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169"/>
  </p:notesMasterIdLst>
  <p:handoutMasterIdLst>
    <p:handoutMasterId r:id="rId170"/>
  </p:handoutMasterIdLst>
  <p:sldIdLst>
    <p:sldId id="303" r:id="rId3"/>
    <p:sldId id="354" r:id="rId4"/>
    <p:sldId id="436" r:id="rId5"/>
    <p:sldId id="437" r:id="rId6"/>
    <p:sldId id="305" r:id="rId7"/>
    <p:sldId id="310" r:id="rId8"/>
    <p:sldId id="416" r:id="rId9"/>
    <p:sldId id="311" r:id="rId10"/>
    <p:sldId id="415" r:id="rId11"/>
    <p:sldId id="400" r:id="rId12"/>
    <p:sldId id="426" r:id="rId13"/>
    <p:sldId id="427" r:id="rId14"/>
    <p:sldId id="428" r:id="rId15"/>
    <p:sldId id="429" r:id="rId16"/>
    <p:sldId id="430" r:id="rId17"/>
    <p:sldId id="431" r:id="rId18"/>
    <p:sldId id="432" r:id="rId19"/>
    <p:sldId id="433" r:id="rId20"/>
    <p:sldId id="312" r:id="rId21"/>
    <p:sldId id="313" r:id="rId22"/>
    <p:sldId id="314" r:id="rId23"/>
    <p:sldId id="315" r:id="rId24"/>
    <p:sldId id="316" r:id="rId25"/>
    <p:sldId id="318" r:id="rId26"/>
    <p:sldId id="317" r:id="rId27"/>
    <p:sldId id="399" r:id="rId28"/>
    <p:sldId id="319" r:id="rId29"/>
    <p:sldId id="320" r:id="rId30"/>
    <p:sldId id="365" r:id="rId31"/>
    <p:sldId id="321" r:id="rId32"/>
    <p:sldId id="353" r:id="rId33"/>
    <p:sldId id="352" r:id="rId34"/>
    <p:sldId id="322" r:id="rId35"/>
    <p:sldId id="323" r:id="rId36"/>
    <p:sldId id="324" r:id="rId37"/>
    <p:sldId id="325" r:id="rId38"/>
    <p:sldId id="336" r:id="rId39"/>
    <p:sldId id="367" r:id="rId40"/>
    <p:sldId id="368" r:id="rId41"/>
    <p:sldId id="337" r:id="rId42"/>
    <p:sldId id="338" r:id="rId43"/>
    <p:sldId id="369" r:id="rId44"/>
    <p:sldId id="339" r:id="rId45"/>
    <p:sldId id="370" r:id="rId46"/>
    <p:sldId id="371" r:id="rId47"/>
    <p:sldId id="372" r:id="rId48"/>
    <p:sldId id="306" r:id="rId49"/>
    <p:sldId id="373" r:id="rId50"/>
    <p:sldId id="374" r:id="rId51"/>
    <p:sldId id="376" r:id="rId52"/>
    <p:sldId id="375" r:id="rId53"/>
    <p:sldId id="377" r:id="rId54"/>
    <p:sldId id="384" r:id="rId55"/>
    <p:sldId id="378" r:id="rId56"/>
    <p:sldId id="379" r:id="rId57"/>
    <p:sldId id="435" r:id="rId58"/>
    <p:sldId id="408" r:id="rId59"/>
    <p:sldId id="409" r:id="rId60"/>
    <p:sldId id="413" r:id="rId61"/>
    <p:sldId id="307" r:id="rId62"/>
    <p:sldId id="392" r:id="rId63"/>
    <p:sldId id="393" r:id="rId64"/>
    <p:sldId id="391" r:id="rId65"/>
    <p:sldId id="388" r:id="rId66"/>
    <p:sldId id="387" r:id="rId67"/>
    <p:sldId id="389" r:id="rId68"/>
    <p:sldId id="385" r:id="rId69"/>
    <p:sldId id="395" r:id="rId70"/>
    <p:sldId id="438" r:id="rId71"/>
    <p:sldId id="440" r:id="rId72"/>
    <p:sldId id="441" r:id="rId73"/>
    <p:sldId id="442" r:id="rId74"/>
    <p:sldId id="445" r:id="rId75"/>
    <p:sldId id="443" r:id="rId76"/>
    <p:sldId id="340" r:id="rId77"/>
    <p:sldId id="439" r:id="rId78"/>
    <p:sldId id="444" r:id="rId79"/>
    <p:sldId id="386" r:id="rId80"/>
    <p:sldId id="390" r:id="rId81"/>
    <p:sldId id="394" r:id="rId82"/>
    <p:sldId id="396" r:id="rId83"/>
    <p:sldId id="304" r:id="rId84"/>
    <p:sldId id="308" r:id="rId85"/>
    <p:sldId id="356" r:id="rId86"/>
    <p:sldId id="357" r:id="rId87"/>
    <p:sldId id="358" r:id="rId88"/>
    <p:sldId id="359" r:id="rId89"/>
    <p:sldId id="360" r:id="rId90"/>
    <p:sldId id="361" r:id="rId91"/>
    <p:sldId id="363" r:id="rId92"/>
    <p:sldId id="364" r:id="rId93"/>
    <p:sldId id="355" r:id="rId94"/>
    <p:sldId id="366" r:id="rId95"/>
    <p:sldId id="330" r:id="rId96"/>
    <p:sldId id="341" r:id="rId97"/>
    <p:sldId id="329" r:id="rId98"/>
    <p:sldId id="328" r:id="rId99"/>
    <p:sldId id="326" r:id="rId100"/>
    <p:sldId id="309" r:id="rId101"/>
    <p:sldId id="417" r:id="rId102"/>
    <p:sldId id="327" r:id="rId103"/>
    <p:sldId id="331" r:id="rId104"/>
    <p:sldId id="332" r:id="rId105"/>
    <p:sldId id="333" r:id="rId106"/>
    <p:sldId id="334" r:id="rId107"/>
    <p:sldId id="335" r:id="rId108"/>
    <p:sldId id="410" r:id="rId109"/>
    <p:sldId id="411" r:id="rId110"/>
    <p:sldId id="412" r:id="rId111"/>
    <p:sldId id="407" r:id="rId112"/>
    <p:sldId id="421" r:id="rId113"/>
    <p:sldId id="422" r:id="rId114"/>
    <p:sldId id="414" r:id="rId115"/>
    <p:sldId id="401" r:id="rId116"/>
    <p:sldId id="424" r:id="rId117"/>
    <p:sldId id="402" r:id="rId118"/>
    <p:sldId id="404" r:id="rId119"/>
    <p:sldId id="380" r:id="rId120"/>
    <p:sldId id="381" r:id="rId121"/>
    <p:sldId id="423" r:id="rId122"/>
    <p:sldId id="405" r:id="rId123"/>
    <p:sldId id="425" r:id="rId124"/>
    <p:sldId id="406" r:id="rId125"/>
    <p:sldId id="403" r:id="rId126"/>
    <p:sldId id="382" r:id="rId127"/>
    <p:sldId id="383" r:id="rId128"/>
    <p:sldId id="397" r:id="rId129"/>
    <p:sldId id="398" r:id="rId130"/>
    <p:sldId id="342" r:id="rId131"/>
    <p:sldId id="343" r:id="rId132"/>
    <p:sldId id="344" r:id="rId133"/>
    <p:sldId id="345" r:id="rId134"/>
    <p:sldId id="346" r:id="rId135"/>
    <p:sldId id="347" r:id="rId136"/>
    <p:sldId id="348" r:id="rId137"/>
    <p:sldId id="349" r:id="rId138"/>
    <p:sldId id="350" r:id="rId139"/>
    <p:sldId id="351" r:id="rId140"/>
    <p:sldId id="434" r:id="rId141"/>
    <p:sldId id="419" r:id="rId142"/>
    <p:sldId id="418" r:id="rId143"/>
    <p:sldId id="420" r:id="rId144"/>
    <p:sldId id="275" r:id="rId145"/>
    <p:sldId id="280" r:id="rId146"/>
    <p:sldId id="282" r:id="rId147"/>
    <p:sldId id="279" r:id="rId148"/>
    <p:sldId id="283" r:id="rId149"/>
    <p:sldId id="284" r:id="rId150"/>
    <p:sldId id="285" r:id="rId151"/>
    <p:sldId id="286" r:id="rId152"/>
    <p:sldId id="287" r:id="rId153"/>
    <p:sldId id="288" r:id="rId154"/>
    <p:sldId id="289" r:id="rId155"/>
    <p:sldId id="290" r:id="rId156"/>
    <p:sldId id="291" r:id="rId157"/>
    <p:sldId id="292" r:id="rId158"/>
    <p:sldId id="293" r:id="rId159"/>
    <p:sldId id="294" r:id="rId160"/>
    <p:sldId id="295" r:id="rId161"/>
    <p:sldId id="296" r:id="rId162"/>
    <p:sldId id="297" r:id="rId163"/>
    <p:sldId id="298" r:id="rId164"/>
    <p:sldId id="299" r:id="rId165"/>
    <p:sldId id="300" r:id="rId166"/>
    <p:sldId id="301" r:id="rId167"/>
    <p:sldId id="302" r:id="rId16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60606"/>
    <a:srgbClr val="F9F9FB"/>
    <a:srgbClr val="1A1A1A"/>
    <a:srgbClr val="3A5874"/>
    <a:srgbClr val="3A58A6"/>
    <a:srgbClr val="79B9F4"/>
    <a:srgbClr val="C4DEF6"/>
    <a:srgbClr val="7EB24A"/>
    <a:srgbClr val="FFC20E"/>
    <a:srgbClr val="AC29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493" autoAdjust="0"/>
    <p:restoredTop sz="94658" autoAdjust="0"/>
  </p:normalViewPr>
  <p:slideViewPr>
    <p:cSldViewPr>
      <p:cViewPr varScale="1">
        <p:scale>
          <a:sx n="104" d="100"/>
          <a:sy n="104" d="100"/>
        </p:scale>
        <p:origin x="126" y="11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4938"/>
    </p:cViewPr>
  </p:sorterViewPr>
  <p:notesViewPr>
    <p:cSldViewPr>
      <p:cViewPr varScale="1">
        <p:scale>
          <a:sx n="84" d="100"/>
          <a:sy n="84" d="100"/>
        </p:scale>
        <p:origin x="-972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63" Type="http://schemas.openxmlformats.org/officeDocument/2006/relationships/slide" Target="slides/slide61.xml"/><Relationship Id="rId84" Type="http://schemas.openxmlformats.org/officeDocument/2006/relationships/slide" Target="slides/slide82.xml"/><Relationship Id="rId138" Type="http://schemas.openxmlformats.org/officeDocument/2006/relationships/slide" Target="slides/slide136.xml"/><Relationship Id="rId159" Type="http://schemas.openxmlformats.org/officeDocument/2006/relationships/slide" Target="slides/slide157.xml"/><Relationship Id="rId170" Type="http://schemas.openxmlformats.org/officeDocument/2006/relationships/handoutMaster" Target="handoutMasters/handoutMaster1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53" Type="http://schemas.openxmlformats.org/officeDocument/2006/relationships/slide" Target="slides/slide51.xml"/><Relationship Id="rId74" Type="http://schemas.openxmlformats.org/officeDocument/2006/relationships/slide" Target="slides/slide72.xml"/><Relationship Id="rId128" Type="http://schemas.openxmlformats.org/officeDocument/2006/relationships/slide" Target="slides/slide126.xml"/><Relationship Id="rId149" Type="http://schemas.openxmlformats.org/officeDocument/2006/relationships/slide" Target="slides/slide147.xml"/><Relationship Id="rId5" Type="http://schemas.openxmlformats.org/officeDocument/2006/relationships/slide" Target="slides/slide3.xml"/><Relationship Id="rId95" Type="http://schemas.openxmlformats.org/officeDocument/2006/relationships/slide" Target="slides/slide93.xml"/><Relationship Id="rId160" Type="http://schemas.openxmlformats.org/officeDocument/2006/relationships/slide" Target="slides/slide158.xml"/><Relationship Id="rId22" Type="http://schemas.openxmlformats.org/officeDocument/2006/relationships/slide" Target="slides/slide20.xml"/><Relationship Id="rId43" Type="http://schemas.openxmlformats.org/officeDocument/2006/relationships/slide" Target="slides/slide41.xml"/><Relationship Id="rId64" Type="http://schemas.openxmlformats.org/officeDocument/2006/relationships/slide" Target="slides/slide62.xml"/><Relationship Id="rId118" Type="http://schemas.openxmlformats.org/officeDocument/2006/relationships/slide" Target="slides/slide116.xml"/><Relationship Id="rId139" Type="http://schemas.openxmlformats.org/officeDocument/2006/relationships/slide" Target="slides/slide137.xml"/><Relationship Id="rId85" Type="http://schemas.openxmlformats.org/officeDocument/2006/relationships/slide" Target="slides/slide83.xml"/><Relationship Id="rId150" Type="http://schemas.openxmlformats.org/officeDocument/2006/relationships/slide" Target="slides/slide148.xml"/><Relationship Id="rId171" Type="http://schemas.openxmlformats.org/officeDocument/2006/relationships/presProps" Target="presProps.xml"/><Relationship Id="rId12" Type="http://schemas.openxmlformats.org/officeDocument/2006/relationships/slide" Target="slides/slide10.xml"/><Relationship Id="rId33" Type="http://schemas.openxmlformats.org/officeDocument/2006/relationships/slide" Target="slides/slide31.xml"/><Relationship Id="rId108" Type="http://schemas.openxmlformats.org/officeDocument/2006/relationships/slide" Target="slides/slide106.xml"/><Relationship Id="rId129" Type="http://schemas.openxmlformats.org/officeDocument/2006/relationships/slide" Target="slides/slide127.xml"/><Relationship Id="rId54" Type="http://schemas.openxmlformats.org/officeDocument/2006/relationships/slide" Target="slides/slide52.xml"/><Relationship Id="rId75" Type="http://schemas.openxmlformats.org/officeDocument/2006/relationships/slide" Target="slides/slide73.xml"/><Relationship Id="rId96" Type="http://schemas.openxmlformats.org/officeDocument/2006/relationships/slide" Target="slides/slide94.xml"/><Relationship Id="rId140" Type="http://schemas.openxmlformats.org/officeDocument/2006/relationships/slide" Target="slides/slide138.xml"/><Relationship Id="rId161" Type="http://schemas.openxmlformats.org/officeDocument/2006/relationships/slide" Target="slides/slide15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119" Type="http://schemas.openxmlformats.org/officeDocument/2006/relationships/slide" Target="slides/slide117.xml"/><Relationship Id="rId44" Type="http://schemas.openxmlformats.org/officeDocument/2006/relationships/slide" Target="slides/slide42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130" Type="http://schemas.openxmlformats.org/officeDocument/2006/relationships/slide" Target="slides/slide128.xml"/><Relationship Id="rId135" Type="http://schemas.openxmlformats.org/officeDocument/2006/relationships/slide" Target="slides/slide133.xml"/><Relationship Id="rId151" Type="http://schemas.openxmlformats.org/officeDocument/2006/relationships/slide" Target="slides/slide149.xml"/><Relationship Id="rId156" Type="http://schemas.openxmlformats.org/officeDocument/2006/relationships/slide" Target="slides/slide154.xml"/><Relationship Id="rId172" Type="http://schemas.openxmlformats.org/officeDocument/2006/relationships/viewProps" Target="viewProps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slide" Target="slides/slide118.xml"/><Relationship Id="rId125" Type="http://schemas.openxmlformats.org/officeDocument/2006/relationships/slide" Target="slides/slide123.xml"/><Relationship Id="rId141" Type="http://schemas.openxmlformats.org/officeDocument/2006/relationships/slide" Target="slides/slide139.xml"/><Relationship Id="rId146" Type="http://schemas.openxmlformats.org/officeDocument/2006/relationships/slide" Target="slides/slide144.xml"/><Relationship Id="rId167" Type="http://schemas.openxmlformats.org/officeDocument/2006/relationships/slide" Target="slides/slide165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162" Type="http://schemas.openxmlformats.org/officeDocument/2006/relationships/slide" Target="slides/slide16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131" Type="http://schemas.openxmlformats.org/officeDocument/2006/relationships/slide" Target="slides/slide129.xml"/><Relationship Id="rId136" Type="http://schemas.openxmlformats.org/officeDocument/2006/relationships/slide" Target="slides/slide134.xml"/><Relationship Id="rId157" Type="http://schemas.openxmlformats.org/officeDocument/2006/relationships/slide" Target="slides/slide155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52" Type="http://schemas.openxmlformats.org/officeDocument/2006/relationships/slide" Target="slides/slide150.xml"/><Relationship Id="rId173" Type="http://schemas.openxmlformats.org/officeDocument/2006/relationships/theme" Target="theme/theme1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147" Type="http://schemas.openxmlformats.org/officeDocument/2006/relationships/slide" Target="slides/slide145.xml"/><Relationship Id="rId168" Type="http://schemas.openxmlformats.org/officeDocument/2006/relationships/slide" Target="slides/slide166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142" Type="http://schemas.openxmlformats.org/officeDocument/2006/relationships/slide" Target="slides/slide140.xml"/><Relationship Id="rId163" Type="http://schemas.openxmlformats.org/officeDocument/2006/relationships/slide" Target="slides/slide161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137" Type="http://schemas.openxmlformats.org/officeDocument/2006/relationships/slide" Target="slides/slide135.xml"/><Relationship Id="rId158" Type="http://schemas.openxmlformats.org/officeDocument/2006/relationships/slide" Target="slides/slide156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slide" Target="slides/slide130.xml"/><Relationship Id="rId153" Type="http://schemas.openxmlformats.org/officeDocument/2006/relationships/slide" Target="slides/slide151.xml"/><Relationship Id="rId174" Type="http://schemas.openxmlformats.org/officeDocument/2006/relationships/tableStyles" Target="tableStyles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27" Type="http://schemas.openxmlformats.org/officeDocument/2006/relationships/slide" Target="slides/slide12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143" Type="http://schemas.openxmlformats.org/officeDocument/2006/relationships/slide" Target="slides/slide141.xml"/><Relationship Id="rId148" Type="http://schemas.openxmlformats.org/officeDocument/2006/relationships/slide" Target="slides/slide146.xml"/><Relationship Id="rId164" Type="http://schemas.openxmlformats.org/officeDocument/2006/relationships/slide" Target="slides/slide162.xml"/><Relationship Id="rId169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26" Type="http://schemas.openxmlformats.org/officeDocument/2006/relationships/slide" Target="slides/slide24.xml"/><Relationship Id="rId47" Type="http://schemas.openxmlformats.org/officeDocument/2006/relationships/slide" Target="slides/slide45.xml"/><Relationship Id="rId68" Type="http://schemas.openxmlformats.org/officeDocument/2006/relationships/slide" Target="slides/slide66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slide" Target="slides/slide131.xml"/><Relationship Id="rId154" Type="http://schemas.openxmlformats.org/officeDocument/2006/relationships/slide" Target="slides/slide152.xml"/><Relationship Id="rId16" Type="http://schemas.openxmlformats.org/officeDocument/2006/relationships/slide" Target="slides/slide14.xml"/><Relationship Id="rId37" Type="http://schemas.openxmlformats.org/officeDocument/2006/relationships/slide" Target="slides/slide35.xml"/><Relationship Id="rId58" Type="http://schemas.openxmlformats.org/officeDocument/2006/relationships/slide" Target="slides/slide56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44" Type="http://schemas.openxmlformats.org/officeDocument/2006/relationships/slide" Target="slides/slide142.xml"/><Relationship Id="rId90" Type="http://schemas.openxmlformats.org/officeDocument/2006/relationships/slide" Target="slides/slide88.xml"/><Relationship Id="rId165" Type="http://schemas.openxmlformats.org/officeDocument/2006/relationships/slide" Target="slides/slide163.xml"/><Relationship Id="rId27" Type="http://schemas.openxmlformats.org/officeDocument/2006/relationships/slide" Target="slides/slide25.xml"/><Relationship Id="rId48" Type="http://schemas.openxmlformats.org/officeDocument/2006/relationships/slide" Target="slides/slide46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34" Type="http://schemas.openxmlformats.org/officeDocument/2006/relationships/slide" Target="slides/slide132.xml"/><Relationship Id="rId80" Type="http://schemas.openxmlformats.org/officeDocument/2006/relationships/slide" Target="slides/slide78.xml"/><Relationship Id="rId155" Type="http://schemas.openxmlformats.org/officeDocument/2006/relationships/slide" Target="slides/slide153.xml"/><Relationship Id="rId17" Type="http://schemas.openxmlformats.org/officeDocument/2006/relationships/slide" Target="slides/slide15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24" Type="http://schemas.openxmlformats.org/officeDocument/2006/relationships/slide" Target="slides/slide122.xml"/><Relationship Id="rId70" Type="http://schemas.openxmlformats.org/officeDocument/2006/relationships/slide" Target="slides/slide68.xml"/><Relationship Id="rId91" Type="http://schemas.openxmlformats.org/officeDocument/2006/relationships/slide" Target="slides/slide89.xml"/><Relationship Id="rId145" Type="http://schemas.openxmlformats.org/officeDocument/2006/relationships/slide" Target="slides/slide143.xml"/><Relationship Id="rId166" Type="http://schemas.openxmlformats.org/officeDocument/2006/relationships/slide" Target="slides/slide16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C205B0-265D-4006-B54D-0AE4C5D23FDE}" type="datetimeFigureOut">
              <a:rPr lang="en-US" smtClean="0"/>
              <a:t>1/3/2015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1AEF3C-FF23-4546-A2F8-8C46772C34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4877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717016-027A-4204-B92D-F866178252AB}" type="datetimeFigureOut">
              <a:rPr lang="en-US" smtClean="0"/>
              <a:t>1/3/2015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505E95-99BD-4585-BC4A-E7D11F7514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1926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505E95-99BD-4585-BC4A-E7D11F751479}" type="slidenum">
              <a:rPr lang="en-US" smtClean="0"/>
              <a:t>154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7705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5" descr="C:\Users\Administrator\Desktop\New folder\watermark_bw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943" y="1231900"/>
            <a:ext cx="7250113" cy="439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8C028-D23C-44B8-A737-986C086A1259}" type="datetimeFigureOut">
              <a:rPr lang="en-US" smtClean="0"/>
              <a:t>1/3/2015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AF9BF-F760-46E9-B7FB-477E3CE9A793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2" descr="C:\Users\Administrator\Desktop\New folder\blacktext_freenest_logo_horizontal_cmyk_2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8860" y="6093296"/>
            <a:ext cx="2063395" cy="468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 userDrawn="1"/>
        </p:nvSpPr>
        <p:spPr>
          <a:xfrm>
            <a:off x="0" y="0"/>
            <a:ext cx="9144000" cy="116632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0" y="6633384"/>
            <a:ext cx="9144000" cy="2520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8374624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8C028-D23C-44B8-A737-986C086A1259}" type="datetimeFigureOut">
              <a:rPr lang="en-US" smtClean="0"/>
              <a:t>1/3/2015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AF9BF-F760-46E9-B7FB-477E3CE9A793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2" descr="C:\Users\Administrator\Desktop\New folder\blacktext_freenest_logo_horizontal_cmyk_2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8860" y="6093296"/>
            <a:ext cx="2063395" cy="468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 userDrawn="1"/>
        </p:nvSpPr>
        <p:spPr>
          <a:xfrm>
            <a:off x="0" y="0"/>
            <a:ext cx="9144000" cy="116632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0" y="6633384"/>
            <a:ext cx="9144000" cy="2520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35306082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 descr="C:\Users\Administrator\Desktop\New folder\blacktext_freenest_logo_vertical_cmyk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0120" y="1268760"/>
            <a:ext cx="4583753" cy="4487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00991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5" descr="C:\Users\Administrator\Desktop\New folder\watermark_bw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943" y="1231900"/>
            <a:ext cx="7250113" cy="439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1"/>
            <a:ext cx="5111750" cy="567623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1"/>
            <a:ext cx="3008313" cy="451417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8C028-D23C-44B8-A737-986C086A1259}" type="datetimeFigureOut">
              <a:rPr lang="en-US" smtClean="0"/>
              <a:t>1/3/2015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AF9BF-F760-46E9-B7FB-477E3CE9A793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2" descr="C:\Users\Administrator\Desktop\New folder\blacktext_freenest_logo_horizontal_cmyk_2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8860" y="6093296"/>
            <a:ext cx="2063395" cy="468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 userDrawn="1"/>
        </p:nvSpPr>
        <p:spPr>
          <a:xfrm>
            <a:off x="0" y="0"/>
            <a:ext cx="9144000" cy="116632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</a:endParaRPr>
          </a:p>
        </p:txBody>
      </p:sp>
      <p:sp>
        <p:nvSpPr>
          <p:cNvPr id="12" name="Rectangle 11"/>
          <p:cNvSpPr/>
          <p:nvPr userDrawn="1"/>
        </p:nvSpPr>
        <p:spPr>
          <a:xfrm>
            <a:off x="0" y="6633384"/>
            <a:ext cx="9144000" cy="2520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39776742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5" descr="C:\Users\Administrator\Desktop\New folder\watermark_bw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943" y="1231900"/>
            <a:ext cx="7250113" cy="439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581128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3824337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147866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8C028-D23C-44B8-A737-986C086A1259}" type="datetimeFigureOut">
              <a:rPr lang="en-US" smtClean="0"/>
              <a:t>1/3/2015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AF9BF-F760-46E9-B7FB-477E3CE9A793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2" descr="C:\Users\Administrator\Desktop\New folder\blacktext_freenest_logo_horizontal_cmyk_2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8860" y="6093296"/>
            <a:ext cx="2063395" cy="468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 userDrawn="1"/>
        </p:nvSpPr>
        <p:spPr>
          <a:xfrm>
            <a:off x="0" y="0"/>
            <a:ext cx="9144000" cy="116632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</a:endParaRPr>
          </a:p>
        </p:txBody>
      </p:sp>
      <p:sp>
        <p:nvSpPr>
          <p:cNvPr id="12" name="Rectangle 11"/>
          <p:cNvSpPr/>
          <p:nvPr userDrawn="1"/>
        </p:nvSpPr>
        <p:spPr>
          <a:xfrm>
            <a:off x="0" y="6633384"/>
            <a:ext cx="9144000" cy="2520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8973628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5" descr="C:\Users\Administrator\Desktop\New folder\watermark_bw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943" y="1231900"/>
            <a:ext cx="7250113" cy="439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8C028-D23C-44B8-A737-986C086A1259}" type="datetimeFigureOut">
              <a:rPr lang="en-US" smtClean="0"/>
              <a:t>1/3/2015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AF9BF-F760-46E9-B7FB-477E3CE9A793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2" descr="C:\Users\Administrator\Desktop\New folder\blacktext_freenest_logo_horizontal_cmyk_2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8860" y="6093296"/>
            <a:ext cx="2063395" cy="468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 userDrawn="1"/>
        </p:nvSpPr>
        <p:spPr>
          <a:xfrm>
            <a:off x="0" y="0"/>
            <a:ext cx="9144000" cy="116632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</a:endParaRPr>
          </a:p>
        </p:txBody>
      </p:sp>
      <p:sp>
        <p:nvSpPr>
          <p:cNvPr id="11" name="Rectangle 10"/>
          <p:cNvSpPr/>
          <p:nvPr userDrawn="1"/>
        </p:nvSpPr>
        <p:spPr>
          <a:xfrm>
            <a:off x="0" y="6633384"/>
            <a:ext cx="9144000" cy="2520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243765854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5" descr="C:\Users\Administrator\Desktop\New folder\watermark_bw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943" y="1231900"/>
            <a:ext cx="7250113" cy="439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>
            <a:lvl1pPr>
              <a:defRPr lang="en-US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8C028-D23C-44B8-A737-986C086A1259}" type="datetimeFigureOut">
              <a:rPr lang="en-US" smtClean="0"/>
              <a:t>1/3/2015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AF9BF-F760-46E9-B7FB-477E3CE9A793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2" descr="C:\Users\Administrator\Desktop\New folder\blacktext_freenest_logo_horizontal_cmyk_2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8860" y="6093296"/>
            <a:ext cx="2063395" cy="468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 userDrawn="1"/>
        </p:nvSpPr>
        <p:spPr>
          <a:xfrm>
            <a:off x="0" y="0"/>
            <a:ext cx="9144000" cy="116632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</a:endParaRPr>
          </a:p>
        </p:txBody>
      </p:sp>
      <p:sp>
        <p:nvSpPr>
          <p:cNvPr id="11" name="Rectangle 10"/>
          <p:cNvSpPr/>
          <p:nvPr userDrawn="1"/>
        </p:nvSpPr>
        <p:spPr>
          <a:xfrm>
            <a:off x="0" y="6633384"/>
            <a:ext cx="9144000" cy="2520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30582402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C:\Users\Administrator\Desktop\New folder\watermark_wb2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943" y="1231900"/>
            <a:ext cx="7250113" cy="439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8B72A-42B9-47D4-82EC-5FE34B047A9E}" type="datetimeFigureOut">
              <a:rPr lang="en-US" smtClean="0"/>
              <a:t>1/3/2015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E54E6-0A8A-4CEE-9081-A3D0485D3347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3" descr="C:\Users\Administrator\Desktop\New folder\whitetext_freenest_logo_horizontal_cmyk_2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8860" y="6056883"/>
            <a:ext cx="2063395" cy="468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 userDrawn="1"/>
        </p:nvSpPr>
        <p:spPr>
          <a:xfrm>
            <a:off x="0" y="0"/>
            <a:ext cx="9144000" cy="116632"/>
          </a:xfrm>
          <a:prstGeom prst="rect">
            <a:avLst/>
          </a:prstGeom>
          <a:solidFill>
            <a:srgbClr val="5F80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0" y="6633384"/>
            <a:ext cx="9144000" cy="252000"/>
          </a:xfrm>
          <a:prstGeom prst="rect">
            <a:avLst/>
          </a:prstGeom>
          <a:solidFill>
            <a:srgbClr val="5F80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334057983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C:\Users\Administrator\Desktop\New folder\watermark_wb2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943" y="1231900"/>
            <a:ext cx="7250113" cy="439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8B72A-42B9-47D4-82EC-5FE34B047A9E}" type="datetimeFigureOut">
              <a:rPr lang="en-US" smtClean="0"/>
              <a:t>1/3/2015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E54E6-0A8A-4CEE-9081-A3D0485D3347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3" descr="C:\Users\Administrator\Desktop\New folder\whitetext_freenest_logo_horizontal_cmyk_2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8860" y="6056883"/>
            <a:ext cx="2063395" cy="468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 userDrawn="1"/>
        </p:nvSpPr>
        <p:spPr>
          <a:xfrm>
            <a:off x="0" y="0"/>
            <a:ext cx="9144000" cy="116632"/>
          </a:xfrm>
          <a:prstGeom prst="rect">
            <a:avLst/>
          </a:prstGeom>
          <a:solidFill>
            <a:srgbClr val="5F80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</a:endParaRPr>
          </a:p>
        </p:txBody>
      </p:sp>
      <p:sp>
        <p:nvSpPr>
          <p:cNvPr id="11" name="Rectangle 10"/>
          <p:cNvSpPr/>
          <p:nvPr userDrawn="1"/>
        </p:nvSpPr>
        <p:spPr>
          <a:xfrm>
            <a:off x="0" y="6633384"/>
            <a:ext cx="9144000" cy="252000"/>
          </a:xfrm>
          <a:prstGeom prst="rect">
            <a:avLst/>
          </a:prstGeom>
          <a:solidFill>
            <a:srgbClr val="5F80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94853618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27707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8B72A-42B9-47D4-82EC-5FE34B047A9E}" type="datetimeFigureOut">
              <a:rPr lang="en-US" smtClean="0"/>
              <a:t>1/3/2015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E54E6-0A8A-4CEE-9081-A3D0485D3347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3" descr="C:\Users\Administrator\Desktop\New folder\whitetext_freenest_logo_horizontal_cmyk_2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8860" y="6056883"/>
            <a:ext cx="2063395" cy="468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 userDrawn="1"/>
        </p:nvSpPr>
        <p:spPr>
          <a:xfrm>
            <a:off x="0" y="0"/>
            <a:ext cx="9144000" cy="116632"/>
          </a:xfrm>
          <a:prstGeom prst="rect">
            <a:avLst/>
          </a:prstGeom>
          <a:solidFill>
            <a:srgbClr val="5F80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</a:endParaRPr>
          </a:p>
        </p:txBody>
      </p:sp>
      <p:sp>
        <p:nvSpPr>
          <p:cNvPr id="11" name="Rectangle 10"/>
          <p:cNvSpPr/>
          <p:nvPr userDrawn="1"/>
        </p:nvSpPr>
        <p:spPr>
          <a:xfrm>
            <a:off x="0" y="6633384"/>
            <a:ext cx="9144000" cy="252000"/>
          </a:xfrm>
          <a:prstGeom prst="rect">
            <a:avLst/>
          </a:prstGeom>
          <a:solidFill>
            <a:srgbClr val="5F80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87267062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C:\Users\Administrator\Desktop\New folder\watermark_wb2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943" y="1231900"/>
            <a:ext cx="7250113" cy="439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8B72A-42B9-47D4-82EC-5FE34B047A9E}" type="datetimeFigureOut">
              <a:rPr lang="en-US" smtClean="0"/>
              <a:t>1/3/2015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E54E6-0A8A-4CEE-9081-A3D0485D3347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3" descr="C:\Users\Administrator\Desktop\New folder\whitetext_freenest_logo_horizontal_cmyk_2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8860" y="6056883"/>
            <a:ext cx="2063395" cy="468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 userDrawn="1"/>
        </p:nvSpPr>
        <p:spPr>
          <a:xfrm>
            <a:off x="0" y="0"/>
            <a:ext cx="9144000" cy="116632"/>
          </a:xfrm>
          <a:prstGeom prst="rect">
            <a:avLst/>
          </a:prstGeom>
          <a:solidFill>
            <a:srgbClr val="5F80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</a:endParaRPr>
          </a:p>
        </p:txBody>
      </p:sp>
      <p:sp>
        <p:nvSpPr>
          <p:cNvPr id="11" name="Rectangle 10"/>
          <p:cNvSpPr/>
          <p:nvPr userDrawn="1"/>
        </p:nvSpPr>
        <p:spPr>
          <a:xfrm>
            <a:off x="0" y="6633384"/>
            <a:ext cx="9144000" cy="252000"/>
          </a:xfrm>
          <a:prstGeom prst="rect">
            <a:avLst/>
          </a:prstGeom>
          <a:solidFill>
            <a:srgbClr val="5F80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37463860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8C028-D23C-44B8-A737-986C086A1259}" type="datetimeFigureOut">
              <a:rPr lang="en-US" smtClean="0"/>
              <a:t>1/3/2015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5" descr="C:\Users\Administrator\Desktop\New folder\watermark_bw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943" y="1231900"/>
            <a:ext cx="7250113" cy="439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AF9BF-F760-46E9-B7FB-477E3CE9A793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2" descr="C:\Users\Administrator\Desktop\New folder\blacktext_freenest_logo_horizontal_cmyk_2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8860" y="6093296"/>
            <a:ext cx="2063395" cy="468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 userDrawn="1"/>
        </p:nvSpPr>
        <p:spPr>
          <a:xfrm>
            <a:off x="0" y="0"/>
            <a:ext cx="9144000" cy="116632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</a:endParaRPr>
          </a:p>
        </p:txBody>
      </p:sp>
      <p:sp>
        <p:nvSpPr>
          <p:cNvPr id="11" name="Rectangle 10"/>
          <p:cNvSpPr/>
          <p:nvPr userDrawn="1"/>
        </p:nvSpPr>
        <p:spPr>
          <a:xfrm>
            <a:off x="0" y="6633384"/>
            <a:ext cx="9144000" cy="2520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402896470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C:\Users\Administrator\Desktop\New folder\watermark_wb2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943" y="1231900"/>
            <a:ext cx="7250113" cy="439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34908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34908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8B72A-42B9-47D4-82EC-5FE34B047A9E}" type="datetimeFigureOut">
              <a:rPr lang="en-US" smtClean="0"/>
              <a:t>1/3/2015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E54E6-0A8A-4CEE-9081-A3D0485D3347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3" descr="C:\Users\Administrator\Desktop\New folder\whitetext_freenest_logo_horizontal_cmyk_2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8860" y="6056883"/>
            <a:ext cx="2063395" cy="468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 userDrawn="1"/>
        </p:nvSpPr>
        <p:spPr>
          <a:xfrm>
            <a:off x="0" y="0"/>
            <a:ext cx="9144000" cy="116632"/>
          </a:xfrm>
          <a:prstGeom prst="rect">
            <a:avLst/>
          </a:prstGeom>
          <a:solidFill>
            <a:srgbClr val="5F80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</a:endParaRPr>
          </a:p>
        </p:txBody>
      </p:sp>
      <p:sp>
        <p:nvSpPr>
          <p:cNvPr id="12" name="Rectangle 11"/>
          <p:cNvSpPr/>
          <p:nvPr userDrawn="1"/>
        </p:nvSpPr>
        <p:spPr>
          <a:xfrm>
            <a:off x="0" y="6633384"/>
            <a:ext cx="9144000" cy="252000"/>
          </a:xfrm>
          <a:prstGeom prst="rect">
            <a:avLst/>
          </a:prstGeom>
          <a:solidFill>
            <a:srgbClr val="5F80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377587099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C:\Users\Administrator\Desktop\New folder\watermark_wb2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943" y="1231900"/>
            <a:ext cx="7250113" cy="439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77440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77440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8B72A-42B9-47D4-82EC-5FE34B047A9E}" type="datetimeFigureOut">
              <a:rPr lang="en-US" smtClean="0"/>
              <a:t>1/3/2015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E54E6-0A8A-4CEE-9081-A3D0485D3347}" type="slidenum">
              <a:rPr lang="en-US" smtClean="0"/>
              <a:t>‹#›</a:t>
            </a:fld>
            <a:endParaRPr lang="en-US"/>
          </a:p>
        </p:txBody>
      </p:sp>
      <p:pic>
        <p:nvPicPr>
          <p:cNvPr id="12" name="Picture 3" descr="C:\Users\Administrator\Desktop\New folder\whitetext_freenest_logo_horizontal_cmyk_2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8860" y="6056883"/>
            <a:ext cx="2063395" cy="468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/>
          <p:cNvSpPr/>
          <p:nvPr userDrawn="1"/>
        </p:nvSpPr>
        <p:spPr>
          <a:xfrm>
            <a:off x="0" y="0"/>
            <a:ext cx="9144000" cy="116632"/>
          </a:xfrm>
          <a:prstGeom prst="rect">
            <a:avLst/>
          </a:prstGeom>
          <a:solidFill>
            <a:srgbClr val="5F80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0" y="6633384"/>
            <a:ext cx="9144000" cy="252000"/>
          </a:xfrm>
          <a:prstGeom prst="rect">
            <a:avLst/>
          </a:prstGeom>
          <a:solidFill>
            <a:srgbClr val="5F80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321730229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8B72A-42B9-47D4-82EC-5FE34B047A9E}" type="datetimeFigureOut">
              <a:rPr lang="en-US" smtClean="0"/>
              <a:t>1/3/2015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2" descr="C:\Users\Administrator\Desktop\New folder\watermark_wb2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943" y="1231900"/>
            <a:ext cx="7250113" cy="439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E54E6-0A8A-4CEE-9081-A3D0485D3347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3" descr="C:\Users\Administrator\Desktop\New folder\whitetext_freenest_logo_horizontal_cmyk_2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8860" y="6056883"/>
            <a:ext cx="2063395" cy="468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 userDrawn="1"/>
        </p:nvSpPr>
        <p:spPr>
          <a:xfrm>
            <a:off x="0" y="0"/>
            <a:ext cx="9144000" cy="116632"/>
          </a:xfrm>
          <a:prstGeom prst="rect">
            <a:avLst/>
          </a:prstGeom>
          <a:solidFill>
            <a:srgbClr val="5F80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0" y="6633384"/>
            <a:ext cx="9144000" cy="252000"/>
          </a:xfrm>
          <a:prstGeom prst="rect">
            <a:avLst/>
          </a:prstGeom>
          <a:solidFill>
            <a:srgbClr val="5F80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348437332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8B72A-42B9-47D4-82EC-5FE34B047A9E}" type="datetimeFigureOut">
              <a:rPr lang="en-US" smtClean="0"/>
              <a:t>1/3/2015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E54E6-0A8A-4CEE-9081-A3D0485D3347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3" descr="C:\Users\Administrator\Desktop\New folder\whitetext_freenest_logo_horizontal_cmyk_2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8860" y="6056883"/>
            <a:ext cx="2063395" cy="468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 userDrawn="1"/>
        </p:nvSpPr>
        <p:spPr>
          <a:xfrm>
            <a:off x="0" y="0"/>
            <a:ext cx="9144000" cy="116632"/>
          </a:xfrm>
          <a:prstGeom prst="rect">
            <a:avLst/>
          </a:prstGeom>
          <a:solidFill>
            <a:srgbClr val="5F80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0" y="6633384"/>
            <a:ext cx="9144000" cy="252000"/>
          </a:xfrm>
          <a:prstGeom prst="rect">
            <a:avLst/>
          </a:prstGeom>
          <a:solidFill>
            <a:srgbClr val="5F80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195203837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C:\Users\Administrator\Desktop\New folder\watermark_wb2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943" y="1231900"/>
            <a:ext cx="7250113" cy="439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8B72A-42B9-47D4-82EC-5FE34B047A9E}" type="datetimeFigureOut">
              <a:rPr lang="en-US" smtClean="0"/>
              <a:t>1/3/2015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E54E6-0A8A-4CEE-9081-A3D0485D3347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3" descr="C:\Users\Administrator\Desktop\New folder\whitetext_freenest_logo_horizontal_cmyk_2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8860" y="6056883"/>
            <a:ext cx="2063395" cy="468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 userDrawn="1"/>
        </p:nvSpPr>
        <p:spPr>
          <a:xfrm>
            <a:off x="0" y="0"/>
            <a:ext cx="9144000" cy="116632"/>
          </a:xfrm>
          <a:prstGeom prst="rect">
            <a:avLst/>
          </a:prstGeom>
          <a:solidFill>
            <a:srgbClr val="5F80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0" y="6633384"/>
            <a:ext cx="9144000" cy="252000"/>
          </a:xfrm>
          <a:prstGeom prst="rect">
            <a:avLst/>
          </a:prstGeom>
          <a:solidFill>
            <a:srgbClr val="5F80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49014796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8B72A-42B9-47D4-82EC-5FE34B047A9E}" type="datetimeFigureOut">
              <a:rPr lang="en-US" smtClean="0"/>
              <a:t>1/3/2015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E54E6-0A8A-4CEE-9081-A3D0485D3347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3" descr="C:\Users\Administrator\Desktop\New folder\whitetext_freenest_logo_horizontal_cmyk_2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8860" y="6056883"/>
            <a:ext cx="2063395" cy="468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 userDrawn="1"/>
        </p:nvSpPr>
        <p:spPr>
          <a:xfrm>
            <a:off x="0" y="0"/>
            <a:ext cx="9144000" cy="116632"/>
          </a:xfrm>
          <a:prstGeom prst="rect">
            <a:avLst/>
          </a:prstGeom>
          <a:solidFill>
            <a:srgbClr val="5F80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0" y="6633384"/>
            <a:ext cx="9144000" cy="252000"/>
          </a:xfrm>
          <a:prstGeom prst="rect">
            <a:avLst/>
          </a:prstGeom>
          <a:solidFill>
            <a:srgbClr val="5F80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393717569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C:\Users\Administrator\Desktop\New folder\whitetext_freenest_logo_vertical_cmyk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0122" y="1268760"/>
            <a:ext cx="4583753" cy="3829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936291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C:\Users\Administrator\Desktop\New folder\watermark_wb2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943" y="1231900"/>
            <a:ext cx="7250113" cy="439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1"/>
            <a:ext cx="5111750" cy="567623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1"/>
            <a:ext cx="3008313" cy="451417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8B72A-42B9-47D4-82EC-5FE34B047A9E}" type="datetimeFigureOut">
              <a:rPr lang="en-US" smtClean="0"/>
              <a:t>1/3/2015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E54E6-0A8A-4CEE-9081-A3D0485D3347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3" descr="C:\Users\Administrator\Desktop\New folder\whitetext_freenest_logo_horizontal_cmyk_2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8860" y="6056883"/>
            <a:ext cx="2063395" cy="468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 userDrawn="1"/>
        </p:nvSpPr>
        <p:spPr>
          <a:xfrm>
            <a:off x="0" y="0"/>
            <a:ext cx="9144000" cy="116632"/>
          </a:xfrm>
          <a:prstGeom prst="rect">
            <a:avLst/>
          </a:prstGeom>
          <a:solidFill>
            <a:srgbClr val="5F80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</a:endParaRPr>
          </a:p>
        </p:txBody>
      </p:sp>
      <p:sp>
        <p:nvSpPr>
          <p:cNvPr id="12" name="Rectangle 11"/>
          <p:cNvSpPr/>
          <p:nvPr userDrawn="1"/>
        </p:nvSpPr>
        <p:spPr>
          <a:xfrm>
            <a:off x="0" y="6633384"/>
            <a:ext cx="9144000" cy="252000"/>
          </a:xfrm>
          <a:prstGeom prst="rect">
            <a:avLst/>
          </a:prstGeom>
          <a:solidFill>
            <a:srgbClr val="5F80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367427468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C:\Users\Administrator\Desktop\New folder\watermark_wb2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943" y="1231900"/>
            <a:ext cx="7250113" cy="439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50912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375232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07585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8B72A-42B9-47D4-82EC-5FE34B047A9E}" type="datetimeFigureOut">
              <a:rPr lang="en-US" smtClean="0"/>
              <a:t>1/3/2015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E54E6-0A8A-4CEE-9081-A3D0485D3347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3" descr="C:\Users\Administrator\Desktop\New folder\whitetext_freenest_logo_horizontal_cmyk_2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8860" y="6056883"/>
            <a:ext cx="2063395" cy="468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 userDrawn="1"/>
        </p:nvSpPr>
        <p:spPr>
          <a:xfrm>
            <a:off x="0" y="0"/>
            <a:ext cx="9144000" cy="116632"/>
          </a:xfrm>
          <a:prstGeom prst="rect">
            <a:avLst/>
          </a:prstGeom>
          <a:solidFill>
            <a:srgbClr val="5F80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</a:endParaRPr>
          </a:p>
        </p:txBody>
      </p:sp>
      <p:sp>
        <p:nvSpPr>
          <p:cNvPr id="12" name="Rectangle 11"/>
          <p:cNvSpPr/>
          <p:nvPr userDrawn="1"/>
        </p:nvSpPr>
        <p:spPr>
          <a:xfrm>
            <a:off x="0" y="6633384"/>
            <a:ext cx="9144000" cy="252000"/>
          </a:xfrm>
          <a:prstGeom prst="rect">
            <a:avLst/>
          </a:prstGeom>
          <a:solidFill>
            <a:srgbClr val="5F80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34631654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C:\Users\Administrator\Desktop\New folder\watermark_wb2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943" y="1231900"/>
            <a:ext cx="7250113" cy="439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8B72A-42B9-47D4-82EC-5FE34B047A9E}" type="datetimeFigureOut">
              <a:rPr lang="en-US" smtClean="0"/>
              <a:t>1/3/2015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E54E6-0A8A-4CEE-9081-A3D0485D3347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3" descr="C:\Users\Administrator\Desktop\New folder\whitetext_freenest_logo_horizontal_cmyk_2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8860" y="6056883"/>
            <a:ext cx="2063395" cy="468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 userDrawn="1"/>
        </p:nvSpPr>
        <p:spPr>
          <a:xfrm>
            <a:off x="0" y="0"/>
            <a:ext cx="9144000" cy="116632"/>
          </a:xfrm>
          <a:prstGeom prst="rect">
            <a:avLst/>
          </a:prstGeom>
          <a:solidFill>
            <a:srgbClr val="5F80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</a:endParaRPr>
          </a:p>
        </p:txBody>
      </p:sp>
      <p:sp>
        <p:nvSpPr>
          <p:cNvPr id="11" name="Rectangle 10"/>
          <p:cNvSpPr/>
          <p:nvPr userDrawn="1"/>
        </p:nvSpPr>
        <p:spPr>
          <a:xfrm>
            <a:off x="0" y="6633384"/>
            <a:ext cx="9144000" cy="252000"/>
          </a:xfrm>
          <a:prstGeom prst="rect">
            <a:avLst/>
          </a:prstGeom>
          <a:solidFill>
            <a:srgbClr val="5F80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21763530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8C028-D23C-44B8-A737-986C086A1259}" type="datetimeFigureOut">
              <a:rPr lang="en-US" smtClean="0"/>
              <a:t>1/3/2015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AF9BF-F760-46E9-B7FB-477E3CE9A793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2" descr="C:\Users\Administrator\Desktop\New folder\blacktext_freenest_logo_horizontal_cmyk_2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8860" y="6093296"/>
            <a:ext cx="2063395" cy="468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 userDrawn="1"/>
        </p:nvSpPr>
        <p:spPr>
          <a:xfrm>
            <a:off x="0" y="0"/>
            <a:ext cx="9144000" cy="116632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</a:endParaRPr>
          </a:p>
        </p:txBody>
      </p:sp>
      <p:sp>
        <p:nvSpPr>
          <p:cNvPr id="11" name="Rectangle 10"/>
          <p:cNvSpPr/>
          <p:nvPr userDrawn="1"/>
        </p:nvSpPr>
        <p:spPr>
          <a:xfrm>
            <a:off x="0" y="6633384"/>
            <a:ext cx="9144000" cy="2520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102243693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67464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pic>
        <p:nvPicPr>
          <p:cNvPr id="7" name="Picture 2" descr="C:\Users\Administrator\Desktop\New folder\watermark_wb2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943" y="1231900"/>
            <a:ext cx="7250113" cy="439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67464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8B72A-42B9-47D4-82EC-5FE34B047A9E}" type="datetimeFigureOut">
              <a:rPr lang="en-US" smtClean="0"/>
              <a:t>1/3/2015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E54E6-0A8A-4CEE-9081-A3D0485D3347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3" descr="C:\Users\Administrator\Desktop\New folder\whitetext_freenest_logo_horizontal_cmyk_2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8860" y="6056883"/>
            <a:ext cx="2063395" cy="468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 userDrawn="1"/>
        </p:nvSpPr>
        <p:spPr>
          <a:xfrm>
            <a:off x="0" y="0"/>
            <a:ext cx="9144000" cy="116632"/>
          </a:xfrm>
          <a:prstGeom prst="rect">
            <a:avLst/>
          </a:prstGeom>
          <a:solidFill>
            <a:srgbClr val="5F80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</a:endParaRPr>
          </a:p>
        </p:txBody>
      </p:sp>
      <p:sp>
        <p:nvSpPr>
          <p:cNvPr id="11" name="Rectangle 10"/>
          <p:cNvSpPr/>
          <p:nvPr userDrawn="1"/>
        </p:nvSpPr>
        <p:spPr>
          <a:xfrm>
            <a:off x="0" y="6633384"/>
            <a:ext cx="9144000" cy="252000"/>
          </a:xfrm>
          <a:prstGeom prst="rect">
            <a:avLst/>
          </a:prstGeom>
          <a:solidFill>
            <a:srgbClr val="5F80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9721756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5" descr="C:\Users\Administrator\Desktop\New folder\watermark_bw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943" y="1231900"/>
            <a:ext cx="7250113" cy="439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8C028-D23C-44B8-A737-986C086A1259}" type="datetimeFigureOut">
              <a:rPr lang="en-US" smtClean="0"/>
              <a:t>1/3/2015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AF9BF-F760-46E9-B7FB-477E3CE9A793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2" descr="C:\Users\Administrator\Desktop\New folder\blacktext_freenest_logo_horizontal_cmyk_2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8860" y="6093296"/>
            <a:ext cx="2063395" cy="468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 userDrawn="1"/>
        </p:nvSpPr>
        <p:spPr>
          <a:xfrm>
            <a:off x="0" y="0"/>
            <a:ext cx="9144000" cy="116632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</a:endParaRPr>
          </a:p>
        </p:txBody>
      </p:sp>
      <p:sp>
        <p:nvSpPr>
          <p:cNvPr id="11" name="Rectangle 10"/>
          <p:cNvSpPr/>
          <p:nvPr userDrawn="1"/>
        </p:nvSpPr>
        <p:spPr>
          <a:xfrm>
            <a:off x="0" y="6633384"/>
            <a:ext cx="9144000" cy="2520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6604232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5" descr="C:\Users\Administrator\Desktop\New folder\watermark_bw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943" y="1231900"/>
            <a:ext cx="7250113" cy="439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34908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34908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8C028-D23C-44B8-A737-986C086A1259}" type="datetimeFigureOut">
              <a:rPr lang="en-US" smtClean="0"/>
              <a:t>1/3/2015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AF9BF-F760-46E9-B7FB-477E3CE9A793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2" descr="C:\Users\Administrator\Desktop\New folder\blacktext_freenest_logo_horizontal_cmyk_2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8860" y="6093296"/>
            <a:ext cx="2063395" cy="468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 userDrawn="1"/>
        </p:nvSpPr>
        <p:spPr>
          <a:xfrm>
            <a:off x="0" y="0"/>
            <a:ext cx="9144000" cy="116632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</a:endParaRPr>
          </a:p>
        </p:txBody>
      </p:sp>
      <p:sp>
        <p:nvSpPr>
          <p:cNvPr id="12" name="Rectangle 11"/>
          <p:cNvSpPr/>
          <p:nvPr userDrawn="1"/>
        </p:nvSpPr>
        <p:spPr>
          <a:xfrm>
            <a:off x="0" y="6633384"/>
            <a:ext cx="9144000" cy="2520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7380467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5" descr="C:\Users\Administrator\Desktop\New folder\watermark_bw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943" y="1231900"/>
            <a:ext cx="7250113" cy="439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77440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77440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8C028-D23C-44B8-A737-986C086A1259}" type="datetimeFigureOut">
              <a:rPr lang="en-US" smtClean="0"/>
              <a:t>1/3/2015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AF9BF-F760-46E9-B7FB-477E3CE9A793}" type="slidenum">
              <a:rPr lang="en-US" smtClean="0"/>
              <a:t>‹#›</a:t>
            </a:fld>
            <a:endParaRPr lang="en-US"/>
          </a:p>
        </p:txBody>
      </p:sp>
      <p:pic>
        <p:nvPicPr>
          <p:cNvPr id="12" name="Picture 2" descr="C:\Users\Administrator\Desktop\New folder\blacktext_freenest_logo_horizontal_cmyk_2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8860" y="6093296"/>
            <a:ext cx="2063395" cy="468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/>
          <p:cNvSpPr/>
          <p:nvPr userDrawn="1"/>
        </p:nvSpPr>
        <p:spPr>
          <a:xfrm>
            <a:off x="0" y="0"/>
            <a:ext cx="9144000" cy="116632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0" y="6633384"/>
            <a:ext cx="9144000" cy="2520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24066159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:\Users\Administrator\Desktop\New folder\watermark_bw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943" y="1231900"/>
            <a:ext cx="7250113" cy="439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8C028-D23C-44B8-A737-986C086A1259}" type="datetimeFigureOut">
              <a:rPr lang="en-US" smtClean="0"/>
              <a:t>1/3/2015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AF9BF-F760-46E9-B7FB-477E3CE9A793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2" descr="C:\Users\Administrator\Desktop\New folder\blacktext_freenest_logo_horizontal_cmyk_2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8860" y="6093296"/>
            <a:ext cx="2063395" cy="468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 userDrawn="1"/>
        </p:nvSpPr>
        <p:spPr>
          <a:xfrm>
            <a:off x="0" y="0"/>
            <a:ext cx="9144000" cy="116632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0" y="6633384"/>
            <a:ext cx="9144000" cy="2520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20039537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8C028-D23C-44B8-A737-986C086A1259}" type="datetimeFigureOut">
              <a:rPr lang="en-US" smtClean="0"/>
              <a:t>1/3/2015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AF9BF-F760-46E9-B7FB-477E3CE9A793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2" descr="C:\Users\Administrator\Desktop\New folder\blacktext_freenest_logo_horizontal_cmyk_2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8860" y="6093296"/>
            <a:ext cx="2063395" cy="468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 userDrawn="1"/>
        </p:nvSpPr>
        <p:spPr>
          <a:xfrm>
            <a:off x="0" y="0"/>
            <a:ext cx="9144000" cy="116632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0" y="6633384"/>
            <a:ext cx="9144000" cy="2520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12320363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C:\Users\Administrator\Desktop\New folder\watermark_bw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943" y="1231900"/>
            <a:ext cx="7250113" cy="439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8C028-D23C-44B8-A737-986C086A1259}" type="datetimeFigureOut">
              <a:rPr lang="en-US" smtClean="0"/>
              <a:t>1/3/2015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AF9BF-F760-46E9-B7FB-477E3CE9A793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2" descr="C:\Users\Administrator\Desktop\New folder\blacktext_freenest_logo_horizontal_cmyk_2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8860" y="6093296"/>
            <a:ext cx="2063395" cy="468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 userDrawn="1"/>
        </p:nvSpPr>
        <p:spPr>
          <a:xfrm>
            <a:off x="0" y="0"/>
            <a:ext cx="9144000" cy="116632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0" y="6633384"/>
            <a:ext cx="9144000" cy="2520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39878328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8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2" Type="http://schemas.openxmlformats.org/officeDocument/2006/relationships/slideLayout" Target="../slideLayouts/slideLayout17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2770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09329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191919"/>
                </a:solidFill>
                <a:latin typeface="Roboto Lt" pitchFamily="2" charset="0"/>
                <a:ea typeface="Roboto Lt" pitchFamily="2" charset="0"/>
              </a:defRPr>
            </a:lvl1pPr>
          </a:lstStyle>
          <a:p>
            <a:fld id="{9928C028-D23C-44B8-A737-986C086A1259}" type="datetimeFigureOut">
              <a:rPr lang="en-US" smtClean="0"/>
              <a:pPr/>
              <a:t>1/3/2015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093296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191919"/>
                </a:solidFill>
                <a:latin typeface="Roboto Lt" pitchFamily="2" charset="0"/>
                <a:ea typeface="Roboto Lt" pitchFamily="2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09329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191919"/>
                </a:solidFill>
                <a:latin typeface="Roboto Lt" pitchFamily="2" charset="0"/>
                <a:ea typeface="Roboto Lt" pitchFamily="2" charset="0"/>
              </a:defRPr>
            </a:lvl1pPr>
          </a:lstStyle>
          <a:p>
            <a:fld id="{D20AF9BF-F760-46E9-B7FB-477E3CE9A7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5551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9" r:id="rId3"/>
    <p:sldLayoutId id="2147483651" r:id="rId4"/>
    <p:sldLayoutId id="2147483652" r:id="rId5"/>
    <p:sldLayoutId id="2147483653" r:id="rId6"/>
    <p:sldLayoutId id="2147483654" r:id="rId7"/>
    <p:sldLayoutId id="2147483674" r:id="rId8"/>
    <p:sldLayoutId id="2147483655" r:id="rId9"/>
    <p:sldLayoutId id="2147483675" r:id="rId10"/>
    <p:sldLayoutId id="2147483673" r:id="rId11"/>
    <p:sldLayoutId id="2147483656" r:id="rId12"/>
    <p:sldLayoutId id="2147483657" r:id="rId13"/>
    <p:sldLayoutId id="2147483658" r:id="rId14"/>
    <p:sldLayoutId id="2147483659" r:id="rId15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rgbClr val="191919"/>
          </a:solidFill>
          <a:latin typeface="Roboto" pitchFamily="2" charset="0"/>
          <a:ea typeface="Roboto" pitchFamily="2" charset="0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rgbClr val="191919"/>
          </a:solidFill>
          <a:latin typeface="Roboto Lt" pitchFamily="2" charset="0"/>
          <a:ea typeface="Roboto Lt" pitchFamily="2" charset="0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200" kern="1200">
          <a:solidFill>
            <a:srgbClr val="191919"/>
          </a:solidFill>
          <a:latin typeface="Roboto Lt" pitchFamily="2" charset="0"/>
          <a:ea typeface="Roboto Lt" pitchFamily="2" charset="0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rgbClr val="191919"/>
          </a:solidFill>
          <a:latin typeface="Roboto Lt" pitchFamily="2" charset="0"/>
          <a:ea typeface="Roboto Lt" pitchFamily="2" charset="0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rgbClr val="191919"/>
          </a:solidFill>
          <a:latin typeface="Roboto Lt" pitchFamily="2" charset="0"/>
          <a:ea typeface="Roboto Lt" pitchFamily="2" charset="0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rgbClr val="191919"/>
          </a:solidFill>
          <a:latin typeface="Roboto Lt" pitchFamily="2" charset="0"/>
          <a:ea typeface="Roboto Lt" pitchFamily="2" charset="0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2770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09329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9F9FB"/>
                </a:solidFill>
                <a:latin typeface="Roboto Lt" pitchFamily="2" charset="0"/>
                <a:ea typeface="Roboto Lt" pitchFamily="2" charset="0"/>
              </a:defRPr>
            </a:lvl1pPr>
          </a:lstStyle>
          <a:p>
            <a:fld id="{2BD8B72A-42B9-47D4-82EC-5FE34B047A9E}" type="datetimeFigureOut">
              <a:rPr lang="en-US" smtClean="0"/>
              <a:pPr/>
              <a:t>1/3/2015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093296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9F9FB"/>
                </a:solidFill>
                <a:latin typeface="Roboto Lt" pitchFamily="2" charset="0"/>
                <a:ea typeface="Roboto Lt" pitchFamily="2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09329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F9F9FB"/>
                </a:solidFill>
                <a:latin typeface="Roboto Lt" pitchFamily="2" charset="0"/>
                <a:ea typeface="Roboto Lt" pitchFamily="2" charset="0"/>
              </a:defRPr>
            </a:lvl1pPr>
          </a:lstStyle>
          <a:p>
            <a:fld id="{600E54E6-0A8A-4CEE-9081-A3D0485D334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8157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78" r:id="rId3"/>
    <p:sldLayoutId id="2147483663" r:id="rId4"/>
    <p:sldLayoutId id="2147483664" r:id="rId5"/>
    <p:sldLayoutId id="2147483665" r:id="rId6"/>
    <p:sldLayoutId id="2147483666" r:id="rId7"/>
    <p:sldLayoutId id="2147483676" r:id="rId8"/>
    <p:sldLayoutId id="2147483667" r:id="rId9"/>
    <p:sldLayoutId id="2147483677" r:id="rId10"/>
    <p:sldLayoutId id="2147483672" r:id="rId11"/>
    <p:sldLayoutId id="2147483668" r:id="rId12"/>
    <p:sldLayoutId id="2147483669" r:id="rId13"/>
    <p:sldLayoutId id="2147483670" r:id="rId14"/>
    <p:sldLayoutId id="2147483671" r:id="rId15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rgbClr val="F9F9FB"/>
          </a:solidFill>
          <a:latin typeface="Roboto" pitchFamily="2" charset="0"/>
          <a:ea typeface="Roboto" pitchFamily="2" charset="0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rgbClr val="5F8038"/>
        </a:buClr>
        <a:buFont typeface="Arial" pitchFamily="34" charset="0"/>
        <a:buChar char="•"/>
        <a:defRPr sz="2400" kern="1200">
          <a:solidFill>
            <a:srgbClr val="F9F9FB"/>
          </a:solidFill>
          <a:latin typeface="Roboto Lt" pitchFamily="2" charset="0"/>
          <a:ea typeface="Roboto Lt" pitchFamily="2" charset="0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Clr>
          <a:srgbClr val="8DBF3E"/>
        </a:buClr>
        <a:buFont typeface="Arial" pitchFamily="34" charset="0"/>
        <a:buChar char="–"/>
        <a:defRPr sz="2200" kern="1200">
          <a:solidFill>
            <a:srgbClr val="F9F9FB"/>
          </a:solidFill>
          <a:latin typeface="Roboto Lt" pitchFamily="2" charset="0"/>
          <a:ea typeface="Roboto Lt" pitchFamily="2" charset="0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rgbClr val="5F8038"/>
        </a:buClr>
        <a:buFont typeface="Arial" pitchFamily="34" charset="0"/>
        <a:buChar char="•"/>
        <a:defRPr sz="2200" kern="1200">
          <a:solidFill>
            <a:srgbClr val="F9F9FB"/>
          </a:solidFill>
          <a:latin typeface="Roboto Lt" pitchFamily="2" charset="0"/>
          <a:ea typeface="Roboto Lt" pitchFamily="2" charset="0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rgbClr val="F9F9FB"/>
          </a:solidFill>
          <a:latin typeface="Roboto Lt" pitchFamily="2" charset="0"/>
          <a:ea typeface="Roboto Lt" pitchFamily="2" charset="0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rgbClr val="F9F9FB"/>
          </a:solidFill>
          <a:latin typeface="Roboto Lt" pitchFamily="2" charset="0"/>
          <a:ea typeface="Roboto Lt" pitchFamily="2" charset="0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wmf"/><Relationship Id="rId2" Type="http://schemas.openxmlformats.org/officeDocument/2006/relationships/image" Target="../media/image14.w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Ago7hpp6xZI&amp;feature=related" TargetMode="External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30.png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allinterview.com/showanswers/36257.html" TargetMode="Externa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hyperlink" Target="http://www.bugzilla.org/" TargetMode="Externa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2.png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eg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eg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1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81.png"/><Relationship Id="rId7" Type="http://schemas.openxmlformats.org/officeDocument/2006/relationships/image" Target="../media/image85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Relationship Id="rId9" Type="http://schemas.openxmlformats.org/officeDocument/2006/relationships/image" Target="../media/image87.png"/></Relationships>
</file>

<file path=ppt/slides/_rels/slide1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89.png"/><Relationship Id="rId7" Type="http://schemas.openxmlformats.org/officeDocument/2006/relationships/image" Target="../media/image93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10" Type="http://schemas.openxmlformats.org/officeDocument/2006/relationships/image" Target="../media/image94.png"/><Relationship Id="rId4" Type="http://schemas.openxmlformats.org/officeDocument/2006/relationships/image" Target="../media/image90.png"/><Relationship Id="rId9" Type="http://schemas.openxmlformats.org/officeDocument/2006/relationships/image" Target="../media/image85.png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8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18.jpeg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6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8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8.w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19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wm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wmf"/><Relationship Id="rId2" Type="http://schemas.openxmlformats.org/officeDocument/2006/relationships/image" Target="../media/image38.wm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hyperlink" Target="http://en.wikipedia.org/wiki/Configuration_management" TargetMode="Externa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wmf"/><Relationship Id="rId2" Type="http://schemas.openxmlformats.org/officeDocument/2006/relationships/image" Target="../media/image41.wmf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wmf"/><Relationship Id="rId2" Type="http://schemas.openxmlformats.org/officeDocument/2006/relationships/image" Target="../media/image43.w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wmf"/><Relationship Id="rId4" Type="http://schemas.openxmlformats.org/officeDocument/2006/relationships/image" Target="../media/image45.wmf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wmf"/><Relationship Id="rId2" Type="http://schemas.openxmlformats.org/officeDocument/2006/relationships/image" Target="../media/image46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wmf"/><Relationship Id="rId4" Type="http://schemas.openxmlformats.org/officeDocument/2006/relationships/image" Target="../media/image44.wmf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50.png"/><Relationship Id="rId7" Type="http://schemas.openxmlformats.org/officeDocument/2006/relationships/image" Target="../media/image52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51.png"/><Relationship Id="rId4" Type="http://schemas.openxmlformats.org/officeDocument/2006/relationships/image" Target="../media/image3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6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50.png"/><Relationship Id="rId7" Type="http://schemas.openxmlformats.org/officeDocument/2006/relationships/image" Target="../media/image52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51.png"/><Relationship Id="rId4" Type="http://schemas.openxmlformats.org/officeDocument/2006/relationships/image" Target="../media/image30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50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50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2" Type="http://schemas.openxmlformats.org/officeDocument/2006/relationships/image" Target="../media/image8.w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staf.sourceforge.net/" TargetMode="External"/><Relationship Id="rId4" Type="http://schemas.openxmlformats.org/officeDocument/2006/relationships/image" Target="../media/image62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hyperlink" Target="http://www.raspberrypi.org/" TargetMode="Externa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jpeg"/><Relationship Id="rId4" Type="http://schemas.openxmlformats.org/officeDocument/2006/relationships/image" Target="../media/image6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hyperlink" Target="http://www.statsvn.org/demo/ruby/" TargetMode="Externa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Testing Course 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i-FI" dirty="0" err="1" smtClean="0"/>
              <a:t>Learn</a:t>
            </a:r>
            <a:r>
              <a:rPr lang="fi-FI" dirty="0" smtClean="0"/>
              <a:t> </a:t>
            </a:r>
            <a:r>
              <a:rPr lang="fi-FI" dirty="0" err="1" smtClean="0"/>
              <a:t>basic</a:t>
            </a:r>
            <a:r>
              <a:rPr lang="fi-FI" dirty="0" smtClean="0"/>
              <a:t> </a:t>
            </a:r>
            <a:r>
              <a:rPr lang="fi-FI" dirty="0" err="1" smtClean="0"/>
              <a:t>concepts</a:t>
            </a:r>
            <a:r>
              <a:rPr lang="fi-FI" dirty="0" smtClean="0"/>
              <a:t> to </a:t>
            </a:r>
            <a:r>
              <a:rPr lang="fi-FI" dirty="0" err="1" smtClean="0"/>
              <a:t>under</a:t>
            </a:r>
            <a:r>
              <a:rPr lang="fi-FI" dirty="0" smtClean="0"/>
              <a:t> </a:t>
            </a:r>
            <a:r>
              <a:rPr lang="fi-FI" dirty="0" err="1" smtClean="0"/>
              <a:t>stand</a:t>
            </a:r>
            <a:r>
              <a:rPr lang="fi-FI" dirty="0" smtClean="0"/>
              <a:t> </a:t>
            </a:r>
            <a:r>
              <a:rPr lang="fi-FI" dirty="0" err="1" smtClean="0"/>
              <a:t>testing</a:t>
            </a:r>
            <a:r>
              <a:rPr lang="fi-FI" dirty="0" smtClean="0"/>
              <a:t> </a:t>
            </a:r>
            <a:r>
              <a:rPr lang="fi-FI" dirty="0" err="1" smtClean="0"/>
              <a:t>process</a:t>
            </a:r>
            <a:r>
              <a:rPr lang="fi-FI" dirty="0" smtClean="0"/>
              <a:t> and </a:t>
            </a:r>
            <a:r>
              <a:rPr lang="fi-FI" dirty="0" err="1" smtClean="0"/>
              <a:t>work</a:t>
            </a:r>
            <a:endParaRPr lang="fi-FI" dirty="0" smtClean="0"/>
          </a:p>
          <a:p>
            <a:r>
              <a:rPr lang="fi-FI" dirty="0" err="1" smtClean="0"/>
              <a:t>Requirement</a:t>
            </a:r>
            <a:r>
              <a:rPr lang="fi-FI" dirty="0" smtClean="0"/>
              <a:t> engineering and management</a:t>
            </a:r>
          </a:p>
          <a:p>
            <a:r>
              <a:rPr lang="fi-FI" dirty="0" err="1" smtClean="0"/>
              <a:t>Agile</a:t>
            </a:r>
            <a:r>
              <a:rPr lang="fi-FI" dirty="0" smtClean="0"/>
              <a:t> </a:t>
            </a:r>
            <a:r>
              <a:rPr lang="fi-FI" dirty="0" err="1" smtClean="0"/>
              <a:t>methods</a:t>
            </a:r>
            <a:r>
              <a:rPr lang="fi-FI" dirty="0" smtClean="0"/>
              <a:t> and </a:t>
            </a:r>
            <a:r>
              <a:rPr lang="fi-FI" dirty="0" err="1" smtClean="0"/>
              <a:t>testing</a:t>
            </a:r>
            <a:endParaRPr lang="fi-FI" dirty="0" smtClean="0"/>
          </a:p>
          <a:p>
            <a:r>
              <a:rPr lang="fi-FI" dirty="0" err="1" smtClean="0"/>
              <a:t>Test</a:t>
            </a:r>
            <a:r>
              <a:rPr lang="fi-FI" dirty="0" smtClean="0"/>
              <a:t> design &amp; </a:t>
            </a:r>
            <a:r>
              <a:rPr lang="fi-FI" dirty="0" err="1" smtClean="0"/>
              <a:t>execution</a:t>
            </a:r>
            <a:endParaRPr lang="fi-FI" dirty="0" smtClean="0"/>
          </a:p>
          <a:p>
            <a:r>
              <a:rPr lang="fi-FI" dirty="0" err="1" smtClean="0"/>
              <a:t>Test</a:t>
            </a:r>
            <a:r>
              <a:rPr lang="fi-FI" dirty="0" smtClean="0"/>
              <a:t> Planning &amp; Management</a:t>
            </a:r>
          </a:p>
          <a:p>
            <a:r>
              <a:rPr lang="fi-FI" dirty="0" err="1" smtClean="0"/>
              <a:t>Test</a:t>
            </a:r>
            <a:r>
              <a:rPr lang="fi-FI" dirty="0" smtClean="0"/>
              <a:t> </a:t>
            </a:r>
            <a:r>
              <a:rPr lang="fi-FI" dirty="0" err="1" smtClean="0"/>
              <a:t>Automation</a:t>
            </a:r>
            <a:endParaRPr lang="fi-FI" dirty="0" smtClean="0"/>
          </a:p>
          <a:p>
            <a:r>
              <a:rPr lang="fi-FI" dirty="0" err="1" smtClean="0"/>
              <a:t>Continous</a:t>
            </a:r>
            <a:r>
              <a:rPr lang="fi-FI" dirty="0" smtClean="0"/>
              <a:t> </a:t>
            </a:r>
            <a:r>
              <a:rPr lang="fi-FI" dirty="0" err="1" smtClean="0"/>
              <a:t>Integration</a:t>
            </a:r>
            <a:r>
              <a:rPr lang="fi-FI" dirty="0" smtClean="0"/>
              <a:t> &amp; </a:t>
            </a:r>
            <a:r>
              <a:rPr lang="fi-FI" dirty="0" err="1" smtClean="0"/>
              <a:t>Testing</a:t>
            </a:r>
            <a:endParaRPr lang="fi-FI" dirty="0"/>
          </a:p>
          <a:p>
            <a:r>
              <a:rPr lang="fi-FI" dirty="0" err="1" smtClean="0"/>
              <a:t>Understand</a:t>
            </a:r>
            <a:r>
              <a:rPr lang="fi-FI" dirty="0" smtClean="0"/>
              <a:t> </a:t>
            </a:r>
            <a:r>
              <a:rPr lang="fi-FI" dirty="0" err="1" smtClean="0"/>
              <a:t>how</a:t>
            </a:r>
            <a:r>
              <a:rPr lang="fi-FI" dirty="0" smtClean="0"/>
              <a:t> and </a:t>
            </a:r>
            <a:r>
              <a:rPr lang="fi-FI" dirty="0" err="1" smtClean="0"/>
              <a:t>why</a:t>
            </a:r>
            <a:r>
              <a:rPr lang="fi-FI" dirty="0" smtClean="0"/>
              <a:t> </a:t>
            </a:r>
            <a:r>
              <a:rPr lang="fi-FI" dirty="0" err="1" smtClean="0"/>
              <a:t>testing</a:t>
            </a:r>
            <a:r>
              <a:rPr lang="fi-FI" dirty="0" smtClean="0"/>
              <a:t> is </a:t>
            </a:r>
            <a:r>
              <a:rPr lang="fi-FI" dirty="0" err="1" smtClean="0"/>
              <a:t>important</a:t>
            </a:r>
            <a:endParaRPr lang="fi-FI" dirty="0" smtClean="0"/>
          </a:p>
          <a:p>
            <a:endParaRPr lang="fi-FI" dirty="0" smtClean="0"/>
          </a:p>
        </p:txBody>
      </p:sp>
    </p:spTree>
    <p:extLst>
      <p:ext uri="{BB962C8B-B14F-4D97-AF65-F5344CB8AC3E}">
        <p14:creationId xmlns:p14="http://schemas.microsoft.com/office/powerpoint/2010/main" val="324529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 smtClean="0"/>
              <a:t>What</a:t>
            </a:r>
            <a:r>
              <a:rPr lang="fi-FI" dirty="0" smtClean="0"/>
              <a:t> is feature?</a:t>
            </a:r>
            <a:endParaRPr lang="en-US" dirty="0"/>
          </a:p>
        </p:txBody>
      </p:sp>
      <p:sp>
        <p:nvSpPr>
          <p:cNvPr id="12" name="Rectangle 2"/>
          <p:cNvSpPr/>
          <p:nvPr/>
        </p:nvSpPr>
        <p:spPr>
          <a:xfrm>
            <a:off x="3283297" y="3663764"/>
            <a:ext cx="2351719" cy="833849"/>
          </a:xfrm>
          <a:prstGeom prst="rect">
            <a:avLst/>
          </a:prstGeom>
          <a:gradFill>
            <a:gsLst>
              <a:gs pos="0">
                <a:srgbClr val="769535"/>
              </a:gs>
              <a:gs pos="100000">
                <a:srgbClr val="9BC348"/>
              </a:gs>
            </a:gsLst>
            <a:lin ang="16200000"/>
          </a:gradFill>
          <a:ln>
            <a:noFill/>
            <a:prstDash val="solid"/>
          </a:ln>
          <a:effectLst>
            <a:outerShdw dist="22997" dir="5400000" algn="tl">
              <a:srgbClr val="000000">
                <a:alpha val="35000"/>
              </a:srgbClr>
            </a:outerShdw>
          </a:effectLst>
        </p:spPr>
        <p:txBody>
          <a:bodyPr vert="horz" wrap="square" lIns="81643" tIns="40817" rIns="81643" bIns="40817" anchor="ctr" anchorCtr="1" compatLnSpc="0"/>
          <a:lstStyle/>
          <a:p>
            <a:pPr algn="ctr" defTabSz="829452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300">
                <a:solidFill>
                  <a:srgbClr val="000000"/>
                </a:solidFill>
                <a:latin typeface="Calibri"/>
                <a:ea typeface="Andale Sans UI" pitchFamily="2"/>
                <a:cs typeface="Tahoma" pitchFamily="2"/>
              </a:rPr>
              <a:t>Feature X * n</a:t>
            </a:r>
          </a:p>
        </p:txBody>
      </p:sp>
      <p:sp>
        <p:nvSpPr>
          <p:cNvPr id="13" name="Subtitle 2"/>
          <p:cNvSpPr txBox="1">
            <a:spLocks/>
          </p:cNvSpPr>
          <p:nvPr/>
        </p:nvSpPr>
        <p:spPr>
          <a:xfrm>
            <a:off x="478935" y="1469266"/>
            <a:ext cx="8228766" cy="1718066"/>
          </a:xfrm>
          <a:prstGeom prst="rect">
            <a:avLst/>
          </a:prstGeom>
        </p:spPr>
        <p:txBody>
          <a:bodyPr vert="horz" lIns="91440" tIns="45720" rIns="91440" bIns="45720" rtlCol="0" anchor="ctr" anchorCtr="1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rgbClr val="191919"/>
                </a:solidFill>
                <a:latin typeface="Roboto Lt" pitchFamily="2" charset="0"/>
                <a:ea typeface="Roboto Lt" pitchFamily="2" charset="0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200" kern="1200">
                <a:solidFill>
                  <a:srgbClr val="191919"/>
                </a:solidFill>
                <a:latin typeface="Roboto Lt" pitchFamily="2" charset="0"/>
                <a:ea typeface="Roboto Lt" pitchFamily="2" charset="0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rgbClr val="191919"/>
                </a:solidFill>
                <a:latin typeface="Roboto Lt" pitchFamily="2" charset="0"/>
                <a:ea typeface="Roboto Lt" pitchFamily="2" charset="0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rgbClr val="191919"/>
                </a:solidFill>
                <a:latin typeface="Roboto Lt" pitchFamily="2" charset="0"/>
                <a:ea typeface="Roboto Lt" pitchFamily="2" charset="0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rgbClr val="191919"/>
                </a:solidFill>
                <a:latin typeface="Roboto Lt" pitchFamily="2" charset="0"/>
                <a:ea typeface="Roboto Lt" pitchFamily="2" charset="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2200" smtClean="0">
                <a:latin typeface="Arial" pitchFamily="18"/>
                <a:cs typeface="Tahoma" pitchFamily="2"/>
              </a:rPr>
              <a:t>Calory Counter:</a:t>
            </a:r>
          </a:p>
          <a:p>
            <a:pPr marL="0" indent="0">
              <a:buFont typeface="Arial" pitchFamily="34" charset="0"/>
              <a:buNone/>
            </a:pPr>
            <a:r>
              <a:rPr lang="en-US" sz="2200" smtClean="0">
                <a:latin typeface="Arial" pitchFamily="18"/>
                <a:cs typeface="Tahoma" pitchFamily="2"/>
              </a:rPr>
              <a:t>Player can measure calories during training session. This can be seen as exercise result in web service eg. Facebook application</a:t>
            </a:r>
            <a:endParaRPr lang="en-US" sz="2200">
              <a:latin typeface="Arial" pitchFamily="18"/>
              <a:cs typeface="Tahoma" pitchFamily="2"/>
            </a:endParaRPr>
          </a:p>
        </p:txBody>
      </p:sp>
      <p:pic>
        <p:nvPicPr>
          <p:cNvPr id="14" name="Picture 2" descr="C:\Users\rinma\AppData\Local\Microsoft\Windows\Temporary Internet Files\Content.IE5\TFC1HVGV\MC900383338[1].wmf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280530" y="3884716"/>
            <a:ext cx="1563843" cy="166769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" name="Curved Connector 4"/>
          <p:cNvCxnSpPr>
            <a:stCxn id="14" idx="3"/>
            <a:endCxn id="19" idx="1"/>
          </p:cNvCxnSpPr>
          <p:nvPr/>
        </p:nvCxnSpPr>
        <p:spPr>
          <a:xfrm>
            <a:off x="2844373" y="4718565"/>
            <a:ext cx="926128" cy="633569"/>
          </a:xfrm>
          <a:prstGeom prst="curvedConnector3">
            <a:avLst/>
          </a:prstGeom>
          <a:noFill/>
          <a:ln w="9528">
            <a:solidFill>
              <a:srgbClr val="4A7EBB"/>
            </a:solidFill>
            <a:prstDash val="solid"/>
            <a:tailEnd type="arrow"/>
          </a:ln>
        </p:spPr>
      </p:cxnSp>
      <p:pic>
        <p:nvPicPr>
          <p:cNvPr id="16" name="Picture 4" descr="C:\Users\rinma\AppData\Local\Microsoft\Windows\Temporary Internet Files\Content.IE5\TFC1HVGV\MC900364082[1].wm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4515157" y="3690997"/>
            <a:ext cx="730802" cy="833849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TextBox 10"/>
          <p:cNvSpPr txBox="1"/>
          <p:nvPr/>
        </p:nvSpPr>
        <p:spPr>
          <a:xfrm>
            <a:off x="1385298" y="5675193"/>
            <a:ext cx="1459084" cy="335054"/>
          </a:xfrm>
          <a:prstGeom prst="rect">
            <a:avLst/>
          </a:prstGeom>
          <a:noFill/>
          <a:ln>
            <a:noFill/>
          </a:ln>
        </p:spPr>
        <p:txBody>
          <a:bodyPr vert="horz" wrap="square" lIns="82945" tIns="41473" rIns="82945" bIns="41473" anchor="t" anchorCtr="0" compatLnSpc="1">
            <a:spAutoFit/>
          </a:bodyPr>
          <a:lstStyle/>
          <a:p>
            <a:pPr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>
                <a:solidFill>
                  <a:srgbClr val="000000"/>
                </a:solidFill>
                <a:latin typeface="Calibri"/>
              </a:rPr>
              <a:t>Energy usage</a:t>
            </a:r>
          </a:p>
        </p:txBody>
      </p:sp>
      <p:cxnSp>
        <p:nvCxnSpPr>
          <p:cNvPr id="18" name="Curved Connector 20"/>
          <p:cNvCxnSpPr>
            <a:stCxn id="19" idx="3"/>
          </p:cNvCxnSpPr>
          <p:nvPr/>
        </p:nvCxnSpPr>
        <p:spPr>
          <a:xfrm flipV="1">
            <a:off x="4794121" y="5052790"/>
            <a:ext cx="1385223" cy="299344"/>
          </a:xfrm>
          <a:prstGeom prst="curvedConnector3">
            <a:avLst/>
          </a:prstGeom>
          <a:noFill/>
          <a:ln w="9528">
            <a:solidFill>
              <a:srgbClr val="4A7EBB"/>
            </a:solidFill>
            <a:prstDash val="solid"/>
            <a:tailEnd type="arrow"/>
          </a:ln>
        </p:spPr>
      </p:cxnSp>
      <p:pic>
        <p:nvPicPr>
          <p:cNvPr id="19" name="Picture 20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3770501" y="4694028"/>
            <a:ext cx="1023620" cy="13162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Picture 2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3924471" y="4864579"/>
            <a:ext cx="668852" cy="7191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7168674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 smtClean="0"/>
              <a:t>Jenkins</a:t>
            </a:r>
            <a:r>
              <a:rPr lang="fi-FI" dirty="0" smtClean="0"/>
              <a:t> as </a:t>
            </a:r>
            <a:r>
              <a:rPr lang="fi-FI" dirty="0" err="1" smtClean="0"/>
              <a:t>build</a:t>
            </a:r>
            <a:r>
              <a:rPr lang="fi-FI" dirty="0" smtClean="0"/>
              <a:t> </a:t>
            </a:r>
            <a:r>
              <a:rPr lang="fi-FI" dirty="0" err="1" smtClean="0"/>
              <a:t>server</a:t>
            </a:r>
            <a:endParaRPr lang="en-US" dirty="0"/>
          </a:p>
        </p:txBody>
      </p:sp>
      <p:sp>
        <p:nvSpPr>
          <p:cNvPr id="4" name="Rounded Rectangle 60"/>
          <p:cNvSpPr/>
          <p:nvPr/>
        </p:nvSpPr>
        <p:spPr>
          <a:xfrm>
            <a:off x="942808" y="2061151"/>
            <a:ext cx="493151" cy="542983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360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gradFill>
            <a:gsLst>
              <a:gs pos="0">
                <a:srgbClr val="BCBCBC"/>
              </a:gs>
              <a:gs pos="100000">
                <a:srgbClr val="D0D0D0"/>
              </a:gs>
            </a:gsLst>
            <a:lin ang="16200000"/>
          </a:gradFill>
          <a:ln w="9528">
            <a:solidFill>
              <a:srgbClr val="000000"/>
            </a:solidFill>
            <a:prstDash val="solid"/>
          </a:ln>
          <a:effectLst>
            <a:outerShdw dist="19997" dir="5400000" algn="tl">
              <a:srgbClr val="000000">
                <a:alpha val="38000"/>
              </a:srgbClr>
            </a:outerShdw>
          </a:effectLst>
        </p:spPr>
        <p:txBody>
          <a:bodyPr vert="horz" wrap="square" lIns="82945" tIns="41473" rIns="82945" bIns="41473" anchor="ctr" anchorCtr="1" compatLnSpc="1"/>
          <a:lstStyle/>
          <a:p>
            <a:pPr algn="ctr"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Rounded Rectangle 59"/>
          <p:cNvSpPr/>
          <p:nvPr/>
        </p:nvSpPr>
        <p:spPr>
          <a:xfrm>
            <a:off x="962732" y="1523608"/>
            <a:ext cx="493151" cy="542983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360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gradFill>
            <a:gsLst>
              <a:gs pos="0">
                <a:srgbClr val="BCBCBC"/>
              </a:gs>
              <a:gs pos="100000">
                <a:srgbClr val="D0D0D0"/>
              </a:gs>
            </a:gsLst>
            <a:lin ang="16200000"/>
          </a:gradFill>
          <a:ln w="9528">
            <a:solidFill>
              <a:srgbClr val="000000"/>
            </a:solidFill>
            <a:prstDash val="solid"/>
          </a:ln>
          <a:effectLst>
            <a:outerShdw dist="19997" dir="5400000" algn="tl">
              <a:srgbClr val="000000">
                <a:alpha val="38000"/>
              </a:srgbClr>
            </a:outerShdw>
          </a:effectLst>
        </p:spPr>
        <p:txBody>
          <a:bodyPr vert="horz" wrap="square" lIns="82945" tIns="41473" rIns="82945" bIns="41473" anchor="ctr" anchorCtr="1" compatLnSpc="1"/>
          <a:lstStyle/>
          <a:p>
            <a:pPr algn="ctr"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Freeform 1"/>
          <p:cNvSpPr/>
          <p:nvPr/>
        </p:nvSpPr>
        <p:spPr>
          <a:xfrm>
            <a:off x="1657179" y="2653250"/>
            <a:ext cx="1110396" cy="774662"/>
          </a:xfrm>
          <a:custGeom>
            <a:avLst>
              <a:gd name="f0" fmla="val 54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0"/>
              <a:gd name="f7" fmla="val 88"/>
              <a:gd name="f8" fmla="val 21600"/>
              <a:gd name="f9" fmla="val 44"/>
              <a:gd name="f10" fmla="val 10800"/>
              <a:gd name="f11" fmla="val 20"/>
              <a:gd name="f12" fmla="val 68"/>
              <a:gd name="f13" fmla="val -2147483647"/>
              <a:gd name="f14" fmla="val 2147483647"/>
              <a:gd name="f15" fmla="+- 0 0 0"/>
              <a:gd name="f16" fmla="*/ f4 1 88"/>
              <a:gd name="f17" fmla="*/ f5 1 21600"/>
              <a:gd name="f18" fmla="+- f8 0 f6"/>
              <a:gd name="f19" fmla="+- f7 0 f6"/>
              <a:gd name="f20" fmla="pin 0 f0 10800"/>
              <a:gd name="f21" fmla="*/ f15 f1 1"/>
              <a:gd name="f22" fmla="val f20"/>
              <a:gd name="f23" fmla="*/ f19 1 88"/>
              <a:gd name="f24" fmla="*/ f18 1 21600"/>
              <a:gd name="f25" fmla="*/ f20 f17 1"/>
              <a:gd name="f26" fmla="*/ f21 1 f3"/>
              <a:gd name="f27" fmla="*/ f22 2 1"/>
              <a:gd name="f28" fmla="*/ 0 f23 1"/>
              <a:gd name="f29" fmla="*/ 88 f23 1"/>
              <a:gd name="f30" fmla="*/ 44 f23 1"/>
              <a:gd name="f31" fmla="*/ 0 f24 1"/>
              <a:gd name="f32" fmla="*/ 10800 f24 1"/>
              <a:gd name="f33" fmla="*/ 21600 f24 1"/>
              <a:gd name="f34" fmla="*/ f22 f17 1"/>
              <a:gd name="f35" fmla="+- f26 0 f2"/>
              <a:gd name="f36" fmla="*/ f27 1 4"/>
              <a:gd name="f37" fmla="*/ f30 1 f23"/>
              <a:gd name="f38" fmla="*/ f31 1 f24"/>
              <a:gd name="f39" fmla="*/ f28 1 f23"/>
              <a:gd name="f40" fmla="*/ f32 1 f24"/>
              <a:gd name="f41" fmla="*/ f33 1 f24"/>
              <a:gd name="f42" fmla="*/ f29 1 f23"/>
              <a:gd name="f43" fmla="*/ f36 6 1"/>
              <a:gd name="f44" fmla="+- 21600 0 f36"/>
              <a:gd name="f45" fmla="*/ f37 f16 1"/>
              <a:gd name="f46" fmla="*/ f39 f16 1"/>
              <a:gd name="f47" fmla="*/ f42 f16 1"/>
              <a:gd name="f48" fmla="*/ f38 f17 1"/>
              <a:gd name="f49" fmla="*/ f40 f17 1"/>
              <a:gd name="f50" fmla="*/ f41 f17 1"/>
              <a:gd name="f51" fmla="*/ f43 1 11"/>
              <a:gd name="f52" fmla="*/ f44 f17 1"/>
              <a:gd name="f53" fmla="+- f36 0 f51"/>
              <a:gd name="f54" fmla="+- f44 f51 0"/>
              <a:gd name="f55" fmla="+- f36 f51 0"/>
            </a:gdLst>
            <a:ahLst>
              <a:ahXY gdRefY="f0" minY="f6" maxY="f10">
                <a:pos x="f45" y="f2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5">
                <a:pos x="f45" y="f34"/>
              </a:cxn>
              <a:cxn ang="f35">
                <a:pos x="f45" y="f48"/>
              </a:cxn>
              <a:cxn ang="f35">
                <a:pos x="f46" y="f49"/>
              </a:cxn>
              <a:cxn ang="f35">
                <a:pos x="f45" y="f50"/>
              </a:cxn>
              <a:cxn ang="f35">
                <a:pos x="f47" y="f49"/>
              </a:cxn>
            </a:cxnLst>
            <a:rect l="f46" t="f34" r="f47" b="f52"/>
            <a:pathLst>
              <a:path w="88" h="21600">
                <a:moveTo>
                  <a:pt x="f9" y="f6"/>
                </a:moveTo>
                <a:cubicBezTo>
                  <a:pt x="f11" y="f6"/>
                  <a:pt x="f6" y="f53"/>
                  <a:pt x="f6" y="f36"/>
                </a:cubicBezTo>
                <a:lnTo>
                  <a:pt x="f6" y="f44"/>
                </a:lnTo>
                <a:cubicBezTo>
                  <a:pt x="f6" y="f54"/>
                  <a:pt x="f11" y="f8"/>
                  <a:pt x="f9" y="f8"/>
                </a:cubicBezTo>
                <a:cubicBezTo>
                  <a:pt x="f12" y="f8"/>
                  <a:pt x="f7" y="f54"/>
                  <a:pt x="f7" y="f44"/>
                </a:cubicBezTo>
                <a:lnTo>
                  <a:pt x="f7" y="f36"/>
                </a:lnTo>
                <a:cubicBezTo>
                  <a:pt x="f7" y="f53"/>
                  <a:pt x="f12" y="f6"/>
                  <a:pt x="f9" y="f6"/>
                </a:cubicBezTo>
                <a:close/>
              </a:path>
              <a:path w="88" h="21600">
                <a:moveTo>
                  <a:pt x="f9" y="f6"/>
                </a:moveTo>
                <a:cubicBezTo>
                  <a:pt x="f11" y="f6"/>
                  <a:pt x="f6" y="f53"/>
                  <a:pt x="f6" y="f36"/>
                </a:cubicBezTo>
                <a:cubicBezTo>
                  <a:pt x="f6" y="f55"/>
                  <a:pt x="f11" y="f22"/>
                  <a:pt x="f9" y="f22"/>
                </a:cubicBezTo>
                <a:cubicBezTo>
                  <a:pt x="f12" y="f22"/>
                  <a:pt x="f7" y="f55"/>
                  <a:pt x="f7" y="f36"/>
                </a:cubicBezTo>
                <a:cubicBezTo>
                  <a:pt x="f7" y="f53"/>
                  <a:pt x="f12" y="f6"/>
                  <a:pt x="f9" y="f6"/>
                </a:cubicBezTo>
                <a:close/>
              </a:path>
            </a:pathLst>
          </a:custGeom>
          <a:gradFill>
            <a:gsLst>
              <a:gs pos="0">
                <a:srgbClr val="DAFDA7"/>
              </a:gs>
              <a:gs pos="100000">
                <a:srgbClr val="E4FDC2"/>
              </a:gs>
            </a:gsLst>
            <a:lin ang="16200000"/>
          </a:gradFill>
          <a:ln w="9528">
            <a:solidFill>
              <a:srgbClr val="98B954"/>
            </a:solidFill>
            <a:prstDash val="solid"/>
          </a:ln>
          <a:effectLst>
            <a:outerShdw dist="19997" dir="5400000" algn="tl">
              <a:srgbClr val="000000">
                <a:alpha val="38000"/>
              </a:srgbClr>
            </a:outerShdw>
          </a:effectLst>
        </p:spPr>
        <p:txBody>
          <a:bodyPr vert="horz" wrap="none" lIns="81643" tIns="42450" rIns="81643" bIns="42450" anchor="ctr" anchorCtr="1" compatLnSpc="0"/>
          <a:lstStyle/>
          <a:p>
            <a:pPr algn="ctr"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600">
                <a:solidFill>
                  <a:srgbClr val="000000"/>
                </a:solidFill>
                <a:latin typeface="Arial" pitchFamily="18"/>
                <a:ea typeface="MS Gothic" pitchFamily="2"/>
                <a:cs typeface="Tahoma" pitchFamily="2"/>
              </a:rPr>
              <a:t>Version </a:t>
            </a:r>
          </a:p>
          <a:p>
            <a:pPr algn="ctr"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600">
                <a:solidFill>
                  <a:srgbClr val="000000"/>
                </a:solidFill>
                <a:latin typeface="Arial" pitchFamily="18"/>
                <a:ea typeface="MS Gothic" pitchFamily="2"/>
                <a:cs typeface="Tahoma" pitchFamily="2"/>
              </a:rPr>
              <a:t>Control</a:t>
            </a:r>
          </a:p>
        </p:txBody>
      </p:sp>
      <p:sp>
        <p:nvSpPr>
          <p:cNvPr id="7" name="Freeform 2"/>
          <p:cNvSpPr/>
          <p:nvPr/>
        </p:nvSpPr>
        <p:spPr>
          <a:xfrm>
            <a:off x="3935652" y="2559680"/>
            <a:ext cx="708615" cy="784782"/>
          </a:xfrm>
          <a:custGeom>
            <a:avLst>
              <a:gd name="f0" fmla="val 54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0"/>
              <a:gd name="f7" fmla="val 88"/>
              <a:gd name="f8" fmla="val 21600"/>
              <a:gd name="f9" fmla="val 44"/>
              <a:gd name="f10" fmla="val 10800"/>
              <a:gd name="f11" fmla="val 20"/>
              <a:gd name="f12" fmla="val 68"/>
              <a:gd name="f13" fmla="val -2147483647"/>
              <a:gd name="f14" fmla="val 2147483647"/>
              <a:gd name="f15" fmla="+- 0 0 0"/>
              <a:gd name="f16" fmla="*/ f4 1 88"/>
              <a:gd name="f17" fmla="*/ f5 1 21600"/>
              <a:gd name="f18" fmla="+- f8 0 f6"/>
              <a:gd name="f19" fmla="+- f7 0 f6"/>
              <a:gd name="f20" fmla="pin 0 f0 10800"/>
              <a:gd name="f21" fmla="*/ f15 f1 1"/>
              <a:gd name="f22" fmla="val f20"/>
              <a:gd name="f23" fmla="*/ f19 1 88"/>
              <a:gd name="f24" fmla="*/ f18 1 21600"/>
              <a:gd name="f25" fmla="*/ f20 f17 1"/>
              <a:gd name="f26" fmla="*/ f21 1 f3"/>
              <a:gd name="f27" fmla="*/ f22 2 1"/>
              <a:gd name="f28" fmla="*/ 0 f23 1"/>
              <a:gd name="f29" fmla="*/ 88 f23 1"/>
              <a:gd name="f30" fmla="*/ 44 f23 1"/>
              <a:gd name="f31" fmla="*/ 0 f24 1"/>
              <a:gd name="f32" fmla="*/ 10800 f24 1"/>
              <a:gd name="f33" fmla="*/ 21600 f24 1"/>
              <a:gd name="f34" fmla="*/ f22 f17 1"/>
              <a:gd name="f35" fmla="+- f26 0 f2"/>
              <a:gd name="f36" fmla="*/ f27 1 4"/>
              <a:gd name="f37" fmla="*/ f30 1 f23"/>
              <a:gd name="f38" fmla="*/ f31 1 f24"/>
              <a:gd name="f39" fmla="*/ f28 1 f23"/>
              <a:gd name="f40" fmla="*/ f32 1 f24"/>
              <a:gd name="f41" fmla="*/ f33 1 f24"/>
              <a:gd name="f42" fmla="*/ f29 1 f23"/>
              <a:gd name="f43" fmla="*/ f36 6 1"/>
              <a:gd name="f44" fmla="+- 21600 0 f36"/>
              <a:gd name="f45" fmla="*/ f37 f16 1"/>
              <a:gd name="f46" fmla="*/ f39 f16 1"/>
              <a:gd name="f47" fmla="*/ f42 f16 1"/>
              <a:gd name="f48" fmla="*/ f38 f17 1"/>
              <a:gd name="f49" fmla="*/ f40 f17 1"/>
              <a:gd name="f50" fmla="*/ f41 f17 1"/>
              <a:gd name="f51" fmla="*/ f43 1 11"/>
              <a:gd name="f52" fmla="*/ f44 f17 1"/>
              <a:gd name="f53" fmla="+- f36 0 f51"/>
              <a:gd name="f54" fmla="+- f44 f51 0"/>
              <a:gd name="f55" fmla="+- f36 f51 0"/>
            </a:gdLst>
            <a:ahLst>
              <a:ahXY gdRefY="f0" minY="f6" maxY="f10">
                <a:pos x="f45" y="f2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5">
                <a:pos x="f45" y="f34"/>
              </a:cxn>
              <a:cxn ang="f35">
                <a:pos x="f45" y="f48"/>
              </a:cxn>
              <a:cxn ang="f35">
                <a:pos x="f46" y="f49"/>
              </a:cxn>
              <a:cxn ang="f35">
                <a:pos x="f45" y="f50"/>
              </a:cxn>
              <a:cxn ang="f35">
                <a:pos x="f47" y="f49"/>
              </a:cxn>
            </a:cxnLst>
            <a:rect l="f46" t="f34" r="f47" b="f52"/>
            <a:pathLst>
              <a:path w="88" h="21600">
                <a:moveTo>
                  <a:pt x="f9" y="f6"/>
                </a:moveTo>
                <a:cubicBezTo>
                  <a:pt x="f11" y="f6"/>
                  <a:pt x="f6" y="f53"/>
                  <a:pt x="f6" y="f36"/>
                </a:cubicBezTo>
                <a:lnTo>
                  <a:pt x="f6" y="f44"/>
                </a:lnTo>
                <a:cubicBezTo>
                  <a:pt x="f6" y="f54"/>
                  <a:pt x="f11" y="f8"/>
                  <a:pt x="f9" y="f8"/>
                </a:cubicBezTo>
                <a:cubicBezTo>
                  <a:pt x="f12" y="f8"/>
                  <a:pt x="f7" y="f54"/>
                  <a:pt x="f7" y="f44"/>
                </a:cubicBezTo>
                <a:lnTo>
                  <a:pt x="f7" y="f36"/>
                </a:lnTo>
                <a:cubicBezTo>
                  <a:pt x="f7" y="f53"/>
                  <a:pt x="f12" y="f6"/>
                  <a:pt x="f9" y="f6"/>
                </a:cubicBezTo>
                <a:close/>
              </a:path>
              <a:path w="88" h="21600">
                <a:moveTo>
                  <a:pt x="f9" y="f6"/>
                </a:moveTo>
                <a:cubicBezTo>
                  <a:pt x="f11" y="f6"/>
                  <a:pt x="f6" y="f53"/>
                  <a:pt x="f6" y="f36"/>
                </a:cubicBezTo>
                <a:cubicBezTo>
                  <a:pt x="f6" y="f55"/>
                  <a:pt x="f11" y="f22"/>
                  <a:pt x="f9" y="f22"/>
                </a:cubicBezTo>
                <a:cubicBezTo>
                  <a:pt x="f12" y="f22"/>
                  <a:pt x="f7" y="f55"/>
                  <a:pt x="f7" y="f36"/>
                </a:cubicBezTo>
                <a:cubicBezTo>
                  <a:pt x="f7" y="f53"/>
                  <a:pt x="f12" y="f6"/>
                  <a:pt x="f9" y="f6"/>
                </a:cubicBezTo>
                <a:close/>
              </a:path>
            </a:pathLst>
          </a:custGeom>
          <a:gradFill>
            <a:gsLst>
              <a:gs pos="0">
                <a:srgbClr val="DAFDA7"/>
              </a:gs>
              <a:gs pos="100000">
                <a:srgbClr val="E4FDC2"/>
              </a:gs>
            </a:gsLst>
            <a:lin ang="16200000"/>
          </a:gradFill>
          <a:ln w="9528">
            <a:solidFill>
              <a:srgbClr val="98B954"/>
            </a:solidFill>
            <a:prstDash val="solid"/>
          </a:ln>
          <a:effectLst>
            <a:outerShdw dist="19997" dir="5400000" algn="tl">
              <a:srgbClr val="000000">
                <a:alpha val="38000"/>
              </a:srgbClr>
            </a:outerShdw>
          </a:effectLst>
        </p:spPr>
        <p:txBody>
          <a:bodyPr vert="horz" wrap="none" lIns="81643" tIns="42450" rIns="81643" bIns="42450" anchor="ctr" anchorCtr="1" compatLnSpc="0"/>
          <a:lstStyle/>
          <a:p>
            <a:pPr algn="ctr"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600">
                <a:solidFill>
                  <a:srgbClr val="000000"/>
                </a:solidFill>
                <a:latin typeface="Arial" pitchFamily="18"/>
                <a:ea typeface="MS Gothic" pitchFamily="2"/>
                <a:cs typeface="Tahoma" pitchFamily="2"/>
              </a:rPr>
              <a:t>Build</a:t>
            </a:r>
          </a:p>
          <a:p>
            <a:pPr algn="ctr"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600">
                <a:solidFill>
                  <a:srgbClr val="000000"/>
                </a:solidFill>
                <a:latin typeface="Arial" pitchFamily="18"/>
                <a:ea typeface="MS Gothic" pitchFamily="2"/>
                <a:cs typeface="Tahoma" pitchFamily="2"/>
              </a:rPr>
              <a:t>Server</a:t>
            </a:r>
          </a:p>
        </p:txBody>
      </p:sp>
      <p:sp>
        <p:nvSpPr>
          <p:cNvPr id="8" name="Puzzle3"/>
          <p:cNvSpPr/>
          <p:nvPr/>
        </p:nvSpPr>
        <p:spPr>
          <a:xfrm>
            <a:off x="4494154" y="4331732"/>
            <a:ext cx="563687" cy="533634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21600"/>
              <a:gd name="f7" fmla="val 6625"/>
              <a:gd name="f8" fmla="val 20892"/>
              <a:gd name="f9" fmla="val 7105"/>
              <a:gd name="f10" fmla="val 21023"/>
              <a:gd name="f11" fmla="val 7513"/>
              <a:gd name="f12" fmla="val 21088"/>
              <a:gd name="f13" fmla="val 7922"/>
              <a:gd name="f14" fmla="val 21115"/>
              <a:gd name="f15" fmla="val 8242"/>
              <a:gd name="f16" fmla="val 8544"/>
              <a:gd name="f17" fmla="val 21062"/>
              <a:gd name="f18" fmla="val 8810"/>
              <a:gd name="f19" fmla="val 20997"/>
              <a:gd name="f20" fmla="val 9023"/>
              <a:gd name="f21" fmla="val 9148"/>
              <a:gd name="f22" fmla="val 20761"/>
              <a:gd name="f23" fmla="val 9290"/>
              <a:gd name="f24" fmla="val 20616"/>
              <a:gd name="f25" fmla="val 9361"/>
              <a:gd name="f26" fmla="val 20459"/>
              <a:gd name="f27" fmla="val 9396"/>
              <a:gd name="f28" fmla="val 20289"/>
              <a:gd name="f29" fmla="val 20092"/>
              <a:gd name="f30" fmla="val 9325"/>
              <a:gd name="f31" fmla="val 19909"/>
              <a:gd name="f32" fmla="val 9219"/>
              <a:gd name="f33" fmla="val 19738"/>
              <a:gd name="f34" fmla="val 9094"/>
              <a:gd name="f35" fmla="val 19555"/>
              <a:gd name="f36" fmla="val 8917"/>
              <a:gd name="f37" fmla="val 19384"/>
              <a:gd name="f38" fmla="val 8650"/>
              <a:gd name="f39" fmla="val 19162"/>
              <a:gd name="f40" fmla="val 8437"/>
              <a:gd name="f41" fmla="val 18900"/>
              <a:gd name="f42" fmla="val 8277"/>
              <a:gd name="f43" fmla="val 18624"/>
              <a:gd name="f44" fmla="val 8135"/>
              <a:gd name="f45" fmla="val 18349"/>
              <a:gd name="f46" fmla="val 8028"/>
              <a:gd name="f47" fmla="val 18048"/>
              <a:gd name="f48" fmla="val 7993"/>
              <a:gd name="f49" fmla="val 17746"/>
              <a:gd name="f50" fmla="val 17471"/>
              <a:gd name="f51" fmla="val 17169"/>
              <a:gd name="f52" fmla="val 16920"/>
              <a:gd name="f53" fmla="val 16671"/>
              <a:gd name="f54" fmla="val 8366"/>
              <a:gd name="f55" fmla="val 16540"/>
              <a:gd name="f56" fmla="val 8473"/>
              <a:gd name="f57" fmla="val 16409"/>
              <a:gd name="f58" fmla="val 8615"/>
              <a:gd name="f59" fmla="val 16317"/>
              <a:gd name="f60" fmla="val 8739"/>
              <a:gd name="f61" fmla="val 16213"/>
              <a:gd name="f62" fmla="val 8881"/>
              <a:gd name="f63" fmla="val 16134"/>
              <a:gd name="f64" fmla="val 9059"/>
              <a:gd name="f65" fmla="val 16055"/>
              <a:gd name="f66" fmla="val 9254"/>
              <a:gd name="f67" fmla="val 15990"/>
              <a:gd name="f68" fmla="val 9432"/>
              <a:gd name="f69" fmla="val 15911"/>
              <a:gd name="f70" fmla="val 9663"/>
              <a:gd name="f71" fmla="val 15885"/>
              <a:gd name="f72" fmla="val 9876"/>
              <a:gd name="f73" fmla="val 15833"/>
              <a:gd name="f74" fmla="val 10142"/>
              <a:gd name="f75" fmla="val 15806"/>
              <a:gd name="f76" fmla="val 10391"/>
              <a:gd name="f77" fmla="val 10728"/>
              <a:gd name="f78" fmla="val 10995"/>
              <a:gd name="f79" fmla="val 11279"/>
              <a:gd name="f80" fmla="val 11546"/>
              <a:gd name="f81" fmla="val 11776"/>
              <a:gd name="f82" fmla="val 15937"/>
              <a:gd name="f83" fmla="val 12025"/>
              <a:gd name="f84" fmla="val 12221"/>
              <a:gd name="f85" fmla="val 12434"/>
              <a:gd name="f86" fmla="val 12611"/>
              <a:gd name="f87" fmla="val 12771"/>
              <a:gd name="f88" fmla="val 12913"/>
              <a:gd name="f89" fmla="val 13038"/>
              <a:gd name="f90" fmla="val 16514"/>
              <a:gd name="f91" fmla="val 13251"/>
              <a:gd name="f92" fmla="val 16737"/>
              <a:gd name="f93" fmla="val 13428"/>
              <a:gd name="f94" fmla="val 16986"/>
              <a:gd name="f95" fmla="val 13517"/>
              <a:gd name="f96" fmla="val 17248"/>
              <a:gd name="f97" fmla="val 13588"/>
              <a:gd name="f98" fmla="val 17523"/>
              <a:gd name="f99" fmla="val 17799"/>
              <a:gd name="f100" fmla="val 18074"/>
              <a:gd name="f101" fmla="val 18323"/>
              <a:gd name="f102" fmla="val 13286"/>
              <a:gd name="f103" fmla="val 18572"/>
              <a:gd name="f104" fmla="val 13109"/>
              <a:gd name="f105" fmla="val 18808"/>
              <a:gd name="f106" fmla="val 12878"/>
              <a:gd name="f107" fmla="val 19031"/>
              <a:gd name="f108" fmla="val 19411"/>
              <a:gd name="f109" fmla="val 12132"/>
              <a:gd name="f110" fmla="val 19856"/>
              <a:gd name="f111" fmla="val 11919"/>
              <a:gd name="f112" fmla="val 20014"/>
              <a:gd name="f113" fmla="val 11883"/>
              <a:gd name="f114" fmla="val 20132"/>
              <a:gd name="f115" fmla="val 20263"/>
              <a:gd name="f116" fmla="val 20394"/>
              <a:gd name="f117" fmla="val 11954"/>
              <a:gd name="f118" fmla="val 20485"/>
              <a:gd name="f119" fmla="val 12061"/>
              <a:gd name="f120" fmla="val 20590"/>
              <a:gd name="f121" fmla="val 12185"/>
              <a:gd name="f122" fmla="val 20695"/>
              <a:gd name="f123" fmla="val 12327"/>
              <a:gd name="f124" fmla="val 20787"/>
              <a:gd name="f125" fmla="val 12540"/>
              <a:gd name="f126" fmla="val 13073"/>
              <a:gd name="f127" fmla="val 21193"/>
              <a:gd name="f128" fmla="val 13873"/>
              <a:gd name="f129" fmla="val 21298"/>
              <a:gd name="f130" fmla="val 14317"/>
              <a:gd name="f131" fmla="val 21390"/>
              <a:gd name="f132" fmla="val 14778"/>
              <a:gd name="f133" fmla="val 21468"/>
              <a:gd name="f134" fmla="val 15294"/>
              <a:gd name="f135" fmla="val 21547"/>
              <a:gd name="f136" fmla="val 15809"/>
              <a:gd name="f137" fmla="val 16359"/>
              <a:gd name="f138" fmla="val 21652"/>
              <a:gd name="f139" fmla="val 16875"/>
              <a:gd name="f140" fmla="val 21678"/>
              <a:gd name="f141" fmla="val 17407"/>
              <a:gd name="f142" fmla="val 17958"/>
              <a:gd name="f143" fmla="val 18473"/>
              <a:gd name="f144" fmla="val 18953"/>
              <a:gd name="f145" fmla="val 21573"/>
              <a:gd name="f146" fmla="val 19397"/>
              <a:gd name="f147" fmla="val 21495"/>
              <a:gd name="f148" fmla="val 19841"/>
              <a:gd name="f149" fmla="val 20214"/>
              <a:gd name="f150" fmla="val 21272"/>
              <a:gd name="f151" fmla="val 20551"/>
              <a:gd name="f152" fmla="val 20480"/>
              <a:gd name="f153" fmla="val 20409"/>
              <a:gd name="f154" fmla="val 20356"/>
              <a:gd name="f155" fmla="val 20158"/>
              <a:gd name="f156" fmla="val 19804"/>
              <a:gd name="f157" fmla="val 20321"/>
              <a:gd name="f158" fmla="val 19083"/>
              <a:gd name="f159" fmla="val 17641"/>
              <a:gd name="f160" fmla="val 17012"/>
              <a:gd name="f161" fmla="val 16488"/>
              <a:gd name="f162" fmla="val 20445"/>
              <a:gd name="f163" fmla="val 15754"/>
              <a:gd name="f164" fmla="val 15610"/>
              <a:gd name="f165" fmla="val 20178"/>
              <a:gd name="f166" fmla="val 15452"/>
              <a:gd name="f167" fmla="val 20001"/>
              <a:gd name="f168" fmla="val 15334"/>
              <a:gd name="f169" fmla="val 19770"/>
              <a:gd name="f170" fmla="val 15230"/>
              <a:gd name="f171" fmla="val 19521"/>
              <a:gd name="f172" fmla="val 15125"/>
              <a:gd name="f173" fmla="val 19290"/>
              <a:gd name="f174" fmla="val 15059"/>
              <a:gd name="f175" fmla="val 19024"/>
              <a:gd name="f176" fmla="val 15007"/>
              <a:gd name="f177" fmla="val 18740"/>
              <a:gd name="f178" fmla="val 14954"/>
              <a:gd name="f179" fmla="val 18509"/>
              <a:gd name="f180" fmla="val 18225"/>
              <a:gd name="f181" fmla="val 17994"/>
              <a:gd name="f182" fmla="val 17763"/>
              <a:gd name="f183" fmla="val 15085"/>
              <a:gd name="f184" fmla="val 17550"/>
              <a:gd name="f185" fmla="val 15177"/>
              <a:gd name="f186" fmla="val 17372"/>
              <a:gd name="f187" fmla="val 15308"/>
              <a:gd name="f188" fmla="val 17176"/>
              <a:gd name="f189" fmla="val 15426"/>
              <a:gd name="f190" fmla="val 16928"/>
              <a:gd name="f191" fmla="val 15557"/>
              <a:gd name="f192" fmla="val 16661"/>
              <a:gd name="f193" fmla="val 15636"/>
              <a:gd name="f194" fmla="val 15688"/>
              <a:gd name="f195" fmla="val 16022"/>
              <a:gd name="f196" fmla="val 15715"/>
              <a:gd name="f197" fmla="val 15667"/>
              <a:gd name="f198" fmla="val 15662"/>
              <a:gd name="f199" fmla="val 14956"/>
              <a:gd name="f200" fmla="val 15583"/>
              <a:gd name="f201" fmla="val 14619"/>
              <a:gd name="f202" fmla="val 15479"/>
              <a:gd name="f203" fmla="val 14281"/>
              <a:gd name="f204" fmla="val 13961"/>
              <a:gd name="f205" fmla="val 13695"/>
              <a:gd name="f206" fmla="val 14981"/>
              <a:gd name="f207" fmla="val 14850"/>
              <a:gd name="f208" fmla="val 13482"/>
              <a:gd name="f209" fmla="val 14732"/>
              <a:gd name="f210" fmla="val 13393"/>
              <a:gd name="f211" fmla="val 14600"/>
              <a:gd name="f212" fmla="val 13322"/>
              <a:gd name="f213" fmla="val 14456"/>
              <a:gd name="f214" fmla="val 14299"/>
              <a:gd name="f215" fmla="val 13215"/>
              <a:gd name="f216" fmla="val 14155"/>
              <a:gd name="f217" fmla="val 13180"/>
              <a:gd name="f218" fmla="val 13971"/>
              <a:gd name="f219" fmla="val 13801"/>
              <a:gd name="f220" fmla="val 13591"/>
              <a:gd name="f221" fmla="val 13395"/>
              <a:gd name="f222" fmla="val 13198"/>
              <a:gd name="f223" fmla="val 13015"/>
              <a:gd name="f224" fmla="val 12870"/>
              <a:gd name="f225" fmla="val 12713"/>
              <a:gd name="f226" fmla="val 12569"/>
              <a:gd name="f227" fmla="val 13730"/>
              <a:gd name="f228" fmla="val 12438"/>
              <a:gd name="f229" fmla="val 13997"/>
              <a:gd name="f230" fmla="val 12215"/>
              <a:gd name="f231" fmla="val 14334"/>
              <a:gd name="f232" fmla="val 12005"/>
              <a:gd name="f233" fmla="val 14690"/>
              <a:gd name="f234" fmla="val 11861"/>
              <a:gd name="f235" fmla="val 15063"/>
              <a:gd name="f236" fmla="val 11756"/>
              <a:gd name="f237" fmla="val 15436"/>
              <a:gd name="f238" fmla="val 11678"/>
              <a:gd name="f239" fmla="val 11638"/>
              <a:gd name="f240" fmla="val 16182"/>
              <a:gd name="f241" fmla="val 16555"/>
              <a:gd name="f242" fmla="val 16910"/>
              <a:gd name="f243" fmla="val 11730"/>
              <a:gd name="f244" fmla="val 11835"/>
              <a:gd name="f245" fmla="val 17514"/>
              <a:gd name="f246" fmla="val 11966"/>
              <a:gd name="f247" fmla="val 12110"/>
              <a:gd name="f248" fmla="val 17887"/>
              <a:gd name="f249" fmla="val 18065"/>
              <a:gd name="f250" fmla="val 12307"/>
              <a:gd name="f251" fmla="val 18260"/>
              <a:gd name="f252" fmla="val 12412"/>
              <a:gd name="f253" fmla="val 18438"/>
              <a:gd name="f254" fmla="val 12464"/>
              <a:gd name="f255" fmla="val 18669"/>
              <a:gd name="f256" fmla="val 12543"/>
              <a:gd name="f257" fmla="val 18882"/>
              <a:gd name="f258" fmla="val 19113"/>
              <a:gd name="f259" fmla="val 12595"/>
              <a:gd name="f260" fmla="val 19361"/>
              <a:gd name="f261" fmla="val 12608"/>
              <a:gd name="f262" fmla="val 19592"/>
              <a:gd name="f263" fmla="val 20072"/>
              <a:gd name="f264" fmla="val 12490"/>
              <a:gd name="f265" fmla="val 20800"/>
              <a:gd name="f266" fmla="val 12333"/>
              <a:gd name="f267" fmla="val 20996"/>
              <a:gd name="f268" fmla="val 12241"/>
              <a:gd name="f269" fmla="val 21244"/>
              <a:gd name="f270" fmla="val 12032"/>
              <a:gd name="f271" fmla="val 21404"/>
              <a:gd name="f272" fmla="val 21475"/>
              <a:gd name="f273" fmla="val 21511"/>
              <a:gd name="f274" fmla="val 21617"/>
              <a:gd name="f275" fmla="val 11481"/>
              <a:gd name="f276" fmla="val 21653"/>
              <a:gd name="f277" fmla="val 11180"/>
              <a:gd name="f278" fmla="val 10826"/>
              <a:gd name="f279" fmla="val 10472"/>
              <a:gd name="f280" fmla="val 21582"/>
              <a:gd name="f281" fmla="val 10092"/>
              <a:gd name="f282" fmla="val 9725"/>
              <a:gd name="f283" fmla="val 8912"/>
              <a:gd name="f284" fmla="val 21067"/>
              <a:gd name="f285" fmla="val 8191"/>
              <a:gd name="f286" fmla="val 7536"/>
              <a:gd name="f287" fmla="val 7025"/>
              <a:gd name="f288" fmla="val 7103"/>
              <a:gd name="f289" fmla="val 19432"/>
              <a:gd name="f290" fmla="val 7156"/>
              <a:gd name="f291" fmla="val 18846"/>
              <a:gd name="f292" fmla="val 7208"/>
              <a:gd name="f293" fmla="val 17656"/>
              <a:gd name="f294" fmla="val 17070"/>
              <a:gd name="f295" fmla="val 7182"/>
              <a:gd name="f296" fmla="val 16484"/>
              <a:gd name="f297" fmla="val 15986"/>
              <a:gd name="f298" fmla="val 14992"/>
              <a:gd name="f299" fmla="val 6999"/>
              <a:gd name="f300" fmla="val 14210"/>
              <a:gd name="f301" fmla="val 6907"/>
              <a:gd name="f302" fmla="val 6828"/>
              <a:gd name="f303" fmla="val 6802"/>
              <a:gd name="f304" fmla="val 6645"/>
              <a:gd name="f305" fmla="val 12700"/>
              <a:gd name="f306" fmla="val 6474"/>
              <a:gd name="f307" fmla="val 12363"/>
              <a:gd name="f308" fmla="val 6304"/>
              <a:gd name="f309" fmla="val 6094"/>
              <a:gd name="f310" fmla="val 5871"/>
              <a:gd name="f311" fmla="val 5649"/>
              <a:gd name="f312" fmla="val 11688"/>
              <a:gd name="f313" fmla="val 5413"/>
              <a:gd name="f314" fmla="val 11617"/>
              <a:gd name="f315" fmla="val 5190"/>
              <a:gd name="f316" fmla="val 4941"/>
              <a:gd name="f317" fmla="val 11652"/>
              <a:gd name="f318" fmla="val 4718"/>
              <a:gd name="f319" fmla="val 11723"/>
              <a:gd name="f320" fmla="val 4482"/>
              <a:gd name="f321" fmla="val 11812"/>
              <a:gd name="f322" fmla="val 4285"/>
              <a:gd name="f323" fmla="val 4089"/>
              <a:gd name="f324" fmla="val 12096"/>
              <a:gd name="f325" fmla="val 3905"/>
              <a:gd name="f326" fmla="val 12292"/>
              <a:gd name="f327" fmla="val 3735"/>
              <a:gd name="f328" fmla="val 12505"/>
              <a:gd name="f329" fmla="val 3604"/>
              <a:gd name="f330" fmla="val 3460"/>
              <a:gd name="f331" fmla="val 3250"/>
              <a:gd name="f332" fmla="val 3027"/>
              <a:gd name="f333" fmla="val 2752"/>
              <a:gd name="f334" fmla="val 2477"/>
              <a:gd name="f335" fmla="val 2175"/>
              <a:gd name="f336" fmla="val 13357"/>
              <a:gd name="f337" fmla="val 1874"/>
              <a:gd name="f338" fmla="val 1572"/>
              <a:gd name="f339" fmla="val 1271"/>
              <a:gd name="f340" fmla="val 983"/>
              <a:gd name="f341" fmla="val 12949"/>
              <a:gd name="f342" fmla="val 865"/>
              <a:gd name="f343" fmla="val 12807"/>
              <a:gd name="f344" fmla="val 733"/>
              <a:gd name="f345" fmla="val 12665"/>
              <a:gd name="f346" fmla="val 616"/>
              <a:gd name="f347" fmla="val 511"/>
              <a:gd name="f348" fmla="val 406"/>
              <a:gd name="f349" fmla="val 314"/>
              <a:gd name="f350" fmla="val 235"/>
              <a:gd name="f351" fmla="val 183"/>
              <a:gd name="f352" fmla="val 11368"/>
              <a:gd name="f353" fmla="val 104"/>
              <a:gd name="f354" fmla="val 11101"/>
              <a:gd name="f355" fmla="val 78"/>
              <a:gd name="f356" fmla="val 10800"/>
              <a:gd name="f357" fmla="val 52"/>
              <a:gd name="f358" fmla="val 10444"/>
              <a:gd name="f359" fmla="val 9840"/>
              <a:gd name="f360" fmla="val 9574"/>
              <a:gd name="f361" fmla="val 157"/>
              <a:gd name="f362" fmla="val 209"/>
              <a:gd name="f363" fmla="val 8846"/>
              <a:gd name="f364" fmla="val 262"/>
              <a:gd name="f365" fmla="val 340"/>
              <a:gd name="f366" fmla="val 432"/>
              <a:gd name="f367" fmla="val 8100"/>
              <a:gd name="f368" fmla="val 7957"/>
              <a:gd name="f369" fmla="val 707"/>
              <a:gd name="f370" fmla="val 7833"/>
              <a:gd name="f371" fmla="val 838"/>
              <a:gd name="f372" fmla="val 7620"/>
              <a:gd name="f373" fmla="val 1061"/>
              <a:gd name="f374" fmla="val 7442"/>
              <a:gd name="f375" fmla="val 1336"/>
              <a:gd name="f376" fmla="val 7353"/>
              <a:gd name="f377" fmla="val 1599"/>
              <a:gd name="f378" fmla="val 7318"/>
              <a:gd name="f379" fmla="val 1900"/>
              <a:gd name="f380" fmla="val 2450"/>
              <a:gd name="f381" fmla="val 2726"/>
              <a:gd name="f382" fmla="val 2975"/>
              <a:gd name="f383" fmla="val 3198"/>
              <a:gd name="f384" fmla="val 8064"/>
              <a:gd name="f385" fmla="val 3433"/>
              <a:gd name="f386" fmla="val 8295"/>
              <a:gd name="f387" fmla="val 3630"/>
              <a:gd name="f388" fmla="val 8508"/>
              <a:gd name="f389" fmla="val 3853"/>
              <a:gd name="f390" fmla="val 8686"/>
              <a:gd name="f391" fmla="val 8775"/>
              <a:gd name="f392" fmla="val 4312"/>
              <a:gd name="f393" fmla="val 4561"/>
              <a:gd name="f394" fmla="val 4810"/>
              <a:gd name="f395" fmla="val 5059"/>
              <a:gd name="f396" fmla="val 8721"/>
              <a:gd name="f397" fmla="val 5295"/>
              <a:gd name="f398" fmla="val 8579"/>
              <a:gd name="f399" fmla="val 5544"/>
              <a:gd name="f400" fmla="val 5766"/>
              <a:gd name="f401" fmla="val 5976"/>
              <a:gd name="f402" fmla="val 6199"/>
              <a:gd name="f403" fmla="val 7478"/>
              <a:gd name="f404" fmla="val 6369"/>
              <a:gd name="f405" fmla="val 7069"/>
              <a:gd name="f406" fmla="val 6527"/>
              <a:gd name="f407" fmla="val 6590"/>
              <a:gd name="f408" fmla="val 6671"/>
              <a:gd name="f409" fmla="val 6092"/>
              <a:gd name="f410" fmla="val 5684"/>
              <a:gd name="f411" fmla="val 5133"/>
              <a:gd name="f412" fmla="val 4547"/>
              <a:gd name="f413" fmla="val 3872"/>
              <a:gd name="f414" fmla="val 3144"/>
              <a:gd name="f415" fmla="val 2362"/>
              <a:gd name="f416" fmla="val 1545"/>
              <a:gd name="f417" fmla="val 692"/>
              <a:gd name="f418" fmla="val 586"/>
              <a:gd name="f419" fmla="val 7234"/>
              <a:gd name="f420" fmla="val 461"/>
              <a:gd name="f421" fmla="val 7837"/>
              <a:gd name="f422" fmla="val 355"/>
              <a:gd name="f423" fmla="val 8493"/>
              <a:gd name="f424" fmla="val 248"/>
              <a:gd name="f425" fmla="val 9187"/>
              <a:gd name="f426" fmla="val 142"/>
              <a:gd name="f427" fmla="val 9869"/>
              <a:gd name="f428" fmla="val 106"/>
              <a:gd name="f429" fmla="val 10498"/>
              <a:gd name="f430" fmla="val 10983"/>
              <a:gd name="f431" fmla="val 11311"/>
              <a:gd name="f432" fmla="val 213"/>
              <a:gd name="f433" fmla="val 319"/>
              <a:gd name="f434" fmla="val 11651"/>
              <a:gd name="f435" fmla="val 497"/>
              <a:gd name="f436" fmla="val 11783"/>
              <a:gd name="f437" fmla="val 11914"/>
              <a:gd name="f438" fmla="val 941"/>
              <a:gd name="f439" fmla="val 1207"/>
              <a:gd name="f440" fmla="val 1509"/>
              <a:gd name="f441" fmla="val 12189"/>
              <a:gd name="f442" fmla="val 1794"/>
              <a:gd name="f443" fmla="val 2131"/>
              <a:gd name="f444" fmla="val 12267"/>
              <a:gd name="f445" fmla="val 2433"/>
              <a:gd name="f446" fmla="val 12281"/>
              <a:gd name="f447" fmla="val 2735"/>
              <a:gd name="f448" fmla="val 3055"/>
              <a:gd name="f449" fmla="val 3357"/>
              <a:gd name="f450" fmla="val 3623"/>
              <a:gd name="f451" fmla="val 12084"/>
              <a:gd name="f452" fmla="val 11979"/>
              <a:gd name="f453" fmla="val 4103"/>
              <a:gd name="f454" fmla="val 4316"/>
              <a:gd name="f455" fmla="val 11704"/>
              <a:gd name="f456" fmla="val 4582"/>
              <a:gd name="f457" fmla="val 11612"/>
              <a:gd name="f458" fmla="val 4849"/>
              <a:gd name="f459" fmla="val 11533"/>
              <a:gd name="f460" fmla="val 5169"/>
              <a:gd name="f461" fmla="val 11507"/>
              <a:gd name="f462" fmla="val 5506"/>
              <a:gd name="f463" fmla="val 5808"/>
              <a:gd name="f464" fmla="val 6146"/>
              <a:gd name="f465" fmla="val 11560"/>
              <a:gd name="f466" fmla="val 6501"/>
              <a:gd name="f467" fmla="val 6803"/>
              <a:gd name="f468" fmla="val 11940"/>
              <a:gd name="f469" fmla="val 7584"/>
              <a:gd name="f470" fmla="val 7798"/>
              <a:gd name="f471" fmla="val 13526"/>
              <a:gd name="f472" fmla="val 13775"/>
              <a:gd name="f473" fmla="val 13998"/>
              <a:gd name="f474" fmla="val 14220"/>
              <a:gd name="f475" fmla="val 14404"/>
              <a:gd name="f476" fmla="val 14574"/>
              <a:gd name="f477" fmla="val 15033"/>
              <a:gd name="f478" fmla="val 14902"/>
              <a:gd name="f479" fmla="val 14784"/>
              <a:gd name="f480" fmla="val 3907"/>
              <a:gd name="f481" fmla="val 14430"/>
              <a:gd name="f482" fmla="val 3659"/>
              <a:gd name="f483" fmla="val 3428"/>
              <a:gd name="f484" fmla="val 14194"/>
              <a:gd name="f485" fmla="val 3179"/>
              <a:gd name="f486" fmla="val 14129"/>
              <a:gd name="f487" fmla="val 2913"/>
              <a:gd name="f488" fmla="val 14102"/>
              <a:gd name="f489" fmla="val 2646"/>
              <a:gd name="f490" fmla="val 2096"/>
              <a:gd name="f491" fmla="val 14168"/>
              <a:gd name="f492" fmla="val 1811"/>
              <a:gd name="f493" fmla="val 14273"/>
              <a:gd name="f494" fmla="val 14378"/>
              <a:gd name="f495" fmla="val 1314"/>
              <a:gd name="f496" fmla="val 14496"/>
              <a:gd name="f497" fmla="val 1065"/>
              <a:gd name="f498" fmla="val 14653"/>
              <a:gd name="f499" fmla="val 870"/>
              <a:gd name="f500" fmla="val 14797"/>
              <a:gd name="f501" fmla="val 657"/>
              <a:gd name="f502" fmla="val 390"/>
              <a:gd name="f503" fmla="val 15413"/>
              <a:gd name="f504" fmla="val 284"/>
              <a:gd name="f505" fmla="val 16239"/>
              <a:gd name="f506" fmla="val 16566"/>
              <a:gd name="f507" fmla="val 17340"/>
              <a:gd name="f508" fmla="val 18152"/>
              <a:gd name="f509" fmla="val 799"/>
              <a:gd name="f510" fmla="val 18559"/>
              <a:gd name="f511" fmla="val 905"/>
              <a:gd name="f512" fmla="val 18978"/>
              <a:gd name="f513" fmla="val 959"/>
              <a:gd name="f514" fmla="val 994"/>
              <a:gd name="f515" fmla="val 19791"/>
              <a:gd name="f516" fmla="val 20669"/>
              <a:gd name="f517" fmla="val 20813"/>
              <a:gd name="f518" fmla="val 20970"/>
              <a:gd name="f519" fmla="val 1474"/>
              <a:gd name="f520" fmla="val 2291"/>
              <a:gd name="f521" fmla="val 20866"/>
              <a:gd name="f522" fmla="val 3108"/>
              <a:gd name="f523" fmla="val 20721"/>
              <a:gd name="f524" fmla="val 4653"/>
              <a:gd name="f525" fmla="val 5364"/>
              <a:gd name="f526" fmla="val 5701"/>
              <a:gd name="f527" fmla="val 6057"/>
              <a:gd name="f528" fmla="val 6323"/>
              <a:gd name="f529" fmla="+- 0 0 0"/>
              <a:gd name="f530" fmla="*/ f3 1 21600"/>
              <a:gd name="f531" fmla="*/ f4 1 21600"/>
              <a:gd name="f532" fmla="+- f6 0 f5"/>
              <a:gd name="f533" fmla="*/ f529 f0 1"/>
              <a:gd name="f534" fmla="*/ f532 1 21600"/>
              <a:gd name="f535" fmla="*/ f533 1 f2"/>
              <a:gd name="f536" fmla="*/ 2273 f534 1"/>
              <a:gd name="f537" fmla="*/ 19149 f534 1"/>
              <a:gd name="f538" fmla="*/ 20237 f534 1"/>
              <a:gd name="f539" fmla="*/ 7719 f534 1"/>
              <a:gd name="f540" fmla="*/ 10391 f534 1"/>
              <a:gd name="f541" fmla="*/ 15806 f534 1"/>
              <a:gd name="f542" fmla="*/ 20551 f534 1"/>
              <a:gd name="f543" fmla="*/ 21088 f534 1"/>
              <a:gd name="f544" fmla="*/ 13180 f534 1"/>
              <a:gd name="f545" fmla="*/ 13801 f534 1"/>
              <a:gd name="f546" fmla="*/ 7025 f534 1"/>
              <a:gd name="f547" fmla="*/ 10500 f534 1"/>
              <a:gd name="f548" fmla="*/ 52 f534 1"/>
              <a:gd name="f549" fmla="*/ 692 f534 1"/>
              <a:gd name="f550" fmla="*/ 6802 f534 1"/>
              <a:gd name="f551" fmla="*/ 8064 f534 1"/>
              <a:gd name="f552" fmla="*/ 13526 f534 1"/>
              <a:gd name="f553" fmla="+- f535 0 f1"/>
              <a:gd name="f554" fmla="*/ f540 1 f534"/>
              <a:gd name="f555" fmla="*/ f541 1 f534"/>
              <a:gd name="f556" fmla="*/ f542 1 f534"/>
              <a:gd name="f557" fmla="*/ f543 1 f534"/>
              <a:gd name="f558" fmla="*/ f544 1 f534"/>
              <a:gd name="f559" fmla="*/ f545 1 f534"/>
              <a:gd name="f560" fmla="*/ f546 1 f534"/>
              <a:gd name="f561" fmla="*/ f547 1 f534"/>
              <a:gd name="f562" fmla="*/ f548 1 f534"/>
              <a:gd name="f563" fmla="*/ f549 1 f534"/>
              <a:gd name="f564" fmla="*/ f550 1 f534"/>
              <a:gd name="f565" fmla="*/ f551 1 f534"/>
              <a:gd name="f566" fmla="*/ f552 1 f534"/>
              <a:gd name="f567" fmla="*/ f536 1 f534"/>
              <a:gd name="f568" fmla="*/ f537 1 f534"/>
              <a:gd name="f569" fmla="*/ f539 1 f534"/>
              <a:gd name="f570" fmla="*/ f538 1 f534"/>
              <a:gd name="f571" fmla="*/ f567 f530 1"/>
              <a:gd name="f572" fmla="*/ f568 f530 1"/>
              <a:gd name="f573" fmla="*/ f570 f531 1"/>
              <a:gd name="f574" fmla="*/ f569 f531 1"/>
              <a:gd name="f575" fmla="*/ f554 f530 1"/>
              <a:gd name="f576" fmla="*/ f555 f531 1"/>
              <a:gd name="f577" fmla="*/ f556 f530 1"/>
              <a:gd name="f578" fmla="*/ f557 f531 1"/>
              <a:gd name="f579" fmla="*/ f558 f530 1"/>
              <a:gd name="f580" fmla="*/ f559 f531 1"/>
              <a:gd name="f581" fmla="*/ f560 f531 1"/>
              <a:gd name="f582" fmla="*/ f561 f530 1"/>
              <a:gd name="f583" fmla="*/ f562 f531 1"/>
              <a:gd name="f584" fmla="*/ f563 f530 1"/>
              <a:gd name="f585" fmla="*/ f564 f531 1"/>
              <a:gd name="f586" fmla="*/ f565 f530 1"/>
              <a:gd name="f587" fmla="*/ f566 f5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553">
                <a:pos x="f575" y="f576"/>
              </a:cxn>
              <a:cxn ang="f553">
                <a:pos x="f577" y="f578"/>
              </a:cxn>
              <a:cxn ang="f553">
                <a:pos x="f579" y="f580"/>
              </a:cxn>
              <a:cxn ang="f553">
                <a:pos x="f577" y="f581"/>
              </a:cxn>
              <a:cxn ang="f553">
                <a:pos x="f582" y="f583"/>
              </a:cxn>
              <a:cxn ang="f553">
                <a:pos x="f584" y="f585"/>
              </a:cxn>
              <a:cxn ang="f553">
                <a:pos x="f586" y="f587"/>
              </a:cxn>
              <a:cxn ang="f553">
                <a:pos x="f584" y="f578"/>
              </a:cxn>
            </a:cxnLst>
            <a:rect l="f571" t="f574" r="f572" b="f573"/>
            <a:pathLst>
              <a:path w="21600" h="21600">
                <a:moveTo>
                  <a:pt x="f7" y="f8"/>
                </a:moveTo>
                <a:lnTo>
                  <a:pt x="f9" y="f10"/>
                </a:lnTo>
                <a:lnTo>
                  <a:pt x="f11" y="f12"/>
                </a:lnTo>
                <a:lnTo>
                  <a:pt x="f13" y="f14"/>
                </a:lnTo>
                <a:lnTo>
                  <a:pt x="f15" y="f14"/>
                </a:lnTo>
                <a:lnTo>
                  <a:pt x="f16" y="f17"/>
                </a:lnTo>
                <a:lnTo>
                  <a:pt x="f18" y="f19"/>
                </a:lnTo>
                <a:lnTo>
                  <a:pt x="f20" y="f8"/>
                </a:lnTo>
                <a:lnTo>
                  <a:pt x="f21" y="f22"/>
                </a:lnTo>
                <a:lnTo>
                  <a:pt x="f23" y="f24"/>
                </a:lnTo>
                <a:lnTo>
                  <a:pt x="f25" y="f26"/>
                </a:lnTo>
                <a:lnTo>
                  <a:pt x="f27" y="f28"/>
                </a:lnTo>
                <a:lnTo>
                  <a:pt x="f27" y="f29"/>
                </a:lnTo>
                <a:lnTo>
                  <a:pt x="f30" y="f31"/>
                </a:lnTo>
                <a:lnTo>
                  <a:pt x="f32" y="f33"/>
                </a:lnTo>
                <a:lnTo>
                  <a:pt x="f34" y="f35"/>
                </a:lnTo>
                <a:lnTo>
                  <a:pt x="f36" y="f37"/>
                </a:lnTo>
                <a:lnTo>
                  <a:pt x="f38" y="f39"/>
                </a:lnTo>
                <a:lnTo>
                  <a:pt x="f40" y="f41"/>
                </a:lnTo>
                <a:lnTo>
                  <a:pt x="f42" y="f43"/>
                </a:lnTo>
                <a:lnTo>
                  <a:pt x="f44" y="f45"/>
                </a:lnTo>
                <a:lnTo>
                  <a:pt x="f46" y="f47"/>
                </a:lnTo>
                <a:lnTo>
                  <a:pt x="f48" y="f49"/>
                </a:lnTo>
                <a:lnTo>
                  <a:pt x="f48" y="f50"/>
                </a:lnTo>
                <a:lnTo>
                  <a:pt x="f46" y="f51"/>
                </a:lnTo>
                <a:lnTo>
                  <a:pt x="f44" y="f52"/>
                </a:lnTo>
                <a:lnTo>
                  <a:pt x="f42" y="f53"/>
                </a:lnTo>
                <a:lnTo>
                  <a:pt x="f54" y="f55"/>
                </a:lnTo>
                <a:lnTo>
                  <a:pt x="f56" y="f57"/>
                </a:lnTo>
                <a:lnTo>
                  <a:pt x="f58" y="f59"/>
                </a:lnTo>
                <a:lnTo>
                  <a:pt x="f60" y="f61"/>
                </a:lnTo>
                <a:lnTo>
                  <a:pt x="f62" y="f63"/>
                </a:lnTo>
                <a:lnTo>
                  <a:pt x="f64" y="f65"/>
                </a:lnTo>
                <a:lnTo>
                  <a:pt x="f66" y="f67"/>
                </a:lnTo>
                <a:lnTo>
                  <a:pt x="f68" y="f69"/>
                </a:lnTo>
                <a:lnTo>
                  <a:pt x="f70" y="f71"/>
                </a:lnTo>
                <a:lnTo>
                  <a:pt x="f72" y="f73"/>
                </a:lnTo>
                <a:lnTo>
                  <a:pt x="f74" y="f75"/>
                </a:lnTo>
                <a:lnTo>
                  <a:pt x="f76" y="f75"/>
                </a:lnTo>
                <a:lnTo>
                  <a:pt x="f77" y="f75"/>
                </a:lnTo>
                <a:lnTo>
                  <a:pt x="f78" y="f75"/>
                </a:lnTo>
                <a:lnTo>
                  <a:pt x="f79" y="f73"/>
                </a:lnTo>
                <a:lnTo>
                  <a:pt x="f80" y="f71"/>
                </a:lnTo>
                <a:lnTo>
                  <a:pt x="f81" y="f82"/>
                </a:lnTo>
                <a:lnTo>
                  <a:pt x="f83" y="f67"/>
                </a:lnTo>
                <a:lnTo>
                  <a:pt x="f84" y="f65"/>
                </a:lnTo>
                <a:lnTo>
                  <a:pt x="f85" y="f63"/>
                </a:lnTo>
                <a:lnTo>
                  <a:pt x="f86" y="f61"/>
                </a:lnTo>
                <a:lnTo>
                  <a:pt x="f87" y="f59"/>
                </a:lnTo>
                <a:lnTo>
                  <a:pt x="f88" y="f57"/>
                </a:lnTo>
                <a:lnTo>
                  <a:pt x="f89" y="f90"/>
                </a:lnTo>
                <a:lnTo>
                  <a:pt x="f91" y="f92"/>
                </a:lnTo>
                <a:lnTo>
                  <a:pt x="f93" y="f94"/>
                </a:lnTo>
                <a:lnTo>
                  <a:pt x="f95" y="f96"/>
                </a:lnTo>
                <a:lnTo>
                  <a:pt x="f97" y="f98"/>
                </a:lnTo>
                <a:lnTo>
                  <a:pt x="f97" y="f99"/>
                </a:lnTo>
                <a:lnTo>
                  <a:pt x="f95" y="f100"/>
                </a:lnTo>
                <a:lnTo>
                  <a:pt x="f93" y="f101"/>
                </a:lnTo>
                <a:lnTo>
                  <a:pt x="f102" y="f103"/>
                </a:lnTo>
                <a:lnTo>
                  <a:pt x="f104" y="f105"/>
                </a:lnTo>
                <a:lnTo>
                  <a:pt x="f106" y="f107"/>
                </a:lnTo>
                <a:lnTo>
                  <a:pt x="f85" y="f108"/>
                </a:lnTo>
                <a:lnTo>
                  <a:pt x="f109" y="f33"/>
                </a:lnTo>
                <a:lnTo>
                  <a:pt x="f83" y="f110"/>
                </a:lnTo>
                <a:lnTo>
                  <a:pt x="f111" y="f112"/>
                </a:lnTo>
                <a:lnTo>
                  <a:pt x="f113" y="f114"/>
                </a:lnTo>
                <a:lnTo>
                  <a:pt x="f113" y="f115"/>
                </a:lnTo>
                <a:lnTo>
                  <a:pt x="f113" y="f116"/>
                </a:lnTo>
                <a:lnTo>
                  <a:pt x="f117" y="f118"/>
                </a:lnTo>
                <a:lnTo>
                  <a:pt x="f119" y="f120"/>
                </a:lnTo>
                <a:lnTo>
                  <a:pt x="f121" y="f122"/>
                </a:lnTo>
                <a:lnTo>
                  <a:pt x="f123" y="f124"/>
                </a:lnTo>
                <a:lnTo>
                  <a:pt x="f125" y="f8"/>
                </a:lnTo>
                <a:lnTo>
                  <a:pt x="f87" y="f19"/>
                </a:lnTo>
                <a:lnTo>
                  <a:pt x="f126" y="f12"/>
                </a:lnTo>
                <a:lnTo>
                  <a:pt x="f93" y="f127"/>
                </a:lnTo>
                <a:lnTo>
                  <a:pt x="f128" y="f129"/>
                </a:lnTo>
                <a:lnTo>
                  <a:pt x="f130" y="f131"/>
                </a:lnTo>
                <a:lnTo>
                  <a:pt x="f132" y="f133"/>
                </a:lnTo>
                <a:lnTo>
                  <a:pt x="f134" y="f135"/>
                </a:lnTo>
                <a:lnTo>
                  <a:pt x="f136" y="f6"/>
                </a:lnTo>
                <a:lnTo>
                  <a:pt x="f137" y="f138"/>
                </a:lnTo>
                <a:lnTo>
                  <a:pt x="f139" y="f140"/>
                </a:lnTo>
                <a:lnTo>
                  <a:pt x="f141" y="f140"/>
                </a:lnTo>
                <a:lnTo>
                  <a:pt x="f142" y="f140"/>
                </a:lnTo>
                <a:lnTo>
                  <a:pt x="f143" y="f138"/>
                </a:lnTo>
                <a:lnTo>
                  <a:pt x="f144" y="f145"/>
                </a:lnTo>
                <a:lnTo>
                  <a:pt x="f146" y="f147"/>
                </a:lnTo>
                <a:lnTo>
                  <a:pt x="f148" y="f131"/>
                </a:lnTo>
                <a:lnTo>
                  <a:pt x="f149" y="f150"/>
                </a:lnTo>
                <a:lnTo>
                  <a:pt x="f151" y="f12"/>
                </a:lnTo>
                <a:lnTo>
                  <a:pt x="f152" y="f124"/>
                </a:lnTo>
                <a:lnTo>
                  <a:pt x="f153" y="f118"/>
                </a:lnTo>
                <a:lnTo>
                  <a:pt x="f154" y="f155"/>
                </a:lnTo>
                <a:lnTo>
                  <a:pt x="f154" y="f156"/>
                </a:lnTo>
                <a:lnTo>
                  <a:pt x="f157" y="f158"/>
                </a:lnTo>
                <a:lnTo>
                  <a:pt x="f154" y="f45"/>
                </a:lnTo>
                <a:lnTo>
                  <a:pt x="f153" y="f159"/>
                </a:lnTo>
                <a:lnTo>
                  <a:pt x="f152" y="f160"/>
                </a:lnTo>
                <a:lnTo>
                  <a:pt x="f151" y="f161"/>
                </a:lnTo>
                <a:lnTo>
                  <a:pt x="f151" y="f65"/>
                </a:lnTo>
                <a:lnTo>
                  <a:pt x="f151" y="f69"/>
                </a:lnTo>
                <a:lnTo>
                  <a:pt x="f162" y="f163"/>
                </a:lnTo>
                <a:lnTo>
                  <a:pt x="f154" y="f164"/>
                </a:lnTo>
                <a:lnTo>
                  <a:pt x="f165" y="f166"/>
                </a:lnTo>
                <a:lnTo>
                  <a:pt x="f167" y="f168"/>
                </a:lnTo>
                <a:lnTo>
                  <a:pt x="f169" y="f170"/>
                </a:lnTo>
                <a:lnTo>
                  <a:pt x="f171" y="f172"/>
                </a:lnTo>
                <a:lnTo>
                  <a:pt x="f173" y="f174"/>
                </a:lnTo>
                <a:lnTo>
                  <a:pt x="f175" y="f176"/>
                </a:lnTo>
                <a:lnTo>
                  <a:pt x="f177" y="f178"/>
                </a:lnTo>
                <a:lnTo>
                  <a:pt x="f179" y="f178"/>
                </a:lnTo>
                <a:lnTo>
                  <a:pt x="f180" y="f178"/>
                </a:lnTo>
                <a:lnTo>
                  <a:pt x="f181" y="f176"/>
                </a:lnTo>
                <a:lnTo>
                  <a:pt x="f182" y="f183"/>
                </a:lnTo>
                <a:lnTo>
                  <a:pt x="f184" y="f185"/>
                </a:lnTo>
                <a:lnTo>
                  <a:pt x="f186" y="f187"/>
                </a:lnTo>
                <a:lnTo>
                  <a:pt x="f188" y="f189"/>
                </a:lnTo>
                <a:lnTo>
                  <a:pt x="f190" y="f191"/>
                </a:lnTo>
                <a:lnTo>
                  <a:pt x="f192" y="f193"/>
                </a:lnTo>
                <a:lnTo>
                  <a:pt x="f137" y="f194"/>
                </a:lnTo>
                <a:lnTo>
                  <a:pt x="f195" y="f196"/>
                </a:lnTo>
                <a:lnTo>
                  <a:pt x="f197" y="f194"/>
                </a:lnTo>
                <a:lnTo>
                  <a:pt x="f134" y="f198"/>
                </a:lnTo>
                <a:lnTo>
                  <a:pt x="f199" y="f200"/>
                </a:lnTo>
                <a:lnTo>
                  <a:pt x="f201" y="f202"/>
                </a:lnTo>
                <a:lnTo>
                  <a:pt x="f203" y="f168"/>
                </a:lnTo>
                <a:lnTo>
                  <a:pt x="f204" y="f185"/>
                </a:lnTo>
                <a:lnTo>
                  <a:pt x="f205" y="f206"/>
                </a:lnTo>
                <a:lnTo>
                  <a:pt x="f97" y="f207"/>
                </a:lnTo>
                <a:lnTo>
                  <a:pt x="f208" y="f209"/>
                </a:lnTo>
                <a:lnTo>
                  <a:pt x="f210" y="f211"/>
                </a:lnTo>
                <a:lnTo>
                  <a:pt x="f212" y="f213"/>
                </a:lnTo>
                <a:lnTo>
                  <a:pt x="f91" y="f214"/>
                </a:lnTo>
                <a:lnTo>
                  <a:pt x="f215" y="f216"/>
                </a:lnTo>
                <a:lnTo>
                  <a:pt x="f217" y="f218"/>
                </a:lnTo>
                <a:lnTo>
                  <a:pt x="f217" y="f219"/>
                </a:lnTo>
                <a:lnTo>
                  <a:pt x="f217" y="f220"/>
                </a:lnTo>
                <a:lnTo>
                  <a:pt x="f215" y="f221"/>
                </a:lnTo>
                <a:lnTo>
                  <a:pt x="f91" y="f222"/>
                </a:lnTo>
                <a:lnTo>
                  <a:pt x="f212" y="f223"/>
                </a:lnTo>
                <a:lnTo>
                  <a:pt x="f210" y="f224"/>
                </a:lnTo>
                <a:lnTo>
                  <a:pt x="f208" y="f225"/>
                </a:lnTo>
                <a:lnTo>
                  <a:pt x="f97" y="f226"/>
                </a:lnTo>
                <a:lnTo>
                  <a:pt x="f227" y="f228"/>
                </a:lnTo>
                <a:lnTo>
                  <a:pt x="f229" y="f230"/>
                </a:lnTo>
                <a:lnTo>
                  <a:pt x="f231" y="f232"/>
                </a:lnTo>
                <a:lnTo>
                  <a:pt x="f233" y="f234"/>
                </a:lnTo>
                <a:lnTo>
                  <a:pt x="f235" y="f236"/>
                </a:lnTo>
                <a:lnTo>
                  <a:pt x="f237" y="f238"/>
                </a:lnTo>
                <a:lnTo>
                  <a:pt x="f136" y="f239"/>
                </a:lnTo>
                <a:lnTo>
                  <a:pt x="f240" y="f239"/>
                </a:lnTo>
                <a:lnTo>
                  <a:pt x="f241" y="f238"/>
                </a:lnTo>
                <a:lnTo>
                  <a:pt x="f242" y="f243"/>
                </a:lnTo>
                <a:lnTo>
                  <a:pt x="f96" y="f244"/>
                </a:lnTo>
                <a:lnTo>
                  <a:pt x="f245" y="f246"/>
                </a:lnTo>
                <a:lnTo>
                  <a:pt x="f182" y="f247"/>
                </a:lnTo>
                <a:lnTo>
                  <a:pt x="f248" y="f230"/>
                </a:lnTo>
                <a:lnTo>
                  <a:pt x="f249" y="f250"/>
                </a:lnTo>
                <a:lnTo>
                  <a:pt x="f251" y="f252"/>
                </a:lnTo>
                <a:lnTo>
                  <a:pt x="f253" y="f254"/>
                </a:lnTo>
                <a:lnTo>
                  <a:pt x="f255" y="f256"/>
                </a:lnTo>
                <a:lnTo>
                  <a:pt x="f257" y="f226"/>
                </a:lnTo>
                <a:lnTo>
                  <a:pt x="f258" y="f259"/>
                </a:lnTo>
                <a:lnTo>
                  <a:pt x="f260" y="f261"/>
                </a:lnTo>
                <a:lnTo>
                  <a:pt x="f262" y="f261"/>
                </a:lnTo>
                <a:lnTo>
                  <a:pt x="f148" y="f259"/>
                </a:lnTo>
                <a:lnTo>
                  <a:pt x="f263" y="f256"/>
                </a:lnTo>
                <a:lnTo>
                  <a:pt x="f157" y="f264"/>
                </a:lnTo>
                <a:lnTo>
                  <a:pt x="f151" y="f228"/>
                </a:lnTo>
                <a:lnTo>
                  <a:pt x="f265" y="f266"/>
                </a:lnTo>
                <a:lnTo>
                  <a:pt x="f267" y="f268"/>
                </a:lnTo>
                <a:lnTo>
                  <a:pt x="f269" y="f247"/>
                </a:lnTo>
                <a:lnTo>
                  <a:pt x="f129" y="f270"/>
                </a:lnTo>
                <a:lnTo>
                  <a:pt x="f271" y="f246"/>
                </a:lnTo>
                <a:lnTo>
                  <a:pt x="f272" y="f234"/>
                </a:lnTo>
                <a:lnTo>
                  <a:pt x="f273" y="f243"/>
                </a:lnTo>
                <a:lnTo>
                  <a:pt x="f274" y="f275"/>
                </a:lnTo>
                <a:lnTo>
                  <a:pt x="f276" y="f277"/>
                </a:lnTo>
                <a:lnTo>
                  <a:pt x="f276" y="f278"/>
                </a:lnTo>
                <a:lnTo>
                  <a:pt x="f276" y="f279"/>
                </a:lnTo>
                <a:lnTo>
                  <a:pt x="f280" y="f281"/>
                </a:lnTo>
                <a:lnTo>
                  <a:pt x="f273" y="f282"/>
                </a:lnTo>
                <a:lnTo>
                  <a:pt x="f129" y="f283"/>
                </a:lnTo>
                <a:lnTo>
                  <a:pt x="f284" y="f285"/>
                </a:lnTo>
                <a:lnTo>
                  <a:pt x="f265" y="f286"/>
                </a:lnTo>
                <a:lnTo>
                  <a:pt x="f151" y="f287"/>
                </a:lnTo>
                <a:lnTo>
                  <a:pt x="f167" y="f288"/>
                </a:lnTo>
                <a:lnTo>
                  <a:pt x="f289" y="f290"/>
                </a:lnTo>
                <a:lnTo>
                  <a:pt x="f291" y="f292"/>
                </a:lnTo>
                <a:lnTo>
                  <a:pt x="f180" y="f292"/>
                </a:lnTo>
                <a:lnTo>
                  <a:pt x="f293" y="f292"/>
                </a:lnTo>
                <a:lnTo>
                  <a:pt x="f294" y="f295"/>
                </a:lnTo>
                <a:lnTo>
                  <a:pt x="f296" y="f290"/>
                </a:lnTo>
                <a:lnTo>
                  <a:pt x="f297" y="f288"/>
                </a:lnTo>
                <a:lnTo>
                  <a:pt x="f298" y="f299"/>
                </a:lnTo>
                <a:lnTo>
                  <a:pt x="f300" y="f301"/>
                </a:lnTo>
                <a:lnTo>
                  <a:pt x="f205" y="f302"/>
                </a:lnTo>
                <a:lnTo>
                  <a:pt x="f95" y="f303"/>
                </a:lnTo>
                <a:lnTo>
                  <a:pt x="f126" y="f304"/>
                </a:lnTo>
                <a:lnTo>
                  <a:pt x="f305" y="f306"/>
                </a:lnTo>
                <a:lnTo>
                  <a:pt x="f307" y="f308"/>
                </a:lnTo>
                <a:lnTo>
                  <a:pt x="f109" y="f309"/>
                </a:lnTo>
                <a:lnTo>
                  <a:pt x="f111" y="f310"/>
                </a:lnTo>
                <a:lnTo>
                  <a:pt x="f81" y="f311"/>
                </a:lnTo>
                <a:lnTo>
                  <a:pt x="f312" y="f313"/>
                </a:lnTo>
                <a:lnTo>
                  <a:pt x="f314" y="f315"/>
                </a:lnTo>
                <a:lnTo>
                  <a:pt x="f314" y="f316"/>
                </a:lnTo>
                <a:lnTo>
                  <a:pt x="f317" y="f318"/>
                </a:lnTo>
                <a:lnTo>
                  <a:pt x="f319" y="f320"/>
                </a:lnTo>
                <a:lnTo>
                  <a:pt x="f321" y="f322"/>
                </a:lnTo>
                <a:lnTo>
                  <a:pt x="f111" y="f323"/>
                </a:lnTo>
                <a:lnTo>
                  <a:pt x="f324" y="f325"/>
                </a:lnTo>
                <a:lnTo>
                  <a:pt x="f326" y="f327"/>
                </a:lnTo>
                <a:lnTo>
                  <a:pt x="f328" y="f329"/>
                </a:lnTo>
                <a:lnTo>
                  <a:pt x="f305" y="f330"/>
                </a:lnTo>
                <a:lnTo>
                  <a:pt x="f106" y="f331"/>
                </a:lnTo>
                <a:lnTo>
                  <a:pt x="f89" y="f332"/>
                </a:lnTo>
                <a:lnTo>
                  <a:pt x="f217" y="f333"/>
                </a:lnTo>
                <a:lnTo>
                  <a:pt x="f102" y="f334"/>
                </a:lnTo>
                <a:lnTo>
                  <a:pt x="f212" y="f335"/>
                </a:lnTo>
                <a:lnTo>
                  <a:pt x="f336" y="f337"/>
                </a:lnTo>
                <a:lnTo>
                  <a:pt x="f102" y="f338"/>
                </a:lnTo>
                <a:lnTo>
                  <a:pt x="f217" y="f339"/>
                </a:lnTo>
                <a:lnTo>
                  <a:pt x="f89" y="f340"/>
                </a:lnTo>
                <a:lnTo>
                  <a:pt x="f341" y="f342"/>
                </a:lnTo>
                <a:lnTo>
                  <a:pt x="f343" y="f344"/>
                </a:lnTo>
                <a:lnTo>
                  <a:pt x="f345" y="f346"/>
                </a:lnTo>
                <a:lnTo>
                  <a:pt x="f328" y="f347"/>
                </a:lnTo>
                <a:lnTo>
                  <a:pt x="f123" y="f348"/>
                </a:lnTo>
                <a:lnTo>
                  <a:pt x="f109" y="f349"/>
                </a:lnTo>
                <a:lnTo>
                  <a:pt x="f113" y="f350"/>
                </a:lnTo>
                <a:lnTo>
                  <a:pt x="f317" y="f351"/>
                </a:lnTo>
                <a:lnTo>
                  <a:pt x="f352" y="f353"/>
                </a:lnTo>
                <a:lnTo>
                  <a:pt x="f354" y="f355"/>
                </a:lnTo>
                <a:lnTo>
                  <a:pt x="f356" y="f357"/>
                </a:lnTo>
                <a:lnTo>
                  <a:pt x="f358" y="f357"/>
                </a:lnTo>
                <a:lnTo>
                  <a:pt x="f74" y="f357"/>
                </a:lnTo>
                <a:lnTo>
                  <a:pt x="f359" y="f355"/>
                </a:lnTo>
                <a:lnTo>
                  <a:pt x="f360" y="f353"/>
                </a:lnTo>
                <a:lnTo>
                  <a:pt x="f30" y="f361"/>
                </a:lnTo>
                <a:lnTo>
                  <a:pt x="f34" y="f362"/>
                </a:lnTo>
                <a:lnTo>
                  <a:pt x="f363" y="f364"/>
                </a:lnTo>
                <a:lnTo>
                  <a:pt x="f38" y="f365"/>
                </a:lnTo>
                <a:lnTo>
                  <a:pt x="f40" y="f366"/>
                </a:lnTo>
                <a:lnTo>
                  <a:pt x="f42" y="f347"/>
                </a:lnTo>
                <a:lnTo>
                  <a:pt x="f367" y="f346"/>
                </a:lnTo>
                <a:lnTo>
                  <a:pt x="f368" y="f369"/>
                </a:lnTo>
                <a:lnTo>
                  <a:pt x="f370" y="f371"/>
                </a:lnTo>
                <a:lnTo>
                  <a:pt x="f372" y="f373"/>
                </a:lnTo>
                <a:lnTo>
                  <a:pt x="f374" y="f375"/>
                </a:lnTo>
                <a:lnTo>
                  <a:pt x="f376" y="f377"/>
                </a:lnTo>
                <a:lnTo>
                  <a:pt x="f378" y="f379"/>
                </a:lnTo>
                <a:lnTo>
                  <a:pt x="f378" y="f335"/>
                </a:lnTo>
                <a:lnTo>
                  <a:pt x="f376" y="f380"/>
                </a:lnTo>
                <a:lnTo>
                  <a:pt x="f374" y="f381"/>
                </a:lnTo>
                <a:lnTo>
                  <a:pt x="f372" y="f382"/>
                </a:lnTo>
                <a:lnTo>
                  <a:pt x="f370" y="f383"/>
                </a:lnTo>
                <a:lnTo>
                  <a:pt x="f384" y="f385"/>
                </a:lnTo>
                <a:lnTo>
                  <a:pt x="f386" y="f387"/>
                </a:lnTo>
                <a:lnTo>
                  <a:pt x="f388" y="f389"/>
                </a:lnTo>
                <a:lnTo>
                  <a:pt x="f390" y="f323"/>
                </a:lnTo>
                <a:lnTo>
                  <a:pt x="f391" y="f392"/>
                </a:lnTo>
                <a:lnTo>
                  <a:pt x="f363" y="f393"/>
                </a:lnTo>
                <a:lnTo>
                  <a:pt x="f363" y="f394"/>
                </a:lnTo>
                <a:lnTo>
                  <a:pt x="f18" y="f395"/>
                </a:lnTo>
                <a:lnTo>
                  <a:pt x="f396" y="f397"/>
                </a:lnTo>
                <a:lnTo>
                  <a:pt x="f398" y="f399"/>
                </a:lnTo>
                <a:lnTo>
                  <a:pt x="f54" y="f400"/>
                </a:lnTo>
                <a:lnTo>
                  <a:pt x="f44" y="f401"/>
                </a:lnTo>
                <a:lnTo>
                  <a:pt x="f370" y="f402"/>
                </a:lnTo>
                <a:lnTo>
                  <a:pt x="f403" y="f404"/>
                </a:lnTo>
                <a:lnTo>
                  <a:pt x="f405" y="f406"/>
                </a:lnTo>
                <a:lnTo>
                  <a:pt x="f407" y="f408"/>
                </a:lnTo>
                <a:lnTo>
                  <a:pt x="f409" y="f303"/>
                </a:lnTo>
                <a:lnTo>
                  <a:pt x="f410" y="f303"/>
                </a:lnTo>
                <a:lnTo>
                  <a:pt x="f411" y="f303"/>
                </a:lnTo>
                <a:lnTo>
                  <a:pt x="f412" y="f303"/>
                </a:lnTo>
                <a:lnTo>
                  <a:pt x="f413" y="f303"/>
                </a:lnTo>
                <a:lnTo>
                  <a:pt x="f414" y="f303"/>
                </a:lnTo>
                <a:lnTo>
                  <a:pt x="f415" y="f303"/>
                </a:lnTo>
                <a:lnTo>
                  <a:pt x="f416" y="f303"/>
                </a:lnTo>
                <a:lnTo>
                  <a:pt x="f417" y="f303"/>
                </a:lnTo>
                <a:lnTo>
                  <a:pt x="f418" y="f419"/>
                </a:lnTo>
                <a:lnTo>
                  <a:pt x="f420" y="f421"/>
                </a:lnTo>
                <a:lnTo>
                  <a:pt x="f422" y="f423"/>
                </a:lnTo>
                <a:lnTo>
                  <a:pt x="f424" y="f425"/>
                </a:lnTo>
                <a:lnTo>
                  <a:pt x="f426" y="f427"/>
                </a:lnTo>
                <a:lnTo>
                  <a:pt x="f428" y="f429"/>
                </a:lnTo>
                <a:lnTo>
                  <a:pt x="f428" y="f430"/>
                </a:lnTo>
                <a:lnTo>
                  <a:pt x="f428" y="f431"/>
                </a:lnTo>
                <a:lnTo>
                  <a:pt x="f432" y="f275"/>
                </a:lnTo>
                <a:lnTo>
                  <a:pt x="f433" y="f434"/>
                </a:lnTo>
                <a:lnTo>
                  <a:pt x="f435" y="f436"/>
                </a:lnTo>
                <a:lnTo>
                  <a:pt x="f417" y="f437"/>
                </a:lnTo>
                <a:lnTo>
                  <a:pt x="f438" y="f270"/>
                </a:lnTo>
                <a:lnTo>
                  <a:pt x="f439" y="f247"/>
                </a:lnTo>
                <a:lnTo>
                  <a:pt x="f440" y="f441"/>
                </a:lnTo>
                <a:lnTo>
                  <a:pt x="f442" y="f268"/>
                </a:lnTo>
                <a:lnTo>
                  <a:pt x="f443" y="f444"/>
                </a:lnTo>
                <a:lnTo>
                  <a:pt x="f445" y="f446"/>
                </a:lnTo>
                <a:lnTo>
                  <a:pt x="f447" y="f444"/>
                </a:lnTo>
                <a:lnTo>
                  <a:pt x="f448" y="f268"/>
                </a:lnTo>
                <a:lnTo>
                  <a:pt x="f449" y="f441"/>
                </a:lnTo>
                <a:lnTo>
                  <a:pt x="f450" y="f451"/>
                </a:lnTo>
                <a:lnTo>
                  <a:pt x="f413" y="f452"/>
                </a:lnTo>
                <a:lnTo>
                  <a:pt x="f453" y="f234"/>
                </a:lnTo>
                <a:lnTo>
                  <a:pt x="f454" y="f455"/>
                </a:lnTo>
                <a:lnTo>
                  <a:pt x="f456" y="f457"/>
                </a:lnTo>
                <a:lnTo>
                  <a:pt x="f458" y="f459"/>
                </a:lnTo>
                <a:lnTo>
                  <a:pt x="f460" y="f461"/>
                </a:lnTo>
                <a:lnTo>
                  <a:pt x="f462" y="f275"/>
                </a:lnTo>
                <a:lnTo>
                  <a:pt x="f463" y="f461"/>
                </a:lnTo>
                <a:lnTo>
                  <a:pt x="f464" y="f465"/>
                </a:lnTo>
                <a:lnTo>
                  <a:pt x="f466" y="f434"/>
                </a:lnTo>
                <a:lnTo>
                  <a:pt x="f467" y="f436"/>
                </a:lnTo>
                <a:lnTo>
                  <a:pt x="f9" y="f468"/>
                </a:lnTo>
                <a:lnTo>
                  <a:pt x="f376" y="f247"/>
                </a:lnTo>
                <a:lnTo>
                  <a:pt x="f469" y="f266"/>
                </a:lnTo>
                <a:lnTo>
                  <a:pt x="f470" y="f259"/>
                </a:lnTo>
                <a:lnTo>
                  <a:pt x="f13" y="f224"/>
                </a:lnTo>
                <a:lnTo>
                  <a:pt x="f46" y="f222"/>
                </a:lnTo>
                <a:lnTo>
                  <a:pt x="f384" y="f471"/>
                </a:lnTo>
                <a:lnTo>
                  <a:pt x="f46" y="f472"/>
                </a:lnTo>
                <a:lnTo>
                  <a:pt x="f13" y="f473"/>
                </a:lnTo>
                <a:lnTo>
                  <a:pt x="f470" y="f474"/>
                </a:lnTo>
                <a:lnTo>
                  <a:pt x="f469" y="f475"/>
                </a:lnTo>
                <a:lnTo>
                  <a:pt x="f376" y="f476"/>
                </a:lnTo>
                <a:lnTo>
                  <a:pt x="f9" y="f209"/>
                </a:lnTo>
                <a:lnTo>
                  <a:pt x="f467" y="f207"/>
                </a:lnTo>
                <a:lnTo>
                  <a:pt x="f466" y="f178"/>
                </a:lnTo>
                <a:lnTo>
                  <a:pt x="f464" y="f477"/>
                </a:lnTo>
                <a:lnTo>
                  <a:pt x="f463" y="f183"/>
                </a:lnTo>
                <a:lnTo>
                  <a:pt x="f462" y="f183"/>
                </a:lnTo>
                <a:lnTo>
                  <a:pt x="f460" y="f174"/>
                </a:lnTo>
                <a:lnTo>
                  <a:pt x="f458" y="f176"/>
                </a:lnTo>
                <a:lnTo>
                  <a:pt x="f456" y="f478"/>
                </a:lnTo>
                <a:lnTo>
                  <a:pt x="f454" y="f479"/>
                </a:lnTo>
                <a:lnTo>
                  <a:pt x="f453" y="f211"/>
                </a:lnTo>
                <a:lnTo>
                  <a:pt x="f480" y="f481"/>
                </a:lnTo>
                <a:lnTo>
                  <a:pt x="f482" y="f214"/>
                </a:lnTo>
                <a:lnTo>
                  <a:pt x="f483" y="f484"/>
                </a:lnTo>
                <a:lnTo>
                  <a:pt x="f485" y="f486"/>
                </a:lnTo>
                <a:lnTo>
                  <a:pt x="f487" y="f488"/>
                </a:lnTo>
                <a:lnTo>
                  <a:pt x="f489" y="f488"/>
                </a:lnTo>
                <a:lnTo>
                  <a:pt x="f415" y="f486"/>
                </a:lnTo>
                <a:lnTo>
                  <a:pt x="f490" y="f491"/>
                </a:lnTo>
                <a:lnTo>
                  <a:pt x="f492" y="f493"/>
                </a:lnTo>
                <a:lnTo>
                  <a:pt x="f416" y="f494"/>
                </a:lnTo>
                <a:lnTo>
                  <a:pt x="f495" y="f496"/>
                </a:lnTo>
                <a:lnTo>
                  <a:pt x="f497" y="f498"/>
                </a:lnTo>
                <a:lnTo>
                  <a:pt x="f499" y="f500"/>
                </a:lnTo>
                <a:lnTo>
                  <a:pt x="f501" y="f206"/>
                </a:lnTo>
                <a:lnTo>
                  <a:pt x="f435" y="f185"/>
                </a:lnTo>
                <a:lnTo>
                  <a:pt x="f502" y="f503"/>
                </a:lnTo>
                <a:lnTo>
                  <a:pt x="f504" y="f193"/>
                </a:lnTo>
                <a:lnTo>
                  <a:pt x="f424" y="f69"/>
                </a:lnTo>
                <a:lnTo>
                  <a:pt x="f504" y="f505"/>
                </a:lnTo>
                <a:lnTo>
                  <a:pt x="f433" y="f506"/>
                </a:lnTo>
                <a:lnTo>
                  <a:pt x="f435" y="f507"/>
                </a:lnTo>
                <a:lnTo>
                  <a:pt x="f417" y="f508"/>
                </a:lnTo>
                <a:lnTo>
                  <a:pt x="f509" y="f510"/>
                </a:lnTo>
                <a:lnTo>
                  <a:pt x="f511" y="f512"/>
                </a:lnTo>
                <a:lnTo>
                  <a:pt x="f513" y="f37"/>
                </a:lnTo>
                <a:lnTo>
                  <a:pt x="f514" y="f515"/>
                </a:lnTo>
                <a:lnTo>
                  <a:pt x="f514" y="f114"/>
                </a:lnTo>
                <a:lnTo>
                  <a:pt x="f513" y="f118"/>
                </a:lnTo>
                <a:lnTo>
                  <a:pt x="f438" y="f516"/>
                </a:lnTo>
                <a:lnTo>
                  <a:pt x="f499" y="f517"/>
                </a:lnTo>
                <a:lnTo>
                  <a:pt x="f509" y="f518"/>
                </a:lnTo>
                <a:lnTo>
                  <a:pt x="f417" y="f12"/>
                </a:lnTo>
                <a:lnTo>
                  <a:pt x="f519" y="f19"/>
                </a:lnTo>
                <a:lnTo>
                  <a:pt x="f520" y="f521"/>
                </a:lnTo>
                <a:lnTo>
                  <a:pt x="f522" y="f124"/>
                </a:lnTo>
                <a:lnTo>
                  <a:pt x="f480" y="f523"/>
                </a:lnTo>
                <a:lnTo>
                  <a:pt x="f524" y="f122"/>
                </a:lnTo>
                <a:lnTo>
                  <a:pt x="f525" y="f122"/>
                </a:lnTo>
                <a:lnTo>
                  <a:pt x="f526" y="f523"/>
                </a:lnTo>
                <a:lnTo>
                  <a:pt x="f527" y="f22"/>
                </a:lnTo>
                <a:lnTo>
                  <a:pt x="f528" y="f517"/>
                </a:lnTo>
                <a:lnTo>
                  <a:pt x="f7" y="f8"/>
                </a:lnTo>
                <a:close/>
              </a:path>
            </a:pathLst>
          </a:custGeom>
          <a:solidFill>
            <a:srgbClr val="FFBE7D"/>
          </a:solidFill>
          <a:ln w="28437">
            <a:solidFill>
              <a:srgbClr val="000000"/>
            </a:solidFill>
            <a:prstDash val="solid"/>
            <a:miter/>
          </a:ln>
        </p:spPr>
        <p:txBody>
          <a:bodyPr vert="horz" wrap="square" lIns="81643" tIns="42450" rIns="81643" bIns="42450" anchor="t" anchorCtr="0" compatLnSpc="0"/>
          <a:lstStyle/>
          <a:p>
            <a:pPr defTabSz="829452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i-FI" sz="1600">
              <a:solidFill>
                <a:srgbClr val="000000"/>
              </a:solidFill>
              <a:latin typeface="Arial" pitchFamily="18"/>
              <a:ea typeface="MS Gothic" pitchFamily="2"/>
              <a:cs typeface="Tahoma" pitchFamily="2"/>
            </a:endParaRPr>
          </a:p>
        </p:txBody>
      </p:sp>
      <p:sp>
        <p:nvSpPr>
          <p:cNvPr id="9" name="Puzzle2"/>
          <p:cNvSpPr/>
          <p:nvPr/>
        </p:nvSpPr>
        <p:spPr>
          <a:xfrm>
            <a:off x="4553733" y="4865375"/>
            <a:ext cx="898449" cy="48597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21600"/>
              <a:gd name="f7" fmla="val 4247"/>
              <a:gd name="f8" fmla="val 12354"/>
              <a:gd name="f9" fmla="val 4134"/>
              <a:gd name="f10" fmla="val 12468"/>
              <a:gd name="f11" fmla="val 4010"/>
              <a:gd name="f12" fmla="val 12581"/>
              <a:gd name="f13" fmla="val 3897"/>
              <a:gd name="f14" fmla="val 12637"/>
              <a:gd name="f15" fmla="val 3773"/>
              <a:gd name="f16" fmla="val 12694"/>
              <a:gd name="f17" fmla="val 3637"/>
              <a:gd name="f18" fmla="val 3524"/>
              <a:gd name="f19" fmla="val 3400"/>
              <a:gd name="f20" fmla="val 12665"/>
              <a:gd name="f21" fmla="val 3287"/>
              <a:gd name="f22" fmla="val 12609"/>
              <a:gd name="f23" fmla="val 3027"/>
              <a:gd name="f24" fmla="val 12496"/>
              <a:gd name="f25" fmla="val 2790"/>
              <a:gd name="f26" fmla="val 12340"/>
              <a:gd name="f27" fmla="val 2530"/>
              <a:gd name="f28" fmla="val 12142"/>
              <a:gd name="f29" fmla="val 2293"/>
              <a:gd name="f30" fmla="val 11987"/>
              <a:gd name="f31" fmla="val 2033"/>
              <a:gd name="f32" fmla="val 11817"/>
              <a:gd name="f33" fmla="val 1773"/>
              <a:gd name="f34" fmla="val 11676"/>
              <a:gd name="f35" fmla="val 1638"/>
              <a:gd name="f36" fmla="val 11662"/>
              <a:gd name="f37" fmla="val 1513"/>
              <a:gd name="f38" fmla="val 11634"/>
              <a:gd name="f39" fmla="val 1378"/>
              <a:gd name="f40" fmla="val 1253"/>
              <a:gd name="f41" fmla="val 1118"/>
              <a:gd name="f42" fmla="val 971"/>
              <a:gd name="f43" fmla="val 11732"/>
              <a:gd name="f44" fmla="val 835"/>
              <a:gd name="f45" fmla="val 711"/>
              <a:gd name="f46" fmla="val 11959"/>
              <a:gd name="f47" fmla="val 553"/>
              <a:gd name="f48" fmla="val 12086"/>
              <a:gd name="f49" fmla="val 429"/>
              <a:gd name="f50" fmla="val 12284"/>
              <a:gd name="f51" fmla="val 271"/>
              <a:gd name="f52" fmla="val 12524"/>
              <a:gd name="f53" fmla="val 146"/>
              <a:gd name="f54" fmla="val 12793"/>
              <a:gd name="f55" fmla="val 79"/>
              <a:gd name="f56" fmla="val 12962"/>
              <a:gd name="f57" fmla="val 33"/>
              <a:gd name="f58" fmla="val 13146"/>
              <a:gd name="f59" fmla="val 11"/>
              <a:gd name="f60" fmla="val 13386"/>
              <a:gd name="f61" fmla="val 13641"/>
              <a:gd name="f62" fmla="val 13881"/>
              <a:gd name="f63" fmla="val 101"/>
              <a:gd name="f64" fmla="val 14150"/>
              <a:gd name="f65" fmla="val 192"/>
              <a:gd name="f66" fmla="val 14404"/>
              <a:gd name="f67" fmla="val 293"/>
              <a:gd name="f68" fmla="val 14645"/>
              <a:gd name="f69" fmla="val 451"/>
              <a:gd name="f70" fmla="val 14857"/>
              <a:gd name="f71" fmla="val 621"/>
              <a:gd name="f72" fmla="val 15054"/>
              <a:gd name="f73" fmla="val 734"/>
              <a:gd name="f74" fmla="val 15125"/>
              <a:gd name="f75" fmla="val 15210"/>
              <a:gd name="f76" fmla="val 948"/>
              <a:gd name="f77" fmla="val 15267"/>
              <a:gd name="f78" fmla="val 1084"/>
              <a:gd name="f79" fmla="val 15323"/>
              <a:gd name="f80" fmla="val 1208"/>
              <a:gd name="f81" fmla="val 15351"/>
              <a:gd name="f82" fmla="val 1355"/>
              <a:gd name="f83" fmla="val 15380"/>
              <a:gd name="f84" fmla="val 1683"/>
              <a:gd name="f85" fmla="val 1864"/>
              <a:gd name="f86" fmla="val 2225"/>
              <a:gd name="f87" fmla="val 15238"/>
              <a:gd name="f88" fmla="val 2428"/>
              <a:gd name="f89" fmla="val 15153"/>
              <a:gd name="f90" fmla="val 2745"/>
              <a:gd name="f91" fmla="val 15026"/>
              <a:gd name="f92" fmla="val 3005"/>
              <a:gd name="f93" fmla="val 14913"/>
              <a:gd name="f94" fmla="val 3264"/>
              <a:gd name="f95" fmla="val 14828"/>
              <a:gd name="f96" fmla="val 3513"/>
              <a:gd name="f97" fmla="val 14800"/>
              <a:gd name="f98" fmla="val 3615"/>
              <a:gd name="f99" fmla="val 3728"/>
              <a:gd name="f100" fmla="val 3807"/>
              <a:gd name="f101" fmla="val 3920"/>
              <a:gd name="f102" fmla="val 14998"/>
              <a:gd name="f103" fmla="val 15097"/>
              <a:gd name="f104" fmla="val 4089"/>
              <a:gd name="f105" fmla="val 4179"/>
              <a:gd name="f106" fmla="val 15408"/>
              <a:gd name="f107" fmla="val 15620"/>
              <a:gd name="f108" fmla="val 4326"/>
              <a:gd name="f109" fmla="val 15860"/>
              <a:gd name="f110" fmla="val 4394"/>
              <a:gd name="f111" fmla="val 16129"/>
              <a:gd name="f112" fmla="val 4439"/>
              <a:gd name="f113" fmla="val 16440"/>
              <a:gd name="f114" fmla="val 4507"/>
              <a:gd name="f115" fmla="val 16737"/>
              <a:gd name="f116" fmla="val 4552"/>
              <a:gd name="f117" fmla="val 17090"/>
              <a:gd name="f118" fmla="val 4575"/>
              <a:gd name="f119" fmla="val 17443"/>
              <a:gd name="f120" fmla="val 4586"/>
              <a:gd name="f121" fmla="val 17825"/>
              <a:gd name="f122" fmla="val 18193"/>
              <a:gd name="f123" fmla="val 18574"/>
              <a:gd name="f124" fmla="val 18984"/>
              <a:gd name="f125" fmla="val 19366"/>
              <a:gd name="f126" fmla="val 19748"/>
              <a:gd name="f127" fmla="val 4462"/>
              <a:gd name="f128" fmla="val 20129"/>
              <a:gd name="f129" fmla="val 4371"/>
              <a:gd name="f130" fmla="val 20483"/>
              <a:gd name="f131" fmla="val 4292"/>
              <a:gd name="f132" fmla="val 20836"/>
              <a:gd name="f133" fmla="val 4202"/>
              <a:gd name="f134" fmla="val 21161"/>
              <a:gd name="f135" fmla="val 4744"/>
              <a:gd name="f136" fmla="val 5264"/>
              <a:gd name="f137" fmla="val 5784"/>
              <a:gd name="f138" fmla="val 6235"/>
              <a:gd name="f139" fmla="val 6676"/>
              <a:gd name="f140" fmla="val 7060"/>
              <a:gd name="f141" fmla="val 7410"/>
              <a:gd name="f142" fmla="val 7670"/>
              <a:gd name="f143" fmla="val 8020"/>
              <a:gd name="f144" fmla="val 21020"/>
              <a:gd name="f145" fmla="val 8303"/>
              <a:gd name="f146" fmla="val 20893"/>
              <a:gd name="f147" fmla="val 8563"/>
              <a:gd name="f148" fmla="val 20695"/>
              <a:gd name="f149" fmla="val 8800"/>
              <a:gd name="f150" fmla="val 20511"/>
              <a:gd name="f151" fmla="val 8969"/>
              <a:gd name="f152" fmla="val 20285"/>
              <a:gd name="f153" fmla="val 9150"/>
              <a:gd name="f154" fmla="val 20045"/>
              <a:gd name="f155" fmla="val 9252"/>
              <a:gd name="f156" fmla="val 19804"/>
              <a:gd name="f157" fmla="val 9342"/>
              <a:gd name="f158" fmla="val 19550"/>
              <a:gd name="f159" fmla="val 9410"/>
              <a:gd name="f160" fmla="val 19281"/>
              <a:gd name="f161" fmla="val 9433"/>
              <a:gd name="f162" fmla="val 19013"/>
              <a:gd name="f163" fmla="val 18744"/>
              <a:gd name="f164" fmla="val 9387"/>
              <a:gd name="f165" fmla="val 18504"/>
              <a:gd name="f166" fmla="val 9320"/>
              <a:gd name="f167" fmla="val 18221"/>
              <a:gd name="f168" fmla="val 9207"/>
              <a:gd name="f169" fmla="val 17981"/>
              <a:gd name="f170" fmla="val 9105"/>
              <a:gd name="f171" fmla="val 17740"/>
              <a:gd name="f172" fmla="val 8924"/>
              <a:gd name="f173" fmla="val 17514"/>
              <a:gd name="f174" fmla="val 8777"/>
              <a:gd name="f175" fmla="val 17274"/>
              <a:gd name="f176" fmla="val 8642"/>
              <a:gd name="f177" fmla="val 17034"/>
              <a:gd name="f178" fmla="val 16765"/>
              <a:gd name="f179" fmla="val 8472"/>
              <a:gd name="f180" fmla="val 16468"/>
              <a:gd name="f181" fmla="val 8450"/>
              <a:gd name="f182" fmla="val 16157"/>
              <a:gd name="f183" fmla="val 15563"/>
              <a:gd name="f184" fmla="val 8540"/>
              <a:gd name="f185" fmla="val 14729"/>
              <a:gd name="f186" fmla="val 8868"/>
              <a:gd name="f187" fmla="val 14616"/>
              <a:gd name="f188" fmla="val 14475"/>
              <a:gd name="f189" fmla="val 9060"/>
              <a:gd name="f190" fmla="val 14376"/>
              <a:gd name="f191" fmla="val 9184"/>
              <a:gd name="f192" fmla="val 14291"/>
              <a:gd name="f193" fmla="val 9297"/>
              <a:gd name="f194" fmla="val 14206"/>
              <a:gd name="f195" fmla="val 14121"/>
              <a:gd name="f196" fmla="val 9579"/>
              <a:gd name="f197" fmla="val 14051"/>
              <a:gd name="f198" fmla="val 9726"/>
              <a:gd name="f199" fmla="val 13994"/>
              <a:gd name="f200" fmla="val 9884"/>
              <a:gd name="f201" fmla="val 13938"/>
              <a:gd name="f202" fmla="val 10054"/>
              <a:gd name="f203" fmla="val 13909"/>
              <a:gd name="f204" fmla="val 10257"/>
              <a:gd name="f205" fmla="val 10449"/>
              <a:gd name="f206" fmla="val 10664"/>
              <a:gd name="f207" fmla="val 10856"/>
              <a:gd name="f208" fmla="val 11037"/>
              <a:gd name="f209" fmla="val 13966"/>
              <a:gd name="f210" fmla="val 11206"/>
              <a:gd name="f211" fmla="val 14023"/>
              <a:gd name="f212" fmla="val 11353"/>
              <a:gd name="f213" fmla="val 14093"/>
              <a:gd name="f214" fmla="val 11511"/>
              <a:gd name="f215" fmla="val 14178"/>
              <a:gd name="f216" fmla="val 11635"/>
              <a:gd name="f217" fmla="val 14263"/>
              <a:gd name="f218" fmla="val 11748"/>
              <a:gd name="f219" fmla="val 11861"/>
              <a:gd name="f220" fmla="val 11941"/>
              <a:gd name="f221" fmla="val 12031"/>
              <a:gd name="f222" fmla="val 14758"/>
              <a:gd name="f223" fmla="val 12099"/>
              <a:gd name="f224" fmla="val 14885"/>
              <a:gd name="f225" fmla="val 12200"/>
              <a:gd name="f226" fmla="val 12268"/>
              <a:gd name="f227" fmla="val 15507"/>
              <a:gd name="f228" fmla="val 12291"/>
              <a:gd name="f229" fmla="val 15832"/>
              <a:gd name="f230" fmla="val 12246"/>
              <a:gd name="f231" fmla="val 16482"/>
              <a:gd name="f232" fmla="val 12178"/>
              <a:gd name="f233" fmla="val 16807"/>
              <a:gd name="f234" fmla="val 12008"/>
              <a:gd name="f235" fmla="val 17330"/>
              <a:gd name="f236" fmla="val 11884"/>
              <a:gd name="f237" fmla="val 17542"/>
              <a:gd name="f238" fmla="val 17712"/>
              <a:gd name="f239" fmla="val 11613"/>
              <a:gd name="f240" fmla="val 17839"/>
              <a:gd name="f241" fmla="val 11489"/>
              <a:gd name="f242" fmla="val 18037"/>
              <a:gd name="f243" fmla="val 11398"/>
              <a:gd name="f244" fmla="val 11319"/>
              <a:gd name="f245" fmla="val 18447"/>
              <a:gd name="f246" fmla="val 11251"/>
              <a:gd name="f247" fmla="val 18659"/>
              <a:gd name="f248" fmla="val 18900"/>
              <a:gd name="f249" fmla="val 11184"/>
              <a:gd name="f250" fmla="val 19154"/>
              <a:gd name="f251" fmla="val 19423"/>
              <a:gd name="f252" fmla="val 11229"/>
              <a:gd name="f253" fmla="val 19663"/>
              <a:gd name="f254" fmla="val 11297"/>
              <a:gd name="f255" fmla="val 19903"/>
              <a:gd name="f256" fmla="val 11376"/>
              <a:gd name="f257" fmla="val 20158"/>
              <a:gd name="f258" fmla="val 20398"/>
              <a:gd name="f259" fmla="val 11681"/>
              <a:gd name="f260" fmla="val 20610"/>
              <a:gd name="f261" fmla="val 20808"/>
              <a:gd name="f262" fmla="val 12121"/>
              <a:gd name="f263" fmla="val 20992"/>
              <a:gd name="f264" fmla="val 12404"/>
              <a:gd name="f265" fmla="val 12528"/>
              <a:gd name="f266" fmla="val 21190"/>
              <a:gd name="f267" fmla="val 12856"/>
              <a:gd name="f268" fmla="val 21274"/>
              <a:gd name="f269" fmla="val 13330"/>
              <a:gd name="f270" fmla="val 21373"/>
              <a:gd name="f271" fmla="val 13963"/>
              <a:gd name="f272" fmla="val 21486"/>
              <a:gd name="f273" fmla="val 14313"/>
              <a:gd name="f274" fmla="val 21543"/>
              <a:gd name="f275" fmla="val 14652"/>
              <a:gd name="f276" fmla="val 21571"/>
              <a:gd name="f277" fmla="val 15025"/>
              <a:gd name="f278" fmla="val 15409"/>
              <a:gd name="f279" fmla="val 15782"/>
              <a:gd name="f280" fmla="val 16177"/>
              <a:gd name="f281" fmla="val 16516"/>
              <a:gd name="f282" fmla="val 16889"/>
              <a:gd name="f283" fmla="val 21402"/>
              <a:gd name="f284" fmla="val 16821"/>
              <a:gd name="f285" fmla="val 16776"/>
              <a:gd name="f286" fmla="val 20935"/>
              <a:gd name="f287" fmla="val 16742"/>
              <a:gd name="f288" fmla="val 20667"/>
              <a:gd name="f289" fmla="val 16719"/>
              <a:gd name="f290" fmla="val 20370"/>
              <a:gd name="f291" fmla="val 16697"/>
              <a:gd name="f292" fmla="val 19719"/>
              <a:gd name="f293" fmla="val 18306"/>
              <a:gd name="f294" fmla="val 16753"/>
              <a:gd name="f295" fmla="val 17599"/>
              <a:gd name="f296" fmla="val 16949"/>
              <a:gd name="f297" fmla="val 16383"/>
              <a:gd name="f298" fmla="val 16934"/>
              <a:gd name="f299" fmla="val 17002"/>
              <a:gd name="f300" fmla="val 15945"/>
              <a:gd name="f301" fmla="val 17081"/>
              <a:gd name="f302" fmla="val 15790"/>
              <a:gd name="f303" fmla="val 17194"/>
              <a:gd name="f304" fmla="val 15648"/>
              <a:gd name="f305" fmla="val 17318"/>
              <a:gd name="f306" fmla="val 17453"/>
              <a:gd name="f307" fmla="val 17600"/>
              <a:gd name="f308" fmla="val 15450"/>
              <a:gd name="f309" fmla="val 17758"/>
              <a:gd name="f310" fmla="val 17905"/>
              <a:gd name="f311" fmla="val 15479"/>
              <a:gd name="f312" fmla="val 18064"/>
              <a:gd name="f313" fmla="val 15535"/>
              <a:gd name="f314" fmla="val 18233"/>
              <a:gd name="f315" fmla="val 18380"/>
              <a:gd name="f316" fmla="val 15733"/>
              <a:gd name="f317" fmla="val 18561"/>
              <a:gd name="f318" fmla="val 18707"/>
              <a:gd name="f319" fmla="val 15973"/>
              <a:gd name="f320" fmla="val 18866"/>
              <a:gd name="f321" fmla="val 18990"/>
              <a:gd name="f322" fmla="val 16327"/>
              <a:gd name="f323" fmla="val 19125"/>
              <a:gd name="f324" fmla="val 19295"/>
              <a:gd name="f325" fmla="val 16624"/>
              <a:gd name="f326" fmla="val 19464"/>
              <a:gd name="f327" fmla="val 19668"/>
              <a:gd name="f328" fmla="val 19860"/>
              <a:gd name="f329" fmla="val 16836"/>
              <a:gd name="f330" fmla="val 20052"/>
              <a:gd name="f331" fmla="val 16864"/>
              <a:gd name="f332" fmla="val 20266"/>
              <a:gd name="f333" fmla="val 20470"/>
              <a:gd name="f334" fmla="val 16793"/>
              <a:gd name="f335" fmla="val 20662"/>
              <a:gd name="f336" fmla="val 16708"/>
              <a:gd name="f337" fmla="val 20854"/>
              <a:gd name="f338" fmla="val 16567"/>
              <a:gd name="f339" fmla="val 21035"/>
              <a:gd name="f340" fmla="val 16412"/>
              <a:gd name="f341" fmla="val 21182"/>
              <a:gd name="f342" fmla="val 16214"/>
              <a:gd name="f343" fmla="val 21340"/>
              <a:gd name="f344" fmla="val 16002"/>
              <a:gd name="f345" fmla="val 21441"/>
              <a:gd name="f346" fmla="val 21532"/>
              <a:gd name="f347" fmla="val 15436"/>
              <a:gd name="f348" fmla="val 15083"/>
              <a:gd name="f349" fmla="val 14531"/>
              <a:gd name="f350" fmla="val 21577"/>
              <a:gd name="f351" fmla="val 21487"/>
              <a:gd name="f352" fmla="val 21419"/>
              <a:gd name="f353" fmla="val 21351"/>
              <a:gd name="f354" fmla="val 13768"/>
              <a:gd name="f355" fmla="val 21204"/>
              <a:gd name="f356" fmla="val 13500"/>
              <a:gd name="f357" fmla="val 13287"/>
              <a:gd name="f358" fmla="val 20809"/>
              <a:gd name="f359" fmla="val 13090"/>
              <a:gd name="f360" fmla="val 20594"/>
              <a:gd name="f361" fmla="val 20357"/>
              <a:gd name="f362" fmla="val 12821"/>
              <a:gd name="f363" fmla="val 20120"/>
              <a:gd name="f364" fmla="val 12764"/>
              <a:gd name="f365" fmla="val 19882"/>
              <a:gd name="f366" fmla="val 12708"/>
              <a:gd name="f367" fmla="val 19645"/>
              <a:gd name="f368" fmla="val 12736"/>
              <a:gd name="f369" fmla="val 19430"/>
              <a:gd name="f370" fmla="val 19227"/>
              <a:gd name="f371" fmla="val 12906"/>
              <a:gd name="f372" fmla="val 19148"/>
              <a:gd name="f373" fmla="val 19058"/>
              <a:gd name="f374" fmla="val 13047"/>
              <a:gd name="f375" fmla="val 18911"/>
              <a:gd name="f376" fmla="val 13259"/>
              <a:gd name="f377" fmla="val 18775"/>
              <a:gd name="f378" fmla="val 13471"/>
              <a:gd name="f379" fmla="val 18628"/>
              <a:gd name="f380" fmla="val 18470"/>
              <a:gd name="f381" fmla="val 13740"/>
              <a:gd name="f382" fmla="val 18301"/>
              <a:gd name="f383" fmla="val 13825"/>
              <a:gd name="f384" fmla="val 18143"/>
              <a:gd name="f385" fmla="val 13853"/>
              <a:gd name="f386" fmla="val 17973"/>
              <a:gd name="f387" fmla="val 17804"/>
              <a:gd name="f388" fmla="val 17646"/>
              <a:gd name="f389" fmla="val 13796"/>
              <a:gd name="f390" fmla="val 17499"/>
              <a:gd name="f391" fmla="val 13726"/>
              <a:gd name="f392" fmla="val 17341"/>
              <a:gd name="f393" fmla="val 17216"/>
              <a:gd name="f394" fmla="val 13528"/>
              <a:gd name="f395" fmla="val 17103"/>
              <a:gd name="f396" fmla="val 17024"/>
              <a:gd name="f397" fmla="val 13118"/>
              <a:gd name="f398" fmla="val 12991"/>
              <a:gd name="f399" fmla="val 12849"/>
              <a:gd name="f400" fmla="val 12383"/>
              <a:gd name="f401" fmla="val 10701"/>
              <a:gd name="f402" fmla="val 9640"/>
              <a:gd name="f403" fmla="val 8566"/>
              <a:gd name="f404" fmla="val 7478"/>
              <a:gd name="f405" fmla="val 6502"/>
              <a:gd name="f406" fmla="val 5739"/>
              <a:gd name="f407" fmla="val 16674"/>
              <a:gd name="f408" fmla="val 5894"/>
              <a:gd name="f409" fmla="val 16414"/>
              <a:gd name="f410" fmla="val 6036"/>
              <a:gd name="f411" fmla="val 16154"/>
              <a:gd name="f412" fmla="val 6177"/>
              <a:gd name="f413" fmla="val 15849"/>
              <a:gd name="f414" fmla="val 6248"/>
              <a:gd name="f415" fmla="val 15544"/>
              <a:gd name="f416" fmla="val 6304"/>
              <a:gd name="f417" fmla="val 15217"/>
              <a:gd name="f418" fmla="val 6332"/>
              <a:gd name="f419" fmla="val 14866"/>
              <a:gd name="f420" fmla="val 6361"/>
              <a:gd name="f421" fmla="val 14550"/>
              <a:gd name="f422" fmla="val 14200"/>
              <a:gd name="f423" fmla="val 13850"/>
              <a:gd name="f424" fmla="val 6276"/>
              <a:gd name="f425" fmla="val 13522"/>
              <a:gd name="f426" fmla="val 6219"/>
              <a:gd name="f427" fmla="val 13206"/>
              <a:gd name="f428" fmla="val 6149"/>
              <a:gd name="f429" fmla="val 12901"/>
              <a:gd name="f430" fmla="val 6064"/>
              <a:gd name="f431" fmla="val 12618"/>
              <a:gd name="f432" fmla="val 5951"/>
              <a:gd name="f433" fmla="val 12358"/>
              <a:gd name="f434" fmla="val 5838"/>
              <a:gd name="f435" fmla="val 5626"/>
              <a:gd name="f436" fmla="val 11794"/>
              <a:gd name="f437" fmla="val 5513"/>
              <a:gd name="f438" fmla="val 11658"/>
              <a:gd name="f439" fmla="val 5414"/>
              <a:gd name="f440" fmla="val 11556"/>
              <a:gd name="f441" fmla="val 5301"/>
              <a:gd name="f442" fmla="val 11466"/>
              <a:gd name="f443" fmla="val 5187"/>
              <a:gd name="f444" fmla="val 5089"/>
              <a:gd name="f445" fmla="val 4947"/>
              <a:gd name="f446" fmla="val 4834"/>
              <a:gd name="f447" fmla="val 4707"/>
              <a:gd name="f448" fmla="val 4565"/>
              <a:gd name="f449" fmla="val 11443"/>
              <a:gd name="f450" fmla="val 4410"/>
              <a:gd name="f451" fmla="val 4240"/>
              <a:gd name="f452" fmla="val 11703"/>
              <a:gd name="f453" fmla="val 3887"/>
              <a:gd name="f454" fmla="val 11986"/>
              <a:gd name="f455" fmla="val 3505"/>
              <a:gd name="f456" fmla="val 12144"/>
              <a:gd name="f457" fmla="val 3265"/>
              <a:gd name="f458" fmla="val 3025"/>
              <a:gd name="f459" fmla="val 12336"/>
              <a:gd name="f460" fmla="val 2756"/>
              <a:gd name="f461" fmla="val 2445"/>
              <a:gd name="f462" fmla="val 12438"/>
              <a:gd name="f463" fmla="val 2176"/>
              <a:gd name="f464" fmla="val 1880"/>
              <a:gd name="f465" fmla="val 1583"/>
              <a:gd name="f466" fmla="val 1314"/>
              <a:gd name="f467" fmla="val 1046"/>
              <a:gd name="f468" fmla="val 791"/>
              <a:gd name="f469" fmla="val 692"/>
              <a:gd name="f470" fmla="val 11918"/>
              <a:gd name="f471" fmla="val 579"/>
              <a:gd name="f472" fmla="val 11816"/>
              <a:gd name="f473" fmla="val 466"/>
              <a:gd name="f474" fmla="val 381"/>
              <a:gd name="f475" fmla="val 11579"/>
              <a:gd name="f476" fmla="val 310"/>
              <a:gd name="f477" fmla="val 226"/>
              <a:gd name="f478" fmla="val 169"/>
              <a:gd name="f479" fmla="val 11138"/>
              <a:gd name="f480" fmla="val 113"/>
              <a:gd name="f481" fmla="val 10969"/>
              <a:gd name="f482" fmla="val 56"/>
              <a:gd name="f483" fmla="val 10800"/>
              <a:gd name="f484" fmla="val 28"/>
              <a:gd name="f485" fmla="val 10619"/>
              <a:gd name="f486" fmla="val 10404"/>
              <a:gd name="f487" fmla="val 10076"/>
              <a:gd name="f488" fmla="val 9952"/>
              <a:gd name="f489" fmla="val 84"/>
              <a:gd name="f490" fmla="val 9794"/>
              <a:gd name="f491" fmla="val 141"/>
              <a:gd name="f492" fmla="val 9692"/>
              <a:gd name="f493" fmla="val 9557"/>
              <a:gd name="f494" fmla="val 282"/>
              <a:gd name="f495" fmla="val 9455"/>
              <a:gd name="f496" fmla="val 9365"/>
              <a:gd name="f497" fmla="val 9274"/>
              <a:gd name="f498" fmla="val 9128"/>
              <a:gd name="f499" fmla="val 932"/>
              <a:gd name="f500" fmla="val 1201"/>
              <a:gd name="f501" fmla="val 8913"/>
              <a:gd name="f502" fmla="val 1498"/>
              <a:gd name="f503" fmla="val 8890"/>
              <a:gd name="f504" fmla="val 1795"/>
              <a:gd name="f505" fmla="val 2120"/>
              <a:gd name="f506" fmla="val 3081"/>
              <a:gd name="f507" fmla="val 9173"/>
              <a:gd name="f508" fmla="val 3378"/>
              <a:gd name="f509" fmla="val 3647"/>
              <a:gd name="f510" fmla="val 9466"/>
              <a:gd name="f511" fmla="val 4085"/>
              <a:gd name="f512" fmla="val 9670"/>
              <a:gd name="f513" fmla="val 4269"/>
              <a:gd name="f514" fmla="val 4467"/>
              <a:gd name="f515" fmla="val 9771"/>
              <a:gd name="f516" fmla="val 4650"/>
              <a:gd name="f517" fmla="val 9749"/>
              <a:gd name="f518" fmla="val 5032"/>
              <a:gd name="f519" fmla="val 9715"/>
              <a:gd name="f520" fmla="val 5216"/>
              <a:gd name="f521" fmla="val 9625"/>
              <a:gd name="f522" fmla="val 5385"/>
              <a:gd name="f523" fmla="val 9534"/>
              <a:gd name="f524" fmla="val 9229"/>
              <a:gd name="f525" fmla="val 5710"/>
              <a:gd name="f526" fmla="val 5767"/>
              <a:gd name="f527" fmla="val 8845"/>
              <a:gd name="f528" fmla="val 8585"/>
              <a:gd name="f529" fmla="val 8325"/>
              <a:gd name="f530" fmla="val 5654"/>
              <a:gd name="f531" fmla="val 7840"/>
              <a:gd name="f532" fmla="val 5442"/>
              <a:gd name="f533" fmla="val 7648"/>
              <a:gd name="f534" fmla="val 7433"/>
              <a:gd name="f535" fmla="val 5329"/>
              <a:gd name="f536" fmla="val 7241"/>
              <a:gd name="f537" fmla="val 6755"/>
              <a:gd name="f538" fmla="val 6281"/>
              <a:gd name="f539" fmla="val 5498"/>
              <a:gd name="f540" fmla="val 5597"/>
              <a:gd name="f541" fmla="val 6191"/>
              <a:gd name="f542" fmla="val 6545"/>
              <a:gd name="f543" fmla="val 4225"/>
              <a:gd name="f544" fmla="val 6954"/>
              <a:gd name="f545" fmla="val 4315"/>
              <a:gd name="f546" fmla="val 7930"/>
              <a:gd name="f547" fmla="val 9018"/>
              <a:gd name="f548" fmla="val 9570"/>
              <a:gd name="f549" fmla="val 10107"/>
              <a:gd name="f550" fmla="val 4484"/>
              <a:gd name="f551" fmla="val 10630"/>
              <a:gd name="f552" fmla="val 11082"/>
              <a:gd name="f553" fmla="val 11520"/>
              <a:gd name="f554" fmla="val 11874"/>
              <a:gd name="f555" fmla="val 12029"/>
              <a:gd name="f556" fmla="val 4349"/>
              <a:gd name="f557" fmla="val 12171"/>
              <a:gd name="f558" fmla="+- 0 0 0"/>
              <a:gd name="f559" fmla="*/ f3 1 21600"/>
              <a:gd name="f560" fmla="*/ f4 1 21600"/>
              <a:gd name="f561" fmla="+- f6 0 f5"/>
              <a:gd name="f562" fmla="*/ f558 f0 1"/>
              <a:gd name="f563" fmla="*/ f561 1 21600"/>
              <a:gd name="f564" fmla="*/ f562 1 f2"/>
              <a:gd name="f565" fmla="*/ 5388 f563 1"/>
              <a:gd name="f566" fmla="*/ 16177 f563 1"/>
              <a:gd name="f567" fmla="*/ 20441 f563 1"/>
              <a:gd name="f568" fmla="*/ 6742 f563 1"/>
              <a:gd name="f569" fmla="*/ 11 f563 1"/>
              <a:gd name="f570" fmla="*/ 13386 f563 1"/>
              <a:gd name="f571" fmla="*/ 4202 f563 1"/>
              <a:gd name="f572" fmla="*/ 21161 f563 1"/>
              <a:gd name="f573" fmla="*/ 10400 f563 1"/>
              <a:gd name="f574" fmla="*/ 13909 f563 1"/>
              <a:gd name="f575" fmla="*/ 16821 f563 1"/>
              <a:gd name="f576" fmla="*/ 21190 f563 1"/>
              <a:gd name="f577" fmla="*/ 21600 f563 1"/>
              <a:gd name="f578" fmla="*/ 15083 f563 1"/>
              <a:gd name="f579" fmla="*/ 16889 f563 1"/>
              <a:gd name="f580" fmla="*/ 5739 f563 1"/>
              <a:gd name="f581" fmla="*/ 10800 f563 1"/>
              <a:gd name="f582" fmla="*/ 28 f563 1"/>
              <a:gd name="f583" fmla="*/ 5894 f563 1"/>
              <a:gd name="f584" fmla="+- f564 0 f1"/>
              <a:gd name="f585" fmla="*/ f569 1 f563"/>
              <a:gd name="f586" fmla="*/ f570 1 f563"/>
              <a:gd name="f587" fmla="*/ f571 1 f563"/>
              <a:gd name="f588" fmla="*/ f572 1 f563"/>
              <a:gd name="f589" fmla="*/ f573 1 f563"/>
              <a:gd name="f590" fmla="*/ f574 1 f563"/>
              <a:gd name="f591" fmla="*/ f575 1 f563"/>
              <a:gd name="f592" fmla="*/ f576 1 f563"/>
              <a:gd name="f593" fmla="*/ f577 1 f563"/>
              <a:gd name="f594" fmla="*/ f578 1 f563"/>
              <a:gd name="f595" fmla="*/ f579 1 f563"/>
              <a:gd name="f596" fmla="*/ f580 1 f563"/>
              <a:gd name="f597" fmla="*/ f581 1 f563"/>
              <a:gd name="f598" fmla="*/ f582 1 f563"/>
              <a:gd name="f599" fmla="*/ f583 1 f563"/>
              <a:gd name="f600" fmla="*/ f565 1 f563"/>
              <a:gd name="f601" fmla="*/ f566 1 f563"/>
              <a:gd name="f602" fmla="*/ f568 1 f563"/>
              <a:gd name="f603" fmla="*/ f567 1 f563"/>
              <a:gd name="f604" fmla="*/ f600 f559 1"/>
              <a:gd name="f605" fmla="*/ f601 f559 1"/>
              <a:gd name="f606" fmla="*/ f603 f560 1"/>
              <a:gd name="f607" fmla="*/ f602 f560 1"/>
              <a:gd name="f608" fmla="*/ f585 f559 1"/>
              <a:gd name="f609" fmla="*/ f586 f560 1"/>
              <a:gd name="f610" fmla="*/ f587 f559 1"/>
              <a:gd name="f611" fmla="*/ f588 f560 1"/>
              <a:gd name="f612" fmla="*/ f589 f559 1"/>
              <a:gd name="f613" fmla="*/ f590 f560 1"/>
              <a:gd name="f614" fmla="*/ f591 f559 1"/>
              <a:gd name="f615" fmla="*/ f592 f560 1"/>
              <a:gd name="f616" fmla="*/ f593 f559 1"/>
              <a:gd name="f617" fmla="*/ f594 f560 1"/>
              <a:gd name="f618" fmla="*/ f595 f559 1"/>
              <a:gd name="f619" fmla="*/ f596 f560 1"/>
              <a:gd name="f620" fmla="*/ f597 f559 1"/>
              <a:gd name="f621" fmla="*/ f598 f560 1"/>
              <a:gd name="f622" fmla="*/ f599 f56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584">
                <a:pos x="f608" y="f609"/>
              </a:cxn>
              <a:cxn ang="f584">
                <a:pos x="f610" y="f611"/>
              </a:cxn>
              <a:cxn ang="f584">
                <a:pos x="f612" y="f613"/>
              </a:cxn>
              <a:cxn ang="f584">
                <a:pos x="f614" y="f615"/>
              </a:cxn>
              <a:cxn ang="f584">
                <a:pos x="f616" y="f617"/>
              </a:cxn>
              <a:cxn ang="f584">
                <a:pos x="f618" y="f619"/>
              </a:cxn>
              <a:cxn ang="f584">
                <a:pos x="f620" y="f621"/>
              </a:cxn>
              <a:cxn ang="f584">
                <a:pos x="f610" y="f622"/>
              </a:cxn>
            </a:cxnLst>
            <a:rect l="f604" t="f607" r="f605" b="f606"/>
            <a:pathLst>
              <a:path w="21600" h="21600">
                <a:moveTo>
                  <a:pt x="f7" y="f8"/>
                </a:moveTo>
                <a:lnTo>
                  <a:pt x="f9" y="f10"/>
                </a:lnTo>
                <a:lnTo>
                  <a:pt x="f11" y="f12"/>
                </a:lnTo>
                <a:lnTo>
                  <a:pt x="f13" y="f14"/>
                </a:lnTo>
                <a:lnTo>
                  <a:pt x="f15" y="f16"/>
                </a:lnTo>
                <a:lnTo>
                  <a:pt x="f17" y="f16"/>
                </a:lnTo>
                <a:lnTo>
                  <a:pt x="f18" y="f16"/>
                </a:lnTo>
                <a:lnTo>
                  <a:pt x="f19" y="f20"/>
                </a:lnTo>
                <a:lnTo>
                  <a:pt x="f21" y="f22"/>
                </a:lnTo>
                <a:lnTo>
                  <a:pt x="f23" y="f24"/>
                </a:lnTo>
                <a:lnTo>
                  <a:pt x="f25" y="f26"/>
                </a:lnTo>
                <a:lnTo>
                  <a:pt x="f27" y="f28"/>
                </a:lnTo>
                <a:lnTo>
                  <a:pt x="f29" y="f30"/>
                </a:lnTo>
                <a:lnTo>
                  <a:pt x="f31" y="f32"/>
                </a:lnTo>
                <a:lnTo>
                  <a:pt x="f33" y="f34"/>
                </a:lnTo>
                <a:lnTo>
                  <a:pt x="f35" y="f36"/>
                </a:lnTo>
                <a:lnTo>
                  <a:pt x="f37" y="f38"/>
                </a:lnTo>
                <a:lnTo>
                  <a:pt x="f39" y="f38"/>
                </a:lnTo>
                <a:lnTo>
                  <a:pt x="f40" y="f38"/>
                </a:lnTo>
                <a:lnTo>
                  <a:pt x="f41" y="f36"/>
                </a:lnTo>
                <a:lnTo>
                  <a:pt x="f42" y="f43"/>
                </a:lnTo>
                <a:lnTo>
                  <a:pt x="f44" y="f32"/>
                </a:lnTo>
                <a:lnTo>
                  <a:pt x="f45" y="f46"/>
                </a:lnTo>
                <a:lnTo>
                  <a:pt x="f47" y="f48"/>
                </a:lnTo>
                <a:lnTo>
                  <a:pt x="f49" y="f50"/>
                </a:lnTo>
                <a:lnTo>
                  <a:pt x="f51" y="f52"/>
                </a:lnTo>
                <a:lnTo>
                  <a:pt x="f53" y="f54"/>
                </a:lnTo>
                <a:lnTo>
                  <a:pt x="f55" y="f56"/>
                </a:lnTo>
                <a:lnTo>
                  <a:pt x="f57" y="f58"/>
                </a:lnTo>
                <a:lnTo>
                  <a:pt x="f59" y="f60"/>
                </a:lnTo>
                <a:lnTo>
                  <a:pt x="f59" y="f61"/>
                </a:lnTo>
                <a:lnTo>
                  <a:pt x="f57" y="f62"/>
                </a:lnTo>
                <a:lnTo>
                  <a:pt x="f63" y="f64"/>
                </a:lnTo>
                <a:lnTo>
                  <a:pt x="f65" y="f66"/>
                </a:lnTo>
                <a:lnTo>
                  <a:pt x="f67" y="f68"/>
                </a:lnTo>
                <a:lnTo>
                  <a:pt x="f69" y="f70"/>
                </a:lnTo>
                <a:lnTo>
                  <a:pt x="f71" y="f72"/>
                </a:lnTo>
                <a:lnTo>
                  <a:pt x="f73" y="f74"/>
                </a:lnTo>
                <a:lnTo>
                  <a:pt x="f44" y="f75"/>
                </a:lnTo>
                <a:lnTo>
                  <a:pt x="f76" y="f77"/>
                </a:lnTo>
                <a:lnTo>
                  <a:pt x="f78" y="f79"/>
                </a:lnTo>
                <a:lnTo>
                  <a:pt x="f80" y="f81"/>
                </a:lnTo>
                <a:lnTo>
                  <a:pt x="f82" y="f83"/>
                </a:lnTo>
                <a:lnTo>
                  <a:pt x="f37" y="f83"/>
                </a:lnTo>
                <a:lnTo>
                  <a:pt x="f84" y="f83"/>
                </a:lnTo>
                <a:lnTo>
                  <a:pt x="f85" y="f81"/>
                </a:lnTo>
                <a:lnTo>
                  <a:pt x="f31" y="f79"/>
                </a:lnTo>
                <a:lnTo>
                  <a:pt x="f86" y="f87"/>
                </a:lnTo>
                <a:lnTo>
                  <a:pt x="f88" y="f89"/>
                </a:lnTo>
                <a:lnTo>
                  <a:pt x="f90" y="f91"/>
                </a:lnTo>
                <a:lnTo>
                  <a:pt x="f92" y="f93"/>
                </a:lnTo>
                <a:lnTo>
                  <a:pt x="f94" y="f95"/>
                </a:lnTo>
                <a:lnTo>
                  <a:pt x="f96" y="f97"/>
                </a:lnTo>
                <a:lnTo>
                  <a:pt x="f98" y="f95"/>
                </a:lnTo>
                <a:lnTo>
                  <a:pt x="f99" y="f70"/>
                </a:lnTo>
                <a:lnTo>
                  <a:pt x="f100" y="f93"/>
                </a:lnTo>
                <a:lnTo>
                  <a:pt x="f101" y="f102"/>
                </a:lnTo>
                <a:lnTo>
                  <a:pt x="f11" y="f103"/>
                </a:lnTo>
                <a:lnTo>
                  <a:pt x="f104" y="f87"/>
                </a:lnTo>
                <a:lnTo>
                  <a:pt x="f105" y="f106"/>
                </a:lnTo>
                <a:lnTo>
                  <a:pt x="f7" y="f107"/>
                </a:lnTo>
                <a:lnTo>
                  <a:pt x="f108" y="f109"/>
                </a:lnTo>
                <a:lnTo>
                  <a:pt x="f110" y="f111"/>
                </a:lnTo>
                <a:lnTo>
                  <a:pt x="f112" y="f113"/>
                </a:lnTo>
                <a:lnTo>
                  <a:pt x="f114" y="f115"/>
                </a:lnTo>
                <a:lnTo>
                  <a:pt x="f116" y="f117"/>
                </a:lnTo>
                <a:lnTo>
                  <a:pt x="f118" y="f119"/>
                </a:lnTo>
                <a:lnTo>
                  <a:pt x="f120" y="f121"/>
                </a:lnTo>
                <a:lnTo>
                  <a:pt x="f120" y="f122"/>
                </a:lnTo>
                <a:lnTo>
                  <a:pt x="f120" y="f123"/>
                </a:lnTo>
                <a:lnTo>
                  <a:pt x="f120" y="f124"/>
                </a:lnTo>
                <a:lnTo>
                  <a:pt x="f116" y="f125"/>
                </a:lnTo>
                <a:lnTo>
                  <a:pt x="f114" y="f126"/>
                </a:lnTo>
                <a:lnTo>
                  <a:pt x="f127" y="f128"/>
                </a:lnTo>
                <a:lnTo>
                  <a:pt x="f129" y="f130"/>
                </a:lnTo>
                <a:lnTo>
                  <a:pt x="f131" y="f132"/>
                </a:lnTo>
                <a:lnTo>
                  <a:pt x="f133" y="f134"/>
                </a:lnTo>
                <a:lnTo>
                  <a:pt x="f135" y="f134"/>
                </a:lnTo>
                <a:lnTo>
                  <a:pt x="f136" y="f134"/>
                </a:lnTo>
                <a:lnTo>
                  <a:pt x="f137" y="f134"/>
                </a:lnTo>
                <a:lnTo>
                  <a:pt x="f138" y="f134"/>
                </a:lnTo>
                <a:lnTo>
                  <a:pt x="f139" y="f134"/>
                </a:lnTo>
                <a:lnTo>
                  <a:pt x="f140" y="f134"/>
                </a:lnTo>
                <a:lnTo>
                  <a:pt x="f141" y="f134"/>
                </a:lnTo>
                <a:lnTo>
                  <a:pt x="f142" y="f134"/>
                </a:lnTo>
                <a:lnTo>
                  <a:pt x="f143" y="f144"/>
                </a:lnTo>
                <a:lnTo>
                  <a:pt x="f145" y="f146"/>
                </a:lnTo>
                <a:lnTo>
                  <a:pt x="f147" y="f148"/>
                </a:lnTo>
                <a:lnTo>
                  <a:pt x="f149" y="f150"/>
                </a:lnTo>
                <a:lnTo>
                  <a:pt x="f151" y="f152"/>
                </a:lnTo>
                <a:lnTo>
                  <a:pt x="f153" y="f154"/>
                </a:lnTo>
                <a:lnTo>
                  <a:pt x="f155" y="f156"/>
                </a:lnTo>
                <a:lnTo>
                  <a:pt x="f157" y="f158"/>
                </a:lnTo>
                <a:lnTo>
                  <a:pt x="f159" y="f160"/>
                </a:lnTo>
                <a:lnTo>
                  <a:pt x="f161" y="f162"/>
                </a:lnTo>
                <a:lnTo>
                  <a:pt x="f161" y="f163"/>
                </a:lnTo>
                <a:lnTo>
                  <a:pt x="f164" y="f165"/>
                </a:lnTo>
                <a:lnTo>
                  <a:pt x="f166" y="f167"/>
                </a:lnTo>
                <a:lnTo>
                  <a:pt x="f168" y="f169"/>
                </a:lnTo>
                <a:lnTo>
                  <a:pt x="f170" y="f171"/>
                </a:lnTo>
                <a:lnTo>
                  <a:pt x="f172" y="f173"/>
                </a:lnTo>
                <a:lnTo>
                  <a:pt x="f174" y="f175"/>
                </a:lnTo>
                <a:lnTo>
                  <a:pt x="f176" y="f177"/>
                </a:lnTo>
                <a:lnTo>
                  <a:pt x="f147" y="f178"/>
                </a:lnTo>
                <a:lnTo>
                  <a:pt x="f179" y="f180"/>
                </a:lnTo>
                <a:lnTo>
                  <a:pt x="f181" y="f182"/>
                </a:lnTo>
                <a:lnTo>
                  <a:pt x="f181" y="f109"/>
                </a:lnTo>
                <a:lnTo>
                  <a:pt x="f179" y="f183"/>
                </a:lnTo>
                <a:lnTo>
                  <a:pt x="f184" y="f77"/>
                </a:lnTo>
                <a:lnTo>
                  <a:pt x="f176" y="f102"/>
                </a:lnTo>
                <a:lnTo>
                  <a:pt x="f174" y="f185"/>
                </a:lnTo>
                <a:lnTo>
                  <a:pt x="f186" y="f187"/>
                </a:lnTo>
                <a:lnTo>
                  <a:pt x="f151" y="f188"/>
                </a:lnTo>
                <a:lnTo>
                  <a:pt x="f189" y="f190"/>
                </a:lnTo>
                <a:lnTo>
                  <a:pt x="f191" y="f192"/>
                </a:lnTo>
                <a:lnTo>
                  <a:pt x="f193" y="f194"/>
                </a:lnTo>
                <a:lnTo>
                  <a:pt x="f161" y="f195"/>
                </a:lnTo>
                <a:lnTo>
                  <a:pt x="f196" y="f197"/>
                </a:lnTo>
                <a:lnTo>
                  <a:pt x="f198" y="f199"/>
                </a:lnTo>
                <a:lnTo>
                  <a:pt x="f200" y="f201"/>
                </a:lnTo>
                <a:lnTo>
                  <a:pt x="f202" y="f203"/>
                </a:lnTo>
                <a:lnTo>
                  <a:pt x="f204" y="f62"/>
                </a:lnTo>
                <a:lnTo>
                  <a:pt x="f205" y="f62"/>
                </a:lnTo>
                <a:lnTo>
                  <a:pt x="f206" y="f62"/>
                </a:lnTo>
                <a:lnTo>
                  <a:pt x="f207" y="f203"/>
                </a:lnTo>
                <a:lnTo>
                  <a:pt x="f208" y="f209"/>
                </a:lnTo>
                <a:lnTo>
                  <a:pt x="f210" y="f211"/>
                </a:lnTo>
                <a:lnTo>
                  <a:pt x="f212" y="f213"/>
                </a:lnTo>
                <a:lnTo>
                  <a:pt x="f214" y="f215"/>
                </a:lnTo>
                <a:lnTo>
                  <a:pt x="f216" y="f217"/>
                </a:lnTo>
                <a:lnTo>
                  <a:pt x="f218" y="f190"/>
                </a:lnTo>
                <a:lnTo>
                  <a:pt x="f219" y="f188"/>
                </a:lnTo>
                <a:lnTo>
                  <a:pt x="f220" y="f187"/>
                </a:lnTo>
                <a:lnTo>
                  <a:pt x="f221" y="f222"/>
                </a:lnTo>
                <a:lnTo>
                  <a:pt x="f223" y="f224"/>
                </a:lnTo>
                <a:lnTo>
                  <a:pt x="f225" y="f75"/>
                </a:lnTo>
                <a:lnTo>
                  <a:pt x="f226" y="f227"/>
                </a:lnTo>
                <a:lnTo>
                  <a:pt x="f228" y="f229"/>
                </a:lnTo>
                <a:lnTo>
                  <a:pt x="f228" y="f182"/>
                </a:lnTo>
                <a:lnTo>
                  <a:pt x="f230" y="f231"/>
                </a:lnTo>
                <a:lnTo>
                  <a:pt x="f232" y="f233"/>
                </a:lnTo>
                <a:lnTo>
                  <a:pt x="f223" y="f117"/>
                </a:lnTo>
                <a:lnTo>
                  <a:pt x="f234" y="f235"/>
                </a:lnTo>
                <a:lnTo>
                  <a:pt x="f236" y="f237"/>
                </a:lnTo>
                <a:lnTo>
                  <a:pt x="f218" y="f238"/>
                </a:lnTo>
                <a:lnTo>
                  <a:pt x="f239" y="f240"/>
                </a:lnTo>
                <a:lnTo>
                  <a:pt x="f241" y="f242"/>
                </a:lnTo>
                <a:lnTo>
                  <a:pt x="f243" y="f167"/>
                </a:lnTo>
                <a:lnTo>
                  <a:pt x="f244" y="f245"/>
                </a:lnTo>
                <a:lnTo>
                  <a:pt x="f246" y="f247"/>
                </a:lnTo>
                <a:lnTo>
                  <a:pt x="f210" y="f248"/>
                </a:lnTo>
                <a:lnTo>
                  <a:pt x="f249" y="f250"/>
                </a:lnTo>
                <a:lnTo>
                  <a:pt x="f249" y="f251"/>
                </a:lnTo>
                <a:lnTo>
                  <a:pt x="f252" y="f253"/>
                </a:lnTo>
                <a:lnTo>
                  <a:pt x="f254" y="f255"/>
                </a:lnTo>
                <a:lnTo>
                  <a:pt x="f256" y="f257"/>
                </a:lnTo>
                <a:lnTo>
                  <a:pt x="f214" y="f258"/>
                </a:lnTo>
                <a:lnTo>
                  <a:pt x="f259" y="f260"/>
                </a:lnTo>
                <a:lnTo>
                  <a:pt x="f236" y="f261"/>
                </a:lnTo>
                <a:lnTo>
                  <a:pt x="f262" y="f263"/>
                </a:lnTo>
                <a:lnTo>
                  <a:pt x="f264" y="f134"/>
                </a:lnTo>
                <a:lnTo>
                  <a:pt x="f265" y="f266"/>
                </a:lnTo>
                <a:lnTo>
                  <a:pt x="f267" y="f268"/>
                </a:lnTo>
                <a:lnTo>
                  <a:pt x="f269" y="f270"/>
                </a:lnTo>
                <a:lnTo>
                  <a:pt x="f271" y="f272"/>
                </a:lnTo>
                <a:lnTo>
                  <a:pt x="f273" y="f274"/>
                </a:lnTo>
                <a:lnTo>
                  <a:pt x="f275" y="f276"/>
                </a:lnTo>
                <a:lnTo>
                  <a:pt x="f277" y="f6"/>
                </a:lnTo>
                <a:lnTo>
                  <a:pt x="f278" y="f6"/>
                </a:lnTo>
                <a:lnTo>
                  <a:pt x="f279" y="f6"/>
                </a:lnTo>
                <a:lnTo>
                  <a:pt x="f280" y="f276"/>
                </a:lnTo>
                <a:lnTo>
                  <a:pt x="f281" y="f272"/>
                </a:lnTo>
                <a:lnTo>
                  <a:pt x="f282" y="f283"/>
                </a:lnTo>
                <a:lnTo>
                  <a:pt x="f284" y="f266"/>
                </a:lnTo>
                <a:lnTo>
                  <a:pt x="f285" y="f286"/>
                </a:lnTo>
                <a:lnTo>
                  <a:pt x="f287" y="f288"/>
                </a:lnTo>
                <a:lnTo>
                  <a:pt x="f289" y="f290"/>
                </a:lnTo>
                <a:lnTo>
                  <a:pt x="f291" y="f292"/>
                </a:lnTo>
                <a:lnTo>
                  <a:pt x="f291" y="f162"/>
                </a:lnTo>
                <a:lnTo>
                  <a:pt x="f289" y="f293"/>
                </a:lnTo>
                <a:lnTo>
                  <a:pt x="f294" y="f295"/>
                </a:lnTo>
                <a:lnTo>
                  <a:pt x="f284" y="f296"/>
                </a:lnTo>
                <a:lnTo>
                  <a:pt x="f282" y="f297"/>
                </a:lnTo>
                <a:lnTo>
                  <a:pt x="f298" y="f111"/>
                </a:lnTo>
                <a:lnTo>
                  <a:pt x="f299" y="f300"/>
                </a:lnTo>
                <a:lnTo>
                  <a:pt x="f301" y="f302"/>
                </a:lnTo>
                <a:lnTo>
                  <a:pt x="f303" y="f304"/>
                </a:lnTo>
                <a:lnTo>
                  <a:pt x="f305" y="f183"/>
                </a:lnTo>
                <a:lnTo>
                  <a:pt x="f306" y="f227"/>
                </a:lnTo>
                <a:lnTo>
                  <a:pt x="f307" y="f308"/>
                </a:lnTo>
                <a:lnTo>
                  <a:pt x="f309" y="f308"/>
                </a:lnTo>
                <a:lnTo>
                  <a:pt x="f310" y="f311"/>
                </a:lnTo>
                <a:lnTo>
                  <a:pt x="f312" y="f313"/>
                </a:lnTo>
                <a:lnTo>
                  <a:pt x="f314" y="f107"/>
                </a:lnTo>
                <a:lnTo>
                  <a:pt x="f315" y="f316"/>
                </a:lnTo>
                <a:lnTo>
                  <a:pt x="f317" y="f229"/>
                </a:lnTo>
                <a:lnTo>
                  <a:pt x="f318" y="f319"/>
                </a:lnTo>
                <a:lnTo>
                  <a:pt x="f320" y="f111"/>
                </a:lnTo>
                <a:lnTo>
                  <a:pt x="f321" y="f322"/>
                </a:lnTo>
                <a:lnTo>
                  <a:pt x="f323" y="f231"/>
                </a:lnTo>
                <a:lnTo>
                  <a:pt x="f324" y="f325"/>
                </a:lnTo>
                <a:lnTo>
                  <a:pt x="f326" y="f115"/>
                </a:lnTo>
                <a:lnTo>
                  <a:pt x="f327" y="f233"/>
                </a:lnTo>
                <a:lnTo>
                  <a:pt x="f328" y="f329"/>
                </a:lnTo>
                <a:lnTo>
                  <a:pt x="f330" y="f331"/>
                </a:lnTo>
                <a:lnTo>
                  <a:pt x="f332" y="f329"/>
                </a:lnTo>
                <a:lnTo>
                  <a:pt x="f333" y="f334"/>
                </a:lnTo>
                <a:lnTo>
                  <a:pt x="f335" y="f336"/>
                </a:lnTo>
                <a:lnTo>
                  <a:pt x="f337" y="f338"/>
                </a:lnTo>
                <a:lnTo>
                  <a:pt x="f339" y="f340"/>
                </a:lnTo>
                <a:lnTo>
                  <a:pt x="f341" y="f342"/>
                </a:lnTo>
                <a:lnTo>
                  <a:pt x="f343" y="f344"/>
                </a:lnTo>
                <a:lnTo>
                  <a:pt x="f345" y="f316"/>
                </a:lnTo>
                <a:lnTo>
                  <a:pt x="f346" y="f347"/>
                </a:lnTo>
                <a:lnTo>
                  <a:pt x="f6" y="f348"/>
                </a:lnTo>
                <a:lnTo>
                  <a:pt x="f6" y="f224"/>
                </a:lnTo>
                <a:lnTo>
                  <a:pt x="f6" y="f185"/>
                </a:lnTo>
                <a:lnTo>
                  <a:pt x="f6" y="f349"/>
                </a:lnTo>
                <a:lnTo>
                  <a:pt x="f350" y="f190"/>
                </a:lnTo>
                <a:lnTo>
                  <a:pt x="f346" y="f194"/>
                </a:lnTo>
                <a:lnTo>
                  <a:pt x="f351" y="f197"/>
                </a:lnTo>
                <a:lnTo>
                  <a:pt x="f352" y="f203"/>
                </a:lnTo>
                <a:lnTo>
                  <a:pt x="f353" y="f354"/>
                </a:lnTo>
                <a:lnTo>
                  <a:pt x="f355" y="f356"/>
                </a:lnTo>
                <a:lnTo>
                  <a:pt x="f339" y="f357"/>
                </a:lnTo>
                <a:lnTo>
                  <a:pt x="f358" y="f359"/>
                </a:lnTo>
                <a:lnTo>
                  <a:pt x="f360" y="f56"/>
                </a:lnTo>
                <a:lnTo>
                  <a:pt x="f361" y="f362"/>
                </a:lnTo>
                <a:lnTo>
                  <a:pt x="f363" y="f364"/>
                </a:lnTo>
                <a:lnTo>
                  <a:pt x="f365" y="f366"/>
                </a:lnTo>
                <a:lnTo>
                  <a:pt x="f367" y="f368"/>
                </a:lnTo>
                <a:lnTo>
                  <a:pt x="f369" y="f54"/>
                </a:lnTo>
                <a:lnTo>
                  <a:pt x="f370" y="f371"/>
                </a:lnTo>
                <a:lnTo>
                  <a:pt x="f372" y="f56"/>
                </a:lnTo>
                <a:lnTo>
                  <a:pt x="f373" y="f374"/>
                </a:lnTo>
                <a:lnTo>
                  <a:pt x="f321" y="f58"/>
                </a:lnTo>
                <a:lnTo>
                  <a:pt x="f375" y="f376"/>
                </a:lnTo>
                <a:lnTo>
                  <a:pt x="f377" y="f378"/>
                </a:lnTo>
                <a:lnTo>
                  <a:pt x="f379" y="f61"/>
                </a:lnTo>
                <a:lnTo>
                  <a:pt x="f380" y="f381"/>
                </a:lnTo>
                <a:lnTo>
                  <a:pt x="f382" y="f383"/>
                </a:lnTo>
                <a:lnTo>
                  <a:pt x="f384" y="f385"/>
                </a:lnTo>
                <a:lnTo>
                  <a:pt x="f386" y="f62"/>
                </a:lnTo>
                <a:lnTo>
                  <a:pt x="f387" y="f385"/>
                </a:lnTo>
                <a:lnTo>
                  <a:pt x="f388" y="f389"/>
                </a:lnTo>
                <a:lnTo>
                  <a:pt x="f390" y="f391"/>
                </a:lnTo>
                <a:lnTo>
                  <a:pt x="f392" y="f61"/>
                </a:lnTo>
                <a:lnTo>
                  <a:pt x="f393" y="f394"/>
                </a:lnTo>
                <a:lnTo>
                  <a:pt x="f395" y="f60"/>
                </a:lnTo>
                <a:lnTo>
                  <a:pt x="f396" y="f376"/>
                </a:lnTo>
                <a:lnTo>
                  <a:pt x="f298" y="f397"/>
                </a:lnTo>
                <a:lnTo>
                  <a:pt x="f282" y="f398"/>
                </a:lnTo>
                <a:lnTo>
                  <a:pt x="f282" y="f399"/>
                </a:lnTo>
                <a:lnTo>
                  <a:pt x="f282" y="f400"/>
                </a:lnTo>
                <a:lnTo>
                  <a:pt x="f282" y="f36"/>
                </a:lnTo>
                <a:lnTo>
                  <a:pt x="f282" y="f401"/>
                </a:lnTo>
                <a:lnTo>
                  <a:pt x="f282" y="f402"/>
                </a:lnTo>
                <a:lnTo>
                  <a:pt x="f282" y="f403"/>
                </a:lnTo>
                <a:lnTo>
                  <a:pt x="f282" y="f404"/>
                </a:lnTo>
                <a:lnTo>
                  <a:pt x="f282" y="f405"/>
                </a:lnTo>
                <a:lnTo>
                  <a:pt x="f282" y="f406"/>
                </a:lnTo>
                <a:lnTo>
                  <a:pt x="f407" y="f408"/>
                </a:lnTo>
                <a:lnTo>
                  <a:pt x="f409" y="f410"/>
                </a:lnTo>
                <a:lnTo>
                  <a:pt x="f411" y="f412"/>
                </a:lnTo>
                <a:lnTo>
                  <a:pt x="f413" y="f414"/>
                </a:lnTo>
                <a:lnTo>
                  <a:pt x="f415" y="f416"/>
                </a:lnTo>
                <a:lnTo>
                  <a:pt x="f417" y="f418"/>
                </a:lnTo>
                <a:lnTo>
                  <a:pt x="f419" y="f420"/>
                </a:lnTo>
                <a:lnTo>
                  <a:pt x="f421" y="f420"/>
                </a:lnTo>
                <a:lnTo>
                  <a:pt x="f422" y="f418"/>
                </a:lnTo>
                <a:lnTo>
                  <a:pt x="f423" y="f424"/>
                </a:lnTo>
                <a:lnTo>
                  <a:pt x="f425" y="f426"/>
                </a:lnTo>
                <a:lnTo>
                  <a:pt x="f427" y="f428"/>
                </a:lnTo>
                <a:lnTo>
                  <a:pt x="f429" y="f430"/>
                </a:lnTo>
                <a:lnTo>
                  <a:pt x="f431" y="f432"/>
                </a:lnTo>
                <a:lnTo>
                  <a:pt x="f433" y="f434"/>
                </a:lnTo>
                <a:lnTo>
                  <a:pt x="f262" y="f406"/>
                </a:lnTo>
                <a:lnTo>
                  <a:pt x="f220" y="f435"/>
                </a:lnTo>
                <a:lnTo>
                  <a:pt x="f436" y="f437"/>
                </a:lnTo>
                <a:lnTo>
                  <a:pt x="f438" y="f439"/>
                </a:lnTo>
                <a:lnTo>
                  <a:pt x="f440" y="f441"/>
                </a:lnTo>
                <a:lnTo>
                  <a:pt x="f442" y="f443"/>
                </a:lnTo>
                <a:lnTo>
                  <a:pt x="f243" y="f444"/>
                </a:lnTo>
                <a:lnTo>
                  <a:pt x="f256" y="f445"/>
                </a:lnTo>
                <a:lnTo>
                  <a:pt x="f212" y="f446"/>
                </a:lnTo>
                <a:lnTo>
                  <a:pt x="f212" y="f447"/>
                </a:lnTo>
                <a:lnTo>
                  <a:pt x="f256" y="f448"/>
                </a:lnTo>
                <a:lnTo>
                  <a:pt x="f449" y="f450"/>
                </a:lnTo>
                <a:lnTo>
                  <a:pt x="f214" y="f451"/>
                </a:lnTo>
                <a:lnTo>
                  <a:pt x="f452" y="f453"/>
                </a:lnTo>
                <a:lnTo>
                  <a:pt x="f454" y="f455"/>
                </a:lnTo>
                <a:lnTo>
                  <a:pt x="f456" y="f457"/>
                </a:lnTo>
                <a:lnTo>
                  <a:pt x="f230" y="f458"/>
                </a:lnTo>
                <a:lnTo>
                  <a:pt x="f459" y="f460"/>
                </a:lnTo>
                <a:lnTo>
                  <a:pt x="f264" y="f461"/>
                </a:lnTo>
                <a:lnTo>
                  <a:pt x="f462" y="f463"/>
                </a:lnTo>
                <a:lnTo>
                  <a:pt x="f462" y="f464"/>
                </a:lnTo>
                <a:lnTo>
                  <a:pt x="f264" y="f465"/>
                </a:lnTo>
                <a:lnTo>
                  <a:pt x="f459" y="f466"/>
                </a:lnTo>
                <a:lnTo>
                  <a:pt x="f230" y="f467"/>
                </a:lnTo>
                <a:lnTo>
                  <a:pt x="f223" y="f468"/>
                </a:lnTo>
                <a:lnTo>
                  <a:pt x="f234" y="f469"/>
                </a:lnTo>
                <a:lnTo>
                  <a:pt x="f470" y="f471"/>
                </a:lnTo>
                <a:lnTo>
                  <a:pt x="f472" y="f473"/>
                </a:lnTo>
                <a:lnTo>
                  <a:pt x="f452" y="f474"/>
                </a:lnTo>
                <a:lnTo>
                  <a:pt x="f475" y="f476"/>
                </a:lnTo>
                <a:lnTo>
                  <a:pt x="f449" y="f477"/>
                </a:lnTo>
                <a:lnTo>
                  <a:pt x="f254" y="f478"/>
                </a:lnTo>
                <a:lnTo>
                  <a:pt x="f479" y="f480"/>
                </a:lnTo>
                <a:lnTo>
                  <a:pt x="f481" y="f482"/>
                </a:lnTo>
                <a:lnTo>
                  <a:pt x="f483" y="f484"/>
                </a:lnTo>
                <a:lnTo>
                  <a:pt x="f485" y="f484"/>
                </a:lnTo>
                <a:lnTo>
                  <a:pt x="f486" y="f484"/>
                </a:lnTo>
                <a:lnTo>
                  <a:pt x="f204" y="f484"/>
                </a:lnTo>
                <a:lnTo>
                  <a:pt x="f487" y="f482"/>
                </a:lnTo>
                <a:lnTo>
                  <a:pt x="f488" y="f489"/>
                </a:lnTo>
                <a:lnTo>
                  <a:pt x="f490" y="f491"/>
                </a:lnTo>
                <a:lnTo>
                  <a:pt x="f492" y="f477"/>
                </a:lnTo>
                <a:lnTo>
                  <a:pt x="f493" y="f494"/>
                </a:lnTo>
                <a:lnTo>
                  <a:pt x="f495" y="f474"/>
                </a:lnTo>
                <a:lnTo>
                  <a:pt x="f496" y="f473"/>
                </a:lnTo>
                <a:lnTo>
                  <a:pt x="f497" y="f471"/>
                </a:lnTo>
                <a:lnTo>
                  <a:pt x="f191" y="f469"/>
                </a:lnTo>
                <a:lnTo>
                  <a:pt x="f498" y="f468"/>
                </a:lnTo>
                <a:lnTo>
                  <a:pt x="f189" y="f499"/>
                </a:lnTo>
                <a:lnTo>
                  <a:pt x="f151" y="f500"/>
                </a:lnTo>
                <a:lnTo>
                  <a:pt x="f501" y="f502"/>
                </a:lnTo>
                <a:lnTo>
                  <a:pt x="f503" y="f504"/>
                </a:lnTo>
                <a:lnTo>
                  <a:pt x="f503" y="f505"/>
                </a:lnTo>
                <a:lnTo>
                  <a:pt x="f501" y="f461"/>
                </a:lnTo>
                <a:lnTo>
                  <a:pt x="f151" y="f460"/>
                </a:lnTo>
                <a:lnTo>
                  <a:pt x="f189" y="f506"/>
                </a:lnTo>
                <a:lnTo>
                  <a:pt x="f507" y="f508"/>
                </a:lnTo>
                <a:lnTo>
                  <a:pt x="f193" y="f509"/>
                </a:lnTo>
                <a:lnTo>
                  <a:pt x="f510" y="f453"/>
                </a:lnTo>
                <a:lnTo>
                  <a:pt x="f196" y="f511"/>
                </a:lnTo>
                <a:lnTo>
                  <a:pt x="f512" y="f513"/>
                </a:lnTo>
                <a:lnTo>
                  <a:pt x="f198" y="f514"/>
                </a:lnTo>
                <a:lnTo>
                  <a:pt x="f515" y="f516"/>
                </a:lnTo>
                <a:lnTo>
                  <a:pt x="f515" y="f446"/>
                </a:lnTo>
                <a:lnTo>
                  <a:pt x="f517" y="f518"/>
                </a:lnTo>
                <a:lnTo>
                  <a:pt x="f519" y="f520"/>
                </a:lnTo>
                <a:lnTo>
                  <a:pt x="f521" y="f522"/>
                </a:lnTo>
                <a:lnTo>
                  <a:pt x="f523" y="f437"/>
                </a:lnTo>
                <a:lnTo>
                  <a:pt x="f159" y="f435"/>
                </a:lnTo>
                <a:lnTo>
                  <a:pt x="f524" y="f525"/>
                </a:lnTo>
                <a:lnTo>
                  <a:pt x="f189" y="f526"/>
                </a:lnTo>
                <a:lnTo>
                  <a:pt x="f527" y="f526"/>
                </a:lnTo>
                <a:lnTo>
                  <a:pt x="f528" y="f406"/>
                </a:lnTo>
                <a:lnTo>
                  <a:pt x="f529" y="f530"/>
                </a:lnTo>
                <a:lnTo>
                  <a:pt x="f143" y="f437"/>
                </a:lnTo>
                <a:lnTo>
                  <a:pt x="f531" y="f532"/>
                </a:lnTo>
                <a:lnTo>
                  <a:pt x="f533" y="f522"/>
                </a:lnTo>
                <a:lnTo>
                  <a:pt x="f534" y="f535"/>
                </a:lnTo>
                <a:lnTo>
                  <a:pt x="f536" y="f441"/>
                </a:lnTo>
                <a:lnTo>
                  <a:pt x="f537" y="f441"/>
                </a:lnTo>
                <a:lnTo>
                  <a:pt x="f538" y="f535"/>
                </a:lnTo>
                <a:lnTo>
                  <a:pt x="f137" y="f522"/>
                </a:lnTo>
                <a:lnTo>
                  <a:pt x="f136" y="f539"/>
                </a:lnTo>
                <a:lnTo>
                  <a:pt x="f135" y="f540"/>
                </a:lnTo>
                <a:lnTo>
                  <a:pt x="f7" y="f406"/>
                </a:lnTo>
                <a:lnTo>
                  <a:pt x="f133" y="f408"/>
                </a:lnTo>
                <a:lnTo>
                  <a:pt x="f133" y="f541"/>
                </a:lnTo>
                <a:lnTo>
                  <a:pt x="f133" y="f542"/>
                </a:lnTo>
                <a:lnTo>
                  <a:pt x="f543" y="f544"/>
                </a:lnTo>
                <a:lnTo>
                  <a:pt x="f545" y="f546"/>
                </a:lnTo>
                <a:lnTo>
                  <a:pt x="f110" y="f547"/>
                </a:lnTo>
                <a:lnTo>
                  <a:pt x="f112" y="f548"/>
                </a:lnTo>
                <a:lnTo>
                  <a:pt x="f127" y="f549"/>
                </a:lnTo>
                <a:lnTo>
                  <a:pt x="f550" y="f551"/>
                </a:lnTo>
                <a:lnTo>
                  <a:pt x="f114" y="f552"/>
                </a:lnTo>
                <a:lnTo>
                  <a:pt x="f550" y="f553"/>
                </a:lnTo>
                <a:lnTo>
                  <a:pt x="f112" y="f554"/>
                </a:lnTo>
                <a:lnTo>
                  <a:pt x="f110" y="f555"/>
                </a:lnTo>
                <a:lnTo>
                  <a:pt x="f556" y="f557"/>
                </a:lnTo>
                <a:lnTo>
                  <a:pt x="f545" y="f50"/>
                </a:lnTo>
                <a:lnTo>
                  <a:pt x="f7" y="f8"/>
                </a:lnTo>
                <a:close/>
              </a:path>
            </a:pathLst>
          </a:custGeom>
          <a:solidFill>
            <a:srgbClr val="FFFFCC"/>
          </a:solidFill>
          <a:ln w="28437">
            <a:solidFill>
              <a:srgbClr val="000000"/>
            </a:solidFill>
            <a:prstDash val="solid"/>
            <a:miter/>
          </a:ln>
        </p:spPr>
        <p:txBody>
          <a:bodyPr vert="horz" wrap="square" lIns="81643" tIns="42450" rIns="81643" bIns="42450" anchor="t" anchorCtr="0" compatLnSpc="0"/>
          <a:lstStyle/>
          <a:p>
            <a:pPr defTabSz="829452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i-FI" sz="1600">
              <a:solidFill>
                <a:srgbClr val="000000"/>
              </a:solidFill>
              <a:latin typeface="Arial" pitchFamily="18"/>
              <a:ea typeface="MS Gothic" pitchFamily="2"/>
              <a:cs typeface="Tahoma" pitchFamily="2"/>
            </a:endParaRPr>
          </a:p>
        </p:txBody>
      </p:sp>
      <p:sp>
        <p:nvSpPr>
          <p:cNvPr id="10" name="Puzzle4"/>
          <p:cNvSpPr/>
          <p:nvPr/>
        </p:nvSpPr>
        <p:spPr>
          <a:xfrm>
            <a:off x="3921352" y="4600059"/>
            <a:ext cx="669756" cy="1051276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21600"/>
              <a:gd name="f7" fmla="val 3813"/>
              <a:gd name="f8" fmla="val 10590"/>
              <a:gd name="f9" fmla="val 3927"/>
              <a:gd name="f10" fmla="val 10513"/>
              <a:gd name="f11" fmla="val 4078"/>
              <a:gd name="f12" fmla="val 10425"/>
              <a:gd name="f13" fmla="val 4210"/>
              <a:gd name="f14" fmla="val 10359"/>
              <a:gd name="f15" fmla="val 4361"/>
              <a:gd name="f16" fmla="val 10315"/>
              <a:gd name="f17" fmla="val 4682"/>
              <a:gd name="f18" fmla="val 10237"/>
              <a:gd name="f19" fmla="val 5041"/>
              <a:gd name="f20" fmla="val 10193"/>
              <a:gd name="f21" fmla="val 5456"/>
              <a:gd name="f22" fmla="val 10171"/>
              <a:gd name="f23" fmla="val 5853"/>
              <a:gd name="f24" fmla="val 6249"/>
              <a:gd name="f25" fmla="val 10260"/>
              <a:gd name="f26" fmla="val 6646"/>
              <a:gd name="f27" fmla="val 10337"/>
              <a:gd name="f28" fmla="val 7004"/>
              <a:gd name="f29" fmla="val 10469"/>
              <a:gd name="f30" fmla="val 7363"/>
              <a:gd name="f31" fmla="val 10612"/>
              <a:gd name="f32" fmla="val 7665"/>
              <a:gd name="f33" fmla="val 10788"/>
              <a:gd name="f34" fmla="val 7911"/>
              <a:gd name="f35" fmla="val 10998"/>
              <a:gd name="f36" fmla="val 8024"/>
              <a:gd name="f37" fmla="val 11097"/>
              <a:gd name="f38" fmla="val 8137"/>
              <a:gd name="f39" fmla="val 11207"/>
              <a:gd name="f40" fmla="val 8194"/>
              <a:gd name="f41" fmla="val 11340"/>
              <a:gd name="f42" fmla="val 8269"/>
              <a:gd name="f43" fmla="val 11461"/>
              <a:gd name="f44" fmla="val 8307"/>
              <a:gd name="f45" fmla="val 11593"/>
              <a:gd name="f46" fmla="val 11714"/>
              <a:gd name="f47" fmla="val 11868"/>
              <a:gd name="f48" fmla="val 12012"/>
              <a:gd name="f49" fmla="val 12265"/>
              <a:gd name="f50" fmla="val 8062"/>
              <a:gd name="f51" fmla="val 12519"/>
              <a:gd name="f52" fmla="val 7873"/>
              <a:gd name="f53" fmla="val 12706"/>
              <a:gd name="f54" fmla="val 7627"/>
              <a:gd name="f55" fmla="val 12904"/>
              <a:gd name="f56" fmla="val 13048"/>
              <a:gd name="f57" fmla="val 7080"/>
              <a:gd name="f58" fmla="val 13180"/>
              <a:gd name="f59" fmla="val 6759"/>
              <a:gd name="f60" fmla="val 13257"/>
              <a:gd name="f61" fmla="val 6419"/>
              <a:gd name="f62" fmla="val 13345"/>
              <a:gd name="f63" fmla="val 6098"/>
              <a:gd name="f64" fmla="val 13389"/>
              <a:gd name="f65" fmla="val 5739"/>
              <a:gd name="f66" fmla="val 5418"/>
              <a:gd name="f67" fmla="val 5079"/>
              <a:gd name="f68" fmla="val 4758"/>
              <a:gd name="f69" fmla="val 13301"/>
              <a:gd name="f70" fmla="val 4474"/>
              <a:gd name="f71" fmla="val 13213"/>
              <a:gd name="f72" fmla="val 4172"/>
              <a:gd name="f73" fmla="val 13114"/>
              <a:gd name="f74" fmla="val 3965"/>
              <a:gd name="f75" fmla="val 12982"/>
              <a:gd name="f76" fmla="val 3738"/>
              <a:gd name="f77" fmla="val 12838"/>
              <a:gd name="f78" fmla="val 3493"/>
              <a:gd name="f79" fmla="val 3228"/>
              <a:gd name="f80" fmla="val 12607"/>
              <a:gd name="f81" fmla="val 2945"/>
              <a:gd name="f82" fmla="val 2700"/>
              <a:gd name="f83" fmla="val 12431"/>
              <a:gd name="f84" fmla="val 2397"/>
              <a:gd name="f85" fmla="val 12375"/>
              <a:gd name="f86" fmla="val 2152"/>
              <a:gd name="f87" fmla="val 12331"/>
              <a:gd name="f88" fmla="val 1888"/>
              <a:gd name="f89" fmla="val 12309"/>
              <a:gd name="f90" fmla="val 1642"/>
              <a:gd name="f91" fmla="val 1397"/>
              <a:gd name="f92" fmla="val 1170"/>
              <a:gd name="f93" fmla="val 12397"/>
              <a:gd name="f94" fmla="val 962"/>
              <a:gd name="f95" fmla="val 12453"/>
              <a:gd name="f96" fmla="val 774"/>
              <a:gd name="f97" fmla="val 12563"/>
              <a:gd name="f98" fmla="val 623"/>
              <a:gd name="f99" fmla="val 12684"/>
              <a:gd name="f100" fmla="val 528"/>
              <a:gd name="f101" fmla="val 453"/>
              <a:gd name="f102" fmla="val 13026"/>
              <a:gd name="f103" fmla="val 339"/>
              <a:gd name="f104" fmla="val 13477"/>
              <a:gd name="f105" fmla="val 226"/>
              <a:gd name="f106" fmla="val 13984"/>
              <a:gd name="f107" fmla="val 151"/>
              <a:gd name="f108" fmla="val 14535"/>
              <a:gd name="f109" fmla="val 113"/>
              <a:gd name="f110" fmla="val 15075"/>
              <a:gd name="f111" fmla="val 15626"/>
              <a:gd name="f112" fmla="val 16133"/>
              <a:gd name="f113" fmla="val 188"/>
              <a:gd name="f114" fmla="val 16376"/>
              <a:gd name="f115" fmla="val 264"/>
              <a:gd name="f116" fmla="val 16585"/>
              <a:gd name="f117" fmla="val 16773"/>
              <a:gd name="f118" fmla="val 16938"/>
              <a:gd name="f119" fmla="val 1095"/>
              <a:gd name="f120" fmla="val 16883"/>
              <a:gd name="f121" fmla="val 1963"/>
              <a:gd name="f122" fmla="val 16795"/>
              <a:gd name="f123" fmla="val 16751"/>
              <a:gd name="f124" fmla="val 16706"/>
              <a:gd name="f125" fmla="val 5022"/>
              <a:gd name="f126" fmla="val 16684"/>
              <a:gd name="f127" fmla="val 5947"/>
              <a:gd name="f128" fmla="val 7948"/>
              <a:gd name="f129" fmla="val 16839"/>
              <a:gd name="f130" fmla="val 8458"/>
              <a:gd name="f131" fmla="val 16916"/>
              <a:gd name="f132" fmla="val 8893"/>
              <a:gd name="f133" fmla="val 17026"/>
              <a:gd name="f134" fmla="val 9289"/>
              <a:gd name="f135" fmla="val 17158"/>
              <a:gd name="f136" fmla="val 9572"/>
              <a:gd name="f137" fmla="val 17280"/>
              <a:gd name="f138" fmla="val 9799"/>
              <a:gd name="f139" fmla="val 17412"/>
              <a:gd name="f140" fmla="val 9969"/>
              <a:gd name="f141" fmla="val 17555"/>
              <a:gd name="f142" fmla="val 10120"/>
              <a:gd name="f143" fmla="val 17687"/>
              <a:gd name="f144" fmla="val 10158"/>
              <a:gd name="f145" fmla="val 17831"/>
              <a:gd name="f146" fmla="val 10195"/>
              <a:gd name="f147" fmla="val 17974"/>
              <a:gd name="f148" fmla="val 18128"/>
              <a:gd name="f149" fmla="val 10082"/>
              <a:gd name="f150" fmla="val 18271"/>
              <a:gd name="f151" fmla="val 18426"/>
              <a:gd name="f152" fmla="val 9837"/>
              <a:gd name="f153" fmla="val 18569"/>
              <a:gd name="f154" fmla="val 9648"/>
              <a:gd name="f155" fmla="val 18701"/>
              <a:gd name="f156" fmla="val 9440"/>
              <a:gd name="f157" fmla="val 18822"/>
              <a:gd name="f158" fmla="val 9213"/>
              <a:gd name="f159" fmla="val 18999"/>
              <a:gd name="f160" fmla="val 9044"/>
              <a:gd name="f161" fmla="val 19186"/>
              <a:gd name="f162" fmla="val 19395"/>
              <a:gd name="f163" fmla="val 8817"/>
              <a:gd name="f164" fmla="val 19627"/>
              <a:gd name="f165" fmla="val 8779"/>
              <a:gd name="f166" fmla="val 19858"/>
              <a:gd name="f167" fmla="val 20112"/>
              <a:gd name="f168" fmla="val 8855"/>
              <a:gd name="f169" fmla="val 20354"/>
              <a:gd name="f170" fmla="val 8968"/>
              <a:gd name="f171" fmla="val 20586"/>
              <a:gd name="f172" fmla="val 9138"/>
              <a:gd name="f173" fmla="val 20817"/>
              <a:gd name="f174" fmla="val 9365"/>
              <a:gd name="f175" fmla="val 21026"/>
              <a:gd name="f176" fmla="val 9610"/>
              <a:gd name="f177" fmla="val 21192"/>
              <a:gd name="f178" fmla="val 9950"/>
              <a:gd name="f179" fmla="val 21368"/>
              <a:gd name="f180" fmla="val 21445"/>
              <a:gd name="f181" fmla="val 10346"/>
              <a:gd name="f182" fmla="val 21511"/>
              <a:gd name="f183" fmla="val 10516"/>
              <a:gd name="f184" fmla="val 21555"/>
              <a:gd name="f185" fmla="val 10743"/>
              <a:gd name="f186" fmla="val 10988"/>
              <a:gd name="f187" fmla="val 21644"/>
              <a:gd name="f188" fmla="val 11215"/>
              <a:gd name="f189" fmla="val 21666"/>
              <a:gd name="f190" fmla="val 11498"/>
              <a:gd name="f191" fmla="val 11762"/>
              <a:gd name="f192" fmla="val 12253"/>
              <a:gd name="f193" fmla="val 12763"/>
              <a:gd name="f194" fmla="val 21577"/>
              <a:gd name="f195" fmla="val 13197"/>
              <a:gd name="f196" fmla="val 21467"/>
              <a:gd name="f197" fmla="val 13556"/>
              <a:gd name="f198" fmla="val 21346"/>
              <a:gd name="f199" fmla="val 13896"/>
              <a:gd name="f200" fmla="val 14179"/>
              <a:gd name="f201" fmla="val 14444"/>
              <a:gd name="f202" fmla="val 20839"/>
              <a:gd name="f203" fmla="val 14576"/>
              <a:gd name="f204" fmla="val 20641"/>
              <a:gd name="f205" fmla="val 14727"/>
              <a:gd name="f206" fmla="val 20431"/>
              <a:gd name="f207" fmla="val 14765"/>
              <a:gd name="f208" fmla="val 20200"/>
              <a:gd name="f209" fmla="val 14802"/>
              <a:gd name="f210" fmla="val 19991"/>
              <a:gd name="f211" fmla="val 19759"/>
              <a:gd name="f212" fmla="val 14613"/>
              <a:gd name="f213" fmla="val 19550"/>
              <a:gd name="f214" fmla="val 19307"/>
              <a:gd name="f215" fmla="val 14217"/>
              <a:gd name="f216" fmla="val 19098"/>
              <a:gd name="f217" fmla="val 13934"/>
              <a:gd name="f218" fmla="val 18911"/>
              <a:gd name="f219" fmla="val 13669"/>
              <a:gd name="f220" fmla="val 18745"/>
              <a:gd name="f221" fmla="val 13462"/>
              <a:gd name="f222" fmla="val 18547"/>
              <a:gd name="f223" fmla="val 13311"/>
              <a:gd name="f224" fmla="val 18337"/>
              <a:gd name="f225" fmla="val 18150"/>
              <a:gd name="f226" fmla="val 13122"/>
              <a:gd name="f227" fmla="val 17941"/>
              <a:gd name="f228" fmla="val 17720"/>
              <a:gd name="f229" fmla="val 17533"/>
              <a:gd name="f230" fmla="val 17346"/>
              <a:gd name="f231" fmla="val 13273"/>
              <a:gd name="f232" fmla="val 13386"/>
              <a:gd name="f233" fmla="val 16982"/>
              <a:gd name="f234" fmla="val 13537"/>
              <a:gd name="f235" fmla="val 13707"/>
              <a:gd name="f236" fmla="val 16607"/>
              <a:gd name="f237" fmla="val 14104"/>
              <a:gd name="f238" fmla="val 16519"/>
              <a:gd name="f239" fmla="val 14330"/>
              <a:gd name="f240" fmla="val 16453"/>
              <a:gd name="f241" fmla="val 14538"/>
              <a:gd name="f242" fmla="val 16431"/>
              <a:gd name="f243" fmla="val 14897"/>
              <a:gd name="f244" fmla="val 15406"/>
              <a:gd name="f245" fmla="val 16497"/>
              <a:gd name="f246" fmla="val 16105"/>
              <a:gd name="f247" fmla="val 16541"/>
              <a:gd name="f248" fmla="val 16898"/>
              <a:gd name="f249" fmla="val 17804"/>
              <a:gd name="f250" fmla="val 16651"/>
              <a:gd name="f251" fmla="val 18786"/>
              <a:gd name="f252" fmla="val 19844"/>
              <a:gd name="f253" fmla="val 16728"/>
              <a:gd name="f254" fmla="val 20920"/>
              <a:gd name="f255" fmla="val 21109"/>
              <a:gd name="f256" fmla="val 21241"/>
              <a:gd name="f257" fmla="val 16222"/>
              <a:gd name="f258" fmla="val 21392"/>
              <a:gd name="f259" fmla="val 15946"/>
              <a:gd name="f260" fmla="val 15648"/>
              <a:gd name="f261" fmla="val 21543"/>
              <a:gd name="f262" fmla="val 15351"/>
              <a:gd name="f263" fmla="val 21618"/>
              <a:gd name="f264" fmla="val 15042"/>
              <a:gd name="f265" fmla="val 14745"/>
              <a:gd name="f266" fmla="val 14447"/>
              <a:gd name="f267" fmla="val 14150"/>
              <a:gd name="f268" fmla="val 21581"/>
              <a:gd name="f269" fmla="val 13852"/>
              <a:gd name="f270" fmla="val 21505"/>
              <a:gd name="f271" fmla="val 13577"/>
              <a:gd name="f272" fmla="val 21430"/>
              <a:gd name="f273" fmla="val 21354"/>
              <a:gd name="f274" fmla="val 12816"/>
              <a:gd name="f275" fmla="val 21146"/>
              <a:gd name="f276" fmla="val 21033"/>
              <a:gd name="f277" fmla="val 20769"/>
              <a:gd name="f278" fmla="val 12144"/>
              <a:gd name="f279" fmla="val 20637"/>
              <a:gd name="f280" fmla="val 12034"/>
              <a:gd name="f281" fmla="val 20486"/>
              <a:gd name="f282" fmla="val 11946"/>
              <a:gd name="f283" fmla="val 20297"/>
              <a:gd name="f284" fmla="val 11891"/>
              <a:gd name="f285" fmla="val 20165"/>
              <a:gd name="f286" fmla="val 11846"/>
              <a:gd name="f287" fmla="val 19976"/>
              <a:gd name="f288" fmla="val 11824"/>
              <a:gd name="f289" fmla="val 19806"/>
              <a:gd name="f290" fmla="val 11802"/>
              <a:gd name="f291" fmla="val 19390"/>
              <a:gd name="f292" fmla="val 18956"/>
              <a:gd name="f293" fmla="val 18503"/>
              <a:gd name="f294" fmla="val 11968"/>
              <a:gd name="f295" fmla="val 17993"/>
              <a:gd name="f296" fmla="val 12078"/>
              <a:gd name="f297" fmla="val 17653"/>
              <a:gd name="f298" fmla="val 17332"/>
              <a:gd name="f299" fmla="val 12199"/>
              <a:gd name="f300" fmla="val 17049"/>
              <a:gd name="f301" fmla="val 12221"/>
              <a:gd name="f302" fmla="val 16747"/>
              <a:gd name="f303" fmla="val 12243"/>
              <a:gd name="f304" fmla="val 16464"/>
              <a:gd name="f305" fmla="val 16218"/>
              <a:gd name="f306" fmla="val 15992"/>
              <a:gd name="f307" fmla="val 15746"/>
              <a:gd name="f308" fmla="val 15520"/>
              <a:gd name="f309" fmla="val 12155"/>
              <a:gd name="f310" fmla="val 15350"/>
              <a:gd name="f311" fmla="val 12122"/>
              <a:gd name="f312" fmla="val 15161"/>
              <a:gd name="f313" fmla="val 12056"/>
              <a:gd name="f314" fmla="val 14972"/>
              <a:gd name="f315" fmla="val 11990"/>
              <a:gd name="f316" fmla="val 14689"/>
              <a:gd name="f317" fmla="val 11670"/>
              <a:gd name="f318" fmla="val 14255"/>
              <a:gd name="f319" fmla="val 11483"/>
              <a:gd name="f320" fmla="val 11295"/>
              <a:gd name="f321" fmla="val 14028"/>
              <a:gd name="f322" fmla="val 11086"/>
              <a:gd name="f323" fmla="val 13972"/>
              <a:gd name="f324" fmla="val 10888"/>
              <a:gd name="f325" fmla="val 10700"/>
              <a:gd name="f326" fmla="val 14009"/>
              <a:gd name="f327" fmla="val 14066"/>
              <a:gd name="f328" fmla="val 10215"/>
              <a:gd name="f329" fmla="val 14406"/>
              <a:gd name="f330" fmla="val 10006"/>
              <a:gd name="f331" fmla="val 14651"/>
              <a:gd name="f332" fmla="val 9830"/>
              <a:gd name="f333" fmla="val 14878"/>
              <a:gd name="f334" fmla="val 9686"/>
              <a:gd name="f335" fmla="val 15123"/>
              <a:gd name="f336" fmla="val 9554"/>
              <a:gd name="f337" fmla="val 9477"/>
              <a:gd name="f338" fmla="val 15558"/>
              <a:gd name="f339" fmla="val 9411"/>
              <a:gd name="f340" fmla="val 15803"/>
              <a:gd name="f341" fmla="val 9345"/>
              <a:gd name="f342" fmla="val 16030"/>
              <a:gd name="f343" fmla="val 9323"/>
              <a:gd name="f344" fmla="val 16256"/>
              <a:gd name="f345" fmla="val 9301"/>
              <a:gd name="f346" fmla="val 16690"/>
              <a:gd name="f347" fmla="val 9367"/>
              <a:gd name="f348" fmla="val 17767"/>
              <a:gd name="f349" fmla="val 9598"/>
              <a:gd name="f350" fmla="val 18163"/>
              <a:gd name="f351" fmla="val 9731"/>
              <a:gd name="f352" fmla="val 18597"/>
              <a:gd name="f353" fmla="val 9874"/>
              <a:gd name="f354" fmla="val 18994"/>
              <a:gd name="f355" fmla="val 19428"/>
              <a:gd name="f356" fmla="val 10083"/>
              <a:gd name="f357" fmla="val 19617"/>
              <a:gd name="f358" fmla="val 10127"/>
              <a:gd name="f359" fmla="val 10149"/>
              <a:gd name="f360" fmla="val 20013"/>
              <a:gd name="f361" fmla="val 20240"/>
              <a:gd name="f362" fmla="val 20410"/>
              <a:gd name="f363" fmla="val 10105"/>
              <a:gd name="f364" fmla="val 10061"/>
              <a:gd name="f365" fmla="val 20844"/>
              <a:gd name="f366" fmla="val 9984"/>
              <a:gd name="f367" fmla="val 9896"/>
              <a:gd name="f368" fmla="val 21203"/>
              <a:gd name="f369" fmla="val 9753"/>
              <a:gd name="f370" fmla="val 21279"/>
              <a:gd name="f371" fmla="val 9642"/>
              <a:gd name="f372" fmla="val 9521"/>
              <a:gd name="f373" fmla="val 9246"/>
              <a:gd name="f374" fmla="val 8904"/>
              <a:gd name="f375" fmla="val 8540"/>
              <a:gd name="f376" fmla="val 8144"/>
              <a:gd name="f377" fmla="val 7714"/>
              <a:gd name="f378" fmla="val 7295"/>
              <a:gd name="f379" fmla="val 6446"/>
              <a:gd name="f380" fmla="val 20995"/>
              <a:gd name="f381" fmla="val 5686"/>
              <a:gd name="f382" fmla="val 20958"/>
              <a:gd name="f383" fmla="val 5366"/>
              <a:gd name="f384" fmla="val 5091"/>
              <a:gd name="f385" fmla="val 4860"/>
              <a:gd name="f386" fmla="val 4716"/>
              <a:gd name="f387" fmla="val 20127"/>
              <a:gd name="f388" fmla="val 4992"/>
              <a:gd name="f389" fmla="val 5069"/>
              <a:gd name="f390" fmla="val 19032"/>
              <a:gd name="f391" fmla="val 5157"/>
              <a:gd name="f392" fmla="val 18465"/>
              <a:gd name="f393" fmla="val 5201"/>
              <a:gd name="f394" fmla="val 17842"/>
              <a:gd name="f395" fmla="val 5245"/>
              <a:gd name="f396" fmla="val 17219"/>
              <a:gd name="f397" fmla="val 5267"/>
              <a:gd name="f398" fmla="val 16615"/>
              <a:gd name="f399" fmla="val 15369"/>
              <a:gd name="f400" fmla="val 14840"/>
              <a:gd name="f401" fmla="val 14293"/>
              <a:gd name="f402" fmla="val 13783"/>
              <a:gd name="f403" fmla="val 5014"/>
              <a:gd name="f404" fmla="val 4926"/>
              <a:gd name="f405" fmla="val 13027"/>
              <a:gd name="f406" fmla="val 4815"/>
              <a:gd name="f407" fmla="val 12725"/>
              <a:gd name="f408" fmla="val 12480"/>
              <a:gd name="f409" fmla="val 4606"/>
              <a:gd name="f410" fmla="val 12291"/>
              <a:gd name="f411" fmla="val 4496"/>
              <a:gd name="f412" fmla="val 12197"/>
              <a:gd name="f413" fmla="val 4397"/>
              <a:gd name="f414" fmla="val 12083"/>
              <a:gd name="f415" fmla="val 4286"/>
              <a:gd name="f416" fmla="val 12046"/>
              <a:gd name="f417" fmla="val 4187"/>
              <a:gd name="f418" fmla="val 12008"/>
              <a:gd name="f419" fmla="val 4077"/>
              <a:gd name="f420" fmla="val 3967"/>
              <a:gd name="f421" fmla="val 12121"/>
              <a:gd name="f422" fmla="val 3868"/>
              <a:gd name="f423" fmla="val 3735"/>
              <a:gd name="f424" fmla="val 3614"/>
              <a:gd name="f425" fmla="val 12442"/>
              <a:gd name="f426" fmla="val 3482"/>
              <a:gd name="f427" fmla="val 12631"/>
              <a:gd name="f428" fmla="val 3361"/>
              <a:gd name="f429" fmla="val 13065"/>
              <a:gd name="f430" fmla="val 3085"/>
              <a:gd name="f431" fmla="val 2766"/>
              <a:gd name="f432" fmla="val 2578"/>
              <a:gd name="f433" fmla="val 2380"/>
              <a:gd name="f434" fmla="val 2171"/>
              <a:gd name="f435" fmla="val 1961"/>
              <a:gd name="f436" fmla="val 1730"/>
              <a:gd name="f437" fmla="val 1498"/>
              <a:gd name="f438" fmla="val 1267"/>
              <a:gd name="f439" fmla="val 13820"/>
              <a:gd name="f440" fmla="val 1057"/>
              <a:gd name="f441" fmla="val 13594"/>
              <a:gd name="f442" fmla="val 837"/>
              <a:gd name="f443" fmla="val 628"/>
              <a:gd name="f444" fmla="val 13103"/>
              <a:gd name="f445" fmla="val 462"/>
              <a:gd name="f446" fmla="val 308"/>
              <a:gd name="f447" fmla="val 12404"/>
              <a:gd name="f448" fmla="val 187"/>
              <a:gd name="f449" fmla="val 77"/>
              <a:gd name="f450" fmla="val 11574"/>
              <a:gd name="f451" fmla="val 33"/>
              <a:gd name="f452" fmla="val 11102"/>
              <a:gd name="f453" fmla="val 11"/>
              <a:gd name="f454" fmla="val 10667"/>
              <a:gd name="f455" fmla="val 10233"/>
              <a:gd name="f456" fmla="val 286"/>
              <a:gd name="f457" fmla="val 9062"/>
              <a:gd name="f458" fmla="val 8741"/>
              <a:gd name="f459" fmla="val 815"/>
              <a:gd name="f460" fmla="val 8232"/>
              <a:gd name="f461" fmla="val 1035"/>
              <a:gd name="f462" fmla="val 1245"/>
              <a:gd name="f463" fmla="val 1476"/>
              <a:gd name="f464" fmla="val 7835"/>
              <a:gd name="f465" fmla="val 1708"/>
              <a:gd name="f466" fmla="val 7797"/>
              <a:gd name="f467" fmla="val 2193"/>
              <a:gd name="f468" fmla="val 2402"/>
              <a:gd name="f469" fmla="val 2534"/>
              <a:gd name="f470" fmla="val 8175"/>
              <a:gd name="f471" fmla="val 2644"/>
              <a:gd name="f472" fmla="val 2744"/>
              <a:gd name="f473" fmla="val 8420"/>
              <a:gd name="f474" fmla="val 2832"/>
              <a:gd name="f475" fmla="val 8704"/>
              <a:gd name="f476" fmla="val 3019"/>
              <a:gd name="f477" fmla="val 3206"/>
              <a:gd name="f478" fmla="val 3405"/>
              <a:gd name="f479" fmla="val 9327"/>
              <a:gd name="f480" fmla="val 3570"/>
              <a:gd name="f481" fmla="val 9516"/>
              <a:gd name="f482" fmla="val 3890"/>
              <a:gd name="f483" fmla="val 9534"/>
              <a:gd name="f484" fmla="val 4033"/>
              <a:gd name="f485" fmla="val 4165"/>
              <a:gd name="f486" fmla="val 9176"/>
              <a:gd name="f487" fmla="val 4562"/>
              <a:gd name="f488" fmla="val 9006"/>
              <a:gd name="f489" fmla="val 4628"/>
              <a:gd name="f490" fmla="val 4694"/>
              <a:gd name="f491" fmla="val 8534"/>
              <a:gd name="f492" fmla="val 7118"/>
              <a:gd name="f493" fmla="val 4738"/>
              <a:gd name="f494" fmla="val 4771"/>
              <a:gd name="f495" fmla="val 4795"/>
              <a:gd name="f496" fmla="val 3681"/>
              <a:gd name="f497" fmla="val 2662"/>
              <a:gd name="f498" fmla="val 4882"/>
              <a:gd name="f499" fmla="val 1755"/>
              <a:gd name="f500" fmla="val 1359"/>
              <a:gd name="f501" fmla="val 981"/>
              <a:gd name="f502" fmla="val 4837"/>
              <a:gd name="f503" fmla="val 698"/>
              <a:gd name="f504" fmla="val 5322"/>
              <a:gd name="f505" fmla="val 6083"/>
              <a:gd name="f506" fmla="val 6909"/>
              <a:gd name="f507" fmla="val 7780"/>
              <a:gd name="f508" fmla="val 8606"/>
              <a:gd name="f509" fmla="val 9918"/>
              <a:gd name="f510" fmla="val 10282"/>
              <a:gd name="f511" fmla="val 490"/>
              <a:gd name="f512" fmla="val 10381"/>
              <a:gd name="f513" fmla="val 547"/>
              <a:gd name="f514" fmla="val 10491"/>
              <a:gd name="f515" fmla="val 660"/>
              <a:gd name="f516" fmla="val 811"/>
              <a:gd name="f517" fmla="val 10811"/>
              <a:gd name="f518" fmla="val 1208"/>
              <a:gd name="f519" fmla="val 1453"/>
              <a:gd name="f520" fmla="val 10954"/>
              <a:gd name="f521" fmla="val 1718"/>
              <a:gd name="f522" fmla="val 11020"/>
              <a:gd name="f523" fmla="val 11064"/>
              <a:gd name="f524" fmla="val 2265"/>
              <a:gd name="f525" fmla="val 2548"/>
              <a:gd name="f526" fmla="val 2794"/>
              <a:gd name="f527" fmla="val 11042"/>
              <a:gd name="f528" fmla="val 3096"/>
              <a:gd name="f529" fmla="val 10976"/>
              <a:gd name="f530" fmla="val 3341"/>
              <a:gd name="f531" fmla="val 3606"/>
              <a:gd name="f532" fmla="val 10766"/>
              <a:gd name="f533" fmla="+- 0 0 0"/>
              <a:gd name="f534" fmla="*/ f3 1 21600"/>
              <a:gd name="f535" fmla="*/ f4 1 21600"/>
              <a:gd name="f536" fmla="+- f6 0 f5"/>
              <a:gd name="f537" fmla="*/ f533 f0 1"/>
              <a:gd name="f538" fmla="*/ f536 1 21600"/>
              <a:gd name="f539" fmla="*/ f537 1 f2"/>
              <a:gd name="f540" fmla="*/ 2076 f538 1"/>
              <a:gd name="f541" fmla="*/ 20203 f538 1"/>
              <a:gd name="f542" fmla="*/ 15980 f538 1"/>
              <a:gd name="f543" fmla="*/ 5664 f538 1"/>
              <a:gd name="f544" fmla="*/ 8307 f538 1"/>
              <a:gd name="f545" fmla="*/ 11593 f538 1"/>
              <a:gd name="f546" fmla="*/ 453 f538 1"/>
              <a:gd name="f547" fmla="*/ 16938 f538 1"/>
              <a:gd name="f548" fmla="*/ 11500 f538 1"/>
              <a:gd name="f549" fmla="*/ 21600 f538 1"/>
              <a:gd name="f550" fmla="*/ 20920 f538 1"/>
              <a:gd name="f551" fmla="*/ 16751 f538 1"/>
              <a:gd name="f552" fmla="*/ 13972 f538 1"/>
              <a:gd name="f553" fmla="*/ 10888 f538 1"/>
              <a:gd name="f554" fmla="*/ 21033 f538 1"/>
              <a:gd name="f555" fmla="*/ 4716 f538 1"/>
              <a:gd name="f556" fmla="*/ 11102 f538 1"/>
              <a:gd name="f557" fmla="*/ 11 f538 1"/>
              <a:gd name="f558" fmla="+- f539 0 f1"/>
              <a:gd name="f559" fmla="*/ f544 1 f538"/>
              <a:gd name="f560" fmla="*/ f545 1 f538"/>
              <a:gd name="f561" fmla="*/ f546 1 f538"/>
              <a:gd name="f562" fmla="*/ f547 1 f538"/>
              <a:gd name="f563" fmla="*/ f548 1 f538"/>
              <a:gd name="f564" fmla="*/ f549 1 f538"/>
              <a:gd name="f565" fmla="*/ f550 1 f538"/>
              <a:gd name="f566" fmla="*/ f551 1 f538"/>
              <a:gd name="f567" fmla="*/ f552 1 f538"/>
              <a:gd name="f568" fmla="*/ f553 1 f538"/>
              <a:gd name="f569" fmla="*/ f554 1 f538"/>
              <a:gd name="f570" fmla="*/ f555 1 f538"/>
              <a:gd name="f571" fmla="*/ f556 1 f538"/>
              <a:gd name="f572" fmla="*/ f557 1 f538"/>
              <a:gd name="f573" fmla="*/ f540 1 f538"/>
              <a:gd name="f574" fmla="*/ f541 1 f538"/>
              <a:gd name="f575" fmla="*/ f543 1 f538"/>
              <a:gd name="f576" fmla="*/ f542 1 f538"/>
              <a:gd name="f577" fmla="*/ f573 f534 1"/>
              <a:gd name="f578" fmla="*/ f574 f534 1"/>
              <a:gd name="f579" fmla="*/ f576 f535 1"/>
              <a:gd name="f580" fmla="*/ f575 f535 1"/>
              <a:gd name="f581" fmla="*/ f559 f534 1"/>
              <a:gd name="f582" fmla="*/ f560 f535 1"/>
              <a:gd name="f583" fmla="*/ f561 f534 1"/>
              <a:gd name="f584" fmla="*/ f562 f535 1"/>
              <a:gd name="f585" fmla="*/ f563 f534 1"/>
              <a:gd name="f586" fmla="*/ f564 f535 1"/>
              <a:gd name="f587" fmla="*/ f565 f534 1"/>
              <a:gd name="f588" fmla="*/ f566 f535 1"/>
              <a:gd name="f589" fmla="*/ f567 f534 1"/>
              <a:gd name="f590" fmla="*/ f568 f535 1"/>
              <a:gd name="f591" fmla="*/ f569 f534 1"/>
              <a:gd name="f592" fmla="*/ f570 f535 1"/>
              <a:gd name="f593" fmla="*/ f571 f534 1"/>
              <a:gd name="f594" fmla="*/ f572 f53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558">
                <a:pos x="f581" y="f582"/>
              </a:cxn>
              <a:cxn ang="f558">
                <a:pos x="f583" y="f584"/>
              </a:cxn>
              <a:cxn ang="f558">
                <a:pos x="f585" y="f586"/>
              </a:cxn>
              <a:cxn ang="f558">
                <a:pos x="f587" y="f588"/>
              </a:cxn>
              <a:cxn ang="f558">
                <a:pos x="f589" y="f590"/>
              </a:cxn>
              <a:cxn ang="f558">
                <a:pos x="f591" y="f592"/>
              </a:cxn>
              <a:cxn ang="f558">
                <a:pos x="f593" y="f594"/>
              </a:cxn>
              <a:cxn ang="f558">
                <a:pos x="f583" y="f592"/>
              </a:cxn>
            </a:cxnLst>
            <a:rect l="f577" t="f580" r="f578" b="f579"/>
            <a:pathLst>
              <a:path w="21600" h="21600">
                <a:moveTo>
                  <a:pt x="f7" y="f8"/>
                </a:moveTo>
                <a:lnTo>
                  <a:pt x="f9" y="f10"/>
                </a:lnTo>
                <a:lnTo>
                  <a:pt x="f11" y="f12"/>
                </a:lnTo>
                <a:lnTo>
                  <a:pt x="f13" y="f14"/>
                </a:lnTo>
                <a:lnTo>
                  <a:pt x="f15" y="f16"/>
                </a:lnTo>
                <a:lnTo>
                  <a:pt x="f17" y="f18"/>
                </a:lnTo>
                <a:lnTo>
                  <a:pt x="f19" y="f20"/>
                </a:lnTo>
                <a:lnTo>
                  <a:pt x="f21" y="f22"/>
                </a:lnTo>
                <a:lnTo>
                  <a:pt x="f23" y="f20"/>
                </a:lnTo>
                <a:lnTo>
                  <a:pt x="f24" y="f25"/>
                </a:lnTo>
                <a:lnTo>
                  <a:pt x="f26" y="f27"/>
                </a:lnTo>
                <a:lnTo>
                  <a:pt x="f28" y="f29"/>
                </a:lnTo>
                <a:lnTo>
                  <a:pt x="f30" y="f31"/>
                </a:lnTo>
                <a:lnTo>
                  <a:pt x="f32" y="f33"/>
                </a:lnTo>
                <a:lnTo>
                  <a:pt x="f34" y="f35"/>
                </a:lnTo>
                <a:lnTo>
                  <a:pt x="f36" y="f37"/>
                </a:lnTo>
                <a:lnTo>
                  <a:pt x="f38" y="f39"/>
                </a:lnTo>
                <a:lnTo>
                  <a:pt x="f40" y="f41"/>
                </a:lnTo>
                <a:lnTo>
                  <a:pt x="f42" y="f43"/>
                </a:lnTo>
                <a:lnTo>
                  <a:pt x="f44" y="f45"/>
                </a:lnTo>
                <a:lnTo>
                  <a:pt x="f44" y="f46"/>
                </a:lnTo>
                <a:lnTo>
                  <a:pt x="f44" y="f47"/>
                </a:lnTo>
                <a:lnTo>
                  <a:pt x="f44" y="f48"/>
                </a:lnTo>
                <a:lnTo>
                  <a:pt x="f40" y="f49"/>
                </a:lnTo>
                <a:lnTo>
                  <a:pt x="f50" y="f51"/>
                </a:lnTo>
                <a:lnTo>
                  <a:pt x="f52" y="f53"/>
                </a:lnTo>
                <a:lnTo>
                  <a:pt x="f54" y="f55"/>
                </a:lnTo>
                <a:lnTo>
                  <a:pt x="f30" y="f56"/>
                </a:lnTo>
                <a:lnTo>
                  <a:pt x="f57" y="f58"/>
                </a:lnTo>
                <a:lnTo>
                  <a:pt x="f59" y="f60"/>
                </a:lnTo>
                <a:lnTo>
                  <a:pt x="f61" y="f62"/>
                </a:lnTo>
                <a:lnTo>
                  <a:pt x="f63" y="f64"/>
                </a:lnTo>
                <a:lnTo>
                  <a:pt x="f65" y="f64"/>
                </a:lnTo>
                <a:lnTo>
                  <a:pt x="f66" y="f64"/>
                </a:lnTo>
                <a:lnTo>
                  <a:pt x="f67" y="f62"/>
                </a:lnTo>
                <a:lnTo>
                  <a:pt x="f68" y="f69"/>
                </a:lnTo>
                <a:lnTo>
                  <a:pt x="f70" y="f71"/>
                </a:lnTo>
                <a:lnTo>
                  <a:pt x="f72" y="f73"/>
                </a:lnTo>
                <a:lnTo>
                  <a:pt x="f74" y="f75"/>
                </a:lnTo>
                <a:lnTo>
                  <a:pt x="f76" y="f77"/>
                </a:lnTo>
                <a:lnTo>
                  <a:pt x="f78" y="f53"/>
                </a:lnTo>
                <a:lnTo>
                  <a:pt x="f79" y="f80"/>
                </a:lnTo>
                <a:lnTo>
                  <a:pt x="f81" y="f51"/>
                </a:lnTo>
                <a:lnTo>
                  <a:pt x="f82" y="f83"/>
                </a:lnTo>
                <a:lnTo>
                  <a:pt x="f84" y="f85"/>
                </a:lnTo>
                <a:lnTo>
                  <a:pt x="f86" y="f87"/>
                </a:lnTo>
                <a:lnTo>
                  <a:pt x="f88" y="f89"/>
                </a:lnTo>
                <a:lnTo>
                  <a:pt x="f90" y="f89"/>
                </a:lnTo>
                <a:lnTo>
                  <a:pt x="f91" y="f87"/>
                </a:lnTo>
                <a:lnTo>
                  <a:pt x="f92" y="f93"/>
                </a:lnTo>
                <a:lnTo>
                  <a:pt x="f94" y="f95"/>
                </a:lnTo>
                <a:lnTo>
                  <a:pt x="f96" y="f97"/>
                </a:lnTo>
                <a:lnTo>
                  <a:pt x="f98" y="f99"/>
                </a:lnTo>
                <a:lnTo>
                  <a:pt x="f100" y="f77"/>
                </a:lnTo>
                <a:lnTo>
                  <a:pt x="f101" y="f102"/>
                </a:lnTo>
                <a:lnTo>
                  <a:pt x="f103" y="f104"/>
                </a:lnTo>
                <a:lnTo>
                  <a:pt x="f105" y="f106"/>
                </a:lnTo>
                <a:lnTo>
                  <a:pt x="f107" y="f108"/>
                </a:lnTo>
                <a:lnTo>
                  <a:pt x="f109" y="f110"/>
                </a:lnTo>
                <a:lnTo>
                  <a:pt x="f109" y="f111"/>
                </a:lnTo>
                <a:lnTo>
                  <a:pt x="f107" y="f112"/>
                </a:lnTo>
                <a:lnTo>
                  <a:pt x="f113" y="f114"/>
                </a:lnTo>
                <a:lnTo>
                  <a:pt x="f115" y="f116"/>
                </a:lnTo>
                <a:lnTo>
                  <a:pt x="f103" y="f117"/>
                </a:lnTo>
                <a:lnTo>
                  <a:pt x="f101" y="f118"/>
                </a:lnTo>
                <a:lnTo>
                  <a:pt x="f119" y="f120"/>
                </a:lnTo>
                <a:lnTo>
                  <a:pt x="f121" y="f122"/>
                </a:lnTo>
                <a:lnTo>
                  <a:pt x="f81" y="f123"/>
                </a:lnTo>
                <a:lnTo>
                  <a:pt x="f74" y="f124"/>
                </a:lnTo>
                <a:lnTo>
                  <a:pt x="f125" y="f126"/>
                </a:lnTo>
                <a:lnTo>
                  <a:pt x="f127" y="f126"/>
                </a:lnTo>
                <a:lnTo>
                  <a:pt x="f59" y="f124"/>
                </a:lnTo>
                <a:lnTo>
                  <a:pt x="f30" y="f123"/>
                </a:lnTo>
                <a:lnTo>
                  <a:pt x="f128" y="f129"/>
                </a:lnTo>
                <a:lnTo>
                  <a:pt x="f130" y="f131"/>
                </a:lnTo>
                <a:lnTo>
                  <a:pt x="f132" y="f133"/>
                </a:lnTo>
                <a:lnTo>
                  <a:pt x="f134" y="f135"/>
                </a:lnTo>
                <a:lnTo>
                  <a:pt x="f136" y="f137"/>
                </a:lnTo>
                <a:lnTo>
                  <a:pt x="f138" y="f139"/>
                </a:lnTo>
                <a:lnTo>
                  <a:pt x="f140" y="f141"/>
                </a:lnTo>
                <a:lnTo>
                  <a:pt x="f142" y="f143"/>
                </a:lnTo>
                <a:lnTo>
                  <a:pt x="f144" y="f145"/>
                </a:lnTo>
                <a:lnTo>
                  <a:pt x="f146" y="f147"/>
                </a:lnTo>
                <a:lnTo>
                  <a:pt x="f144" y="f148"/>
                </a:lnTo>
                <a:lnTo>
                  <a:pt x="f149" y="f150"/>
                </a:lnTo>
                <a:lnTo>
                  <a:pt x="f140" y="f151"/>
                </a:lnTo>
                <a:lnTo>
                  <a:pt x="f152" y="f153"/>
                </a:lnTo>
                <a:lnTo>
                  <a:pt x="f154" y="f155"/>
                </a:lnTo>
                <a:lnTo>
                  <a:pt x="f156" y="f157"/>
                </a:lnTo>
                <a:lnTo>
                  <a:pt x="f158" y="f159"/>
                </a:lnTo>
                <a:lnTo>
                  <a:pt x="f160" y="f161"/>
                </a:lnTo>
                <a:lnTo>
                  <a:pt x="f132" y="f162"/>
                </a:lnTo>
                <a:lnTo>
                  <a:pt x="f163" y="f164"/>
                </a:lnTo>
                <a:lnTo>
                  <a:pt x="f165" y="f166"/>
                </a:lnTo>
                <a:lnTo>
                  <a:pt x="f165" y="f167"/>
                </a:lnTo>
                <a:lnTo>
                  <a:pt x="f168" y="f169"/>
                </a:lnTo>
                <a:lnTo>
                  <a:pt x="f170" y="f171"/>
                </a:lnTo>
                <a:lnTo>
                  <a:pt x="f172" y="f173"/>
                </a:lnTo>
                <a:lnTo>
                  <a:pt x="f174" y="f175"/>
                </a:lnTo>
                <a:lnTo>
                  <a:pt x="f176" y="f177"/>
                </a:lnTo>
                <a:lnTo>
                  <a:pt x="f178" y="f179"/>
                </a:lnTo>
                <a:lnTo>
                  <a:pt x="f142" y="f180"/>
                </a:lnTo>
                <a:lnTo>
                  <a:pt x="f181" y="f182"/>
                </a:lnTo>
                <a:lnTo>
                  <a:pt x="f183" y="f184"/>
                </a:lnTo>
                <a:lnTo>
                  <a:pt x="f185" y="f6"/>
                </a:lnTo>
                <a:lnTo>
                  <a:pt x="f186" y="f187"/>
                </a:lnTo>
                <a:lnTo>
                  <a:pt x="f188" y="f189"/>
                </a:lnTo>
                <a:lnTo>
                  <a:pt x="f190" y="f189"/>
                </a:lnTo>
                <a:lnTo>
                  <a:pt x="f191" y="f189"/>
                </a:lnTo>
                <a:lnTo>
                  <a:pt x="f192" y="f187"/>
                </a:lnTo>
                <a:lnTo>
                  <a:pt x="f193" y="f194"/>
                </a:lnTo>
                <a:lnTo>
                  <a:pt x="f195" y="f196"/>
                </a:lnTo>
                <a:lnTo>
                  <a:pt x="f197" y="f198"/>
                </a:lnTo>
                <a:lnTo>
                  <a:pt x="f199" y="f177"/>
                </a:lnTo>
                <a:lnTo>
                  <a:pt x="f200" y="f175"/>
                </a:lnTo>
                <a:lnTo>
                  <a:pt x="f201" y="f202"/>
                </a:lnTo>
                <a:lnTo>
                  <a:pt x="f203" y="f204"/>
                </a:lnTo>
                <a:lnTo>
                  <a:pt x="f205" y="f206"/>
                </a:lnTo>
                <a:lnTo>
                  <a:pt x="f207" y="f208"/>
                </a:lnTo>
                <a:lnTo>
                  <a:pt x="f209" y="f210"/>
                </a:lnTo>
                <a:lnTo>
                  <a:pt x="f205" y="f211"/>
                </a:lnTo>
                <a:lnTo>
                  <a:pt x="f212" y="f213"/>
                </a:lnTo>
                <a:lnTo>
                  <a:pt x="f201" y="f214"/>
                </a:lnTo>
                <a:lnTo>
                  <a:pt x="f215" y="f216"/>
                </a:lnTo>
                <a:lnTo>
                  <a:pt x="f217" y="f218"/>
                </a:lnTo>
                <a:lnTo>
                  <a:pt x="f219" y="f220"/>
                </a:lnTo>
                <a:lnTo>
                  <a:pt x="f221" y="f222"/>
                </a:lnTo>
                <a:lnTo>
                  <a:pt x="f223" y="f224"/>
                </a:lnTo>
                <a:lnTo>
                  <a:pt x="f195" y="f225"/>
                </a:lnTo>
                <a:lnTo>
                  <a:pt x="f226" y="f227"/>
                </a:lnTo>
                <a:lnTo>
                  <a:pt x="f226" y="f228"/>
                </a:lnTo>
                <a:lnTo>
                  <a:pt x="f226" y="f229"/>
                </a:lnTo>
                <a:lnTo>
                  <a:pt x="f195" y="f230"/>
                </a:lnTo>
                <a:lnTo>
                  <a:pt x="f231" y="f135"/>
                </a:lnTo>
                <a:lnTo>
                  <a:pt x="f232" y="f233"/>
                </a:lnTo>
                <a:lnTo>
                  <a:pt x="f234" y="f129"/>
                </a:lnTo>
                <a:lnTo>
                  <a:pt x="f235" y="f124"/>
                </a:lnTo>
                <a:lnTo>
                  <a:pt x="f199" y="f236"/>
                </a:lnTo>
                <a:lnTo>
                  <a:pt x="f237" y="f238"/>
                </a:lnTo>
                <a:lnTo>
                  <a:pt x="f239" y="f240"/>
                </a:lnTo>
                <a:lnTo>
                  <a:pt x="f241" y="f242"/>
                </a:lnTo>
                <a:lnTo>
                  <a:pt x="f243" y="f240"/>
                </a:lnTo>
                <a:lnTo>
                  <a:pt x="f244" y="f245"/>
                </a:lnTo>
                <a:lnTo>
                  <a:pt x="f246" y="f247"/>
                </a:lnTo>
                <a:lnTo>
                  <a:pt x="f248" y="f236"/>
                </a:lnTo>
                <a:lnTo>
                  <a:pt x="f249" y="f250"/>
                </a:lnTo>
                <a:lnTo>
                  <a:pt x="f251" y="f126"/>
                </a:lnTo>
                <a:lnTo>
                  <a:pt x="f252" y="f253"/>
                </a:lnTo>
                <a:lnTo>
                  <a:pt x="f254" y="f123"/>
                </a:lnTo>
                <a:lnTo>
                  <a:pt x="f255" y="f245"/>
                </a:lnTo>
                <a:lnTo>
                  <a:pt x="f256" y="f257"/>
                </a:lnTo>
                <a:lnTo>
                  <a:pt x="f258" y="f259"/>
                </a:lnTo>
                <a:lnTo>
                  <a:pt x="f196" y="f260"/>
                </a:lnTo>
                <a:lnTo>
                  <a:pt x="f261" y="f262"/>
                </a:lnTo>
                <a:lnTo>
                  <a:pt x="f263" y="f264"/>
                </a:lnTo>
                <a:lnTo>
                  <a:pt x="f263" y="f265"/>
                </a:lnTo>
                <a:lnTo>
                  <a:pt x="f263" y="f266"/>
                </a:lnTo>
                <a:lnTo>
                  <a:pt x="f263" y="f267"/>
                </a:lnTo>
                <a:lnTo>
                  <a:pt x="f268" y="f269"/>
                </a:lnTo>
                <a:lnTo>
                  <a:pt x="f270" y="f271"/>
                </a:lnTo>
                <a:lnTo>
                  <a:pt x="f272" y="f69"/>
                </a:lnTo>
                <a:lnTo>
                  <a:pt x="f273" y="f56"/>
                </a:lnTo>
                <a:lnTo>
                  <a:pt x="f256" y="f274"/>
                </a:lnTo>
                <a:lnTo>
                  <a:pt x="f275" y="f80"/>
                </a:lnTo>
                <a:lnTo>
                  <a:pt x="f276" y="f83"/>
                </a:lnTo>
                <a:lnTo>
                  <a:pt x="f254" y="f49"/>
                </a:lnTo>
                <a:lnTo>
                  <a:pt x="f277" y="f278"/>
                </a:lnTo>
                <a:lnTo>
                  <a:pt x="f279" y="f280"/>
                </a:lnTo>
                <a:lnTo>
                  <a:pt x="f281" y="f282"/>
                </a:lnTo>
                <a:lnTo>
                  <a:pt x="f283" y="f284"/>
                </a:lnTo>
                <a:lnTo>
                  <a:pt x="f285" y="f286"/>
                </a:lnTo>
                <a:lnTo>
                  <a:pt x="f287" y="f288"/>
                </a:lnTo>
                <a:lnTo>
                  <a:pt x="f289" y="f290"/>
                </a:lnTo>
                <a:lnTo>
                  <a:pt x="f291" y="f288"/>
                </a:lnTo>
                <a:lnTo>
                  <a:pt x="f292" y="f284"/>
                </a:lnTo>
                <a:lnTo>
                  <a:pt x="f293" y="f294"/>
                </a:lnTo>
                <a:lnTo>
                  <a:pt x="f295" y="f296"/>
                </a:lnTo>
                <a:lnTo>
                  <a:pt x="f297" y="f278"/>
                </a:lnTo>
                <a:lnTo>
                  <a:pt x="f298" y="f299"/>
                </a:lnTo>
                <a:lnTo>
                  <a:pt x="f300" y="f301"/>
                </a:lnTo>
                <a:lnTo>
                  <a:pt x="f302" y="f303"/>
                </a:lnTo>
                <a:lnTo>
                  <a:pt x="f304" y="f303"/>
                </a:lnTo>
                <a:lnTo>
                  <a:pt x="f305" y="f303"/>
                </a:lnTo>
                <a:lnTo>
                  <a:pt x="f306" y="f301"/>
                </a:lnTo>
                <a:lnTo>
                  <a:pt x="f307" y="f299"/>
                </a:lnTo>
                <a:lnTo>
                  <a:pt x="f308" y="f309"/>
                </a:lnTo>
                <a:lnTo>
                  <a:pt x="f310" y="f311"/>
                </a:lnTo>
                <a:lnTo>
                  <a:pt x="f312" y="f313"/>
                </a:lnTo>
                <a:lnTo>
                  <a:pt x="f314" y="f315"/>
                </a:lnTo>
                <a:lnTo>
                  <a:pt x="f316" y="f286"/>
                </a:lnTo>
                <a:lnTo>
                  <a:pt x="f201" y="f317"/>
                </a:lnTo>
                <a:lnTo>
                  <a:pt x="f318" y="f319"/>
                </a:lnTo>
                <a:lnTo>
                  <a:pt x="f237" y="f320"/>
                </a:lnTo>
                <a:lnTo>
                  <a:pt x="f321" y="f322"/>
                </a:lnTo>
                <a:lnTo>
                  <a:pt x="f323" y="f324"/>
                </a:lnTo>
                <a:lnTo>
                  <a:pt x="f323" y="f325"/>
                </a:lnTo>
                <a:lnTo>
                  <a:pt x="f326" y="f10"/>
                </a:lnTo>
                <a:lnTo>
                  <a:pt x="f327" y="f14"/>
                </a:lnTo>
                <a:lnTo>
                  <a:pt x="f200" y="f328"/>
                </a:lnTo>
                <a:lnTo>
                  <a:pt x="f329" y="f330"/>
                </a:lnTo>
                <a:lnTo>
                  <a:pt x="f331" y="f332"/>
                </a:lnTo>
                <a:lnTo>
                  <a:pt x="f333" y="f334"/>
                </a:lnTo>
                <a:lnTo>
                  <a:pt x="f335" y="f336"/>
                </a:lnTo>
                <a:lnTo>
                  <a:pt x="f310" y="f337"/>
                </a:lnTo>
                <a:lnTo>
                  <a:pt x="f338" y="f339"/>
                </a:lnTo>
                <a:lnTo>
                  <a:pt x="f340" y="f341"/>
                </a:lnTo>
                <a:lnTo>
                  <a:pt x="f342" y="f343"/>
                </a:lnTo>
                <a:lnTo>
                  <a:pt x="f344" y="f345"/>
                </a:lnTo>
                <a:lnTo>
                  <a:pt x="f304" y="f343"/>
                </a:lnTo>
                <a:lnTo>
                  <a:pt x="f346" y="f341"/>
                </a:lnTo>
                <a:lnTo>
                  <a:pt x="f248" y="f347"/>
                </a:lnTo>
                <a:lnTo>
                  <a:pt x="f298" y="f337"/>
                </a:lnTo>
                <a:lnTo>
                  <a:pt x="f348" y="f349"/>
                </a:lnTo>
                <a:lnTo>
                  <a:pt x="f350" y="f351"/>
                </a:lnTo>
                <a:lnTo>
                  <a:pt x="f352" y="f353"/>
                </a:lnTo>
                <a:lnTo>
                  <a:pt x="f354" y="f330"/>
                </a:lnTo>
                <a:lnTo>
                  <a:pt x="f355" y="f356"/>
                </a:lnTo>
                <a:lnTo>
                  <a:pt x="f357" y="f358"/>
                </a:lnTo>
                <a:lnTo>
                  <a:pt x="f252" y="f359"/>
                </a:lnTo>
                <a:lnTo>
                  <a:pt x="f360" y="f359"/>
                </a:lnTo>
                <a:lnTo>
                  <a:pt x="f361" y="f358"/>
                </a:lnTo>
                <a:lnTo>
                  <a:pt x="f362" y="f363"/>
                </a:lnTo>
                <a:lnTo>
                  <a:pt x="f279" y="f364"/>
                </a:lnTo>
                <a:lnTo>
                  <a:pt x="f365" y="f366"/>
                </a:lnTo>
                <a:lnTo>
                  <a:pt x="f276" y="f367"/>
                </a:lnTo>
                <a:lnTo>
                  <a:pt x="f275" y="f332"/>
                </a:lnTo>
                <a:lnTo>
                  <a:pt x="f368" y="f369"/>
                </a:lnTo>
                <a:lnTo>
                  <a:pt x="f370" y="f371"/>
                </a:lnTo>
                <a:lnTo>
                  <a:pt x="f273" y="f372"/>
                </a:lnTo>
                <a:lnTo>
                  <a:pt x="f272" y="f373"/>
                </a:lnTo>
                <a:lnTo>
                  <a:pt x="f272" y="f374"/>
                </a:lnTo>
                <a:lnTo>
                  <a:pt x="f272" y="f375"/>
                </a:lnTo>
                <a:lnTo>
                  <a:pt x="f258" y="f376"/>
                </a:lnTo>
                <a:lnTo>
                  <a:pt x="f273" y="f377"/>
                </a:lnTo>
                <a:lnTo>
                  <a:pt x="f370" y="f378"/>
                </a:lnTo>
                <a:lnTo>
                  <a:pt x="f275" y="f379"/>
                </a:lnTo>
                <a:lnTo>
                  <a:pt x="f380" y="f381"/>
                </a:lnTo>
                <a:lnTo>
                  <a:pt x="f382" y="f383"/>
                </a:lnTo>
                <a:lnTo>
                  <a:pt x="f382" y="f384"/>
                </a:lnTo>
                <a:lnTo>
                  <a:pt x="f382" y="f385"/>
                </a:lnTo>
                <a:lnTo>
                  <a:pt x="f276" y="f386"/>
                </a:lnTo>
                <a:lnTo>
                  <a:pt x="f279" y="f385"/>
                </a:lnTo>
                <a:lnTo>
                  <a:pt x="f387" y="f388"/>
                </a:lnTo>
                <a:lnTo>
                  <a:pt x="f357" y="f389"/>
                </a:lnTo>
                <a:lnTo>
                  <a:pt x="f390" y="f391"/>
                </a:lnTo>
                <a:lnTo>
                  <a:pt x="f392" y="f393"/>
                </a:lnTo>
                <a:lnTo>
                  <a:pt x="f394" y="f395"/>
                </a:lnTo>
                <a:lnTo>
                  <a:pt x="f396" y="f397"/>
                </a:lnTo>
                <a:lnTo>
                  <a:pt x="f398" y="f397"/>
                </a:lnTo>
                <a:lnTo>
                  <a:pt x="f306" y="f395"/>
                </a:lnTo>
                <a:lnTo>
                  <a:pt x="f399" y="f393"/>
                </a:lnTo>
                <a:lnTo>
                  <a:pt x="f400" y="f391"/>
                </a:lnTo>
                <a:lnTo>
                  <a:pt x="f401" y="f384"/>
                </a:lnTo>
                <a:lnTo>
                  <a:pt x="f402" y="f403"/>
                </a:lnTo>
                <a:lnTo>
                  <a:pt x="f232" y="f404"/>
                </a:lnTo>
                <a:lnTo>
                  <a:pt x="f405" y="f406"/>
                </a:lnTo>
                <a:lnTo>
                  <a:pt x="f407" y="f386"/>
                </a:lnTo>
                <a:lnTo>
                  <a:pt x="f408" y="f409"/>
                </a:lnTo>
                <a:lnTo>
                  <a:pt x="f410" y="f411"/>
                </a:lnTo>
                <a:lnTo>
                  <a:pt x="f412" y="f413"/>
                </a:lnTo>
                <a:lnTo>
                  <a:pt x="f414" y="f415"/>
                </a:lnTo>
                <a:lnTo>
                  <a:pt x="f416" y="f417"/>
                </a:lnTo>
                <a:lnTo>
                  <a:pt x="f418" y="f419"/>
                </a:lnTo>
                <a:lnTo>
                  <a:pt x="f416" y="f420"/>
                </a:lnTo>
                <a:lnTo>
                  <a:pt x="f421" y="f422"/>
                </a:lnTo>
                <a:lnTo>
                  <a:pt x="f412" y="f423"/>
                </a:lnTo>
                <a:lnTo>
                  <a:pt x="f410" y="f424"/>
                </a:lnTo>
                <a:lnTo>
                  <a:pt x="f425" y="f426"/>
                </a:lnTo>
                <a:lnTo>
                  <a:pt x="f427" y="f428"/>
                </a:lnTo>
                <a:lnTo>
                  <a:pt x="f429" y="f430"/>
                </a:lnTo>
                <a:lnTo>
                  <a:pt x="f234" y="f431"/>
                </a:lnTo>
                <a:lnTo>
                  <a:pt x="f402" y="f432"/>
                </a:lnTo>
                <a:lnTo>
                  <a:pt x="f217" y="f433"/>
                </a:lnTo>
                <a:lnTo>
                  <a:pt x="f321" y="f434"/>
                </a:lnTo>
                <a:lnTo>
                  <a:pt x="f237" y="f435"/>
                </a:lnTo>
                <a:lnTo>
                  <a:pt x="f237" y="f436"/>
                </a:lnTo>
                <a:lnTo>
                  <a:pt x="f327" y="f437"/>
                </a:lnTo>
                <a:lnTo>
                  <a:pt x="f323" y="f438"/>
                </a:lnTo>
                <a:lnTo>
                  <a:pt x="f439" y="f440"/>
                </a:lnTo>
                <a:lnTo>
                  <a:pt x="f441" y="f442"/>
                </a:lnTo>
                <a:lnTo>
                  <a:pt x="f232" y="f443"/>
                </a:lnTo>
                <a:lnTo>
                  <a:pt x="f444" y="f445"/>
                </a:lnTo>
                <a:lnTo>
                  <a:pt x="f193" y="f446"/>
                </a:lnTo>
                <a:lnTo>
                  <a:pt x="f447" y="f448"/>
                </a:lnTo>
                <a:lnTo>
                  <a:pt x="f418" y="f449"/>
                </a:lnTo>
                <a:lnTo>
                  <a:pt x="f450" y="f451"/>
                </a:lnTo>
                <a:lnTo>
                  <a:pt x="f452" y="f453"/>
                </a:lnTo>
                <a:lnTo>
                  <a:pt x="f454" y="f453"/>
                </a:lnTo>
                <a:lnTo>
                  <a:pt x="f455" y="f449"/>
                </a:lnTo>
                <a:lnTo>
                  <a:pt x="f152" y="f448"/>
                </a:lnTo>
                <a:lnTo>
                  <a:pt x="f156" y="f456"/>
                </a:lnTo>
                <a:lnTo>
                  <a:pt x="f457" y="f445"/>
                </a:lnTo>
                <a:lnTo>
                  <a:pt x="f458" y="f443"/>
                </a:lnTo>
                <a:lnTo>
                  <a:pt x="f130" y="f459"/>
                </a:lnTo>
                <a:lnTo>
                  <a:pt x="f460" y="f461"/>
                </a:lnTo>
                <a:lnTo>
                  <a:pt x="f50" y="f462"/>
                </a:lnTo>
                <a:lnTo>
                  <a:pt x="f34" y="f463"/>
                </a:lnTo>
                <a:lnTo>
                  <a:pt x="f464" y="f465"/>
                </a:lnTo>
                <a:lnTo>
                  <a:pt x="f466" y="f435"/>
                </a:lnTo>
                <a:lnTo>
                  <a:pt x="f464" y="f467"/>
                </a:lnTo>
                <a:lnTo>
                  <a:pt x="f128" y="f468"/>
                </a:lnTo>
                <a:lnTo>
                  <a:pt x="f50" y="f469"/>
                </a:lnTo>
                <a:lnTo>
                  <a:pt x="f470" y="f471"/>
                </a:lnTo>
                <a:lnTo>
                  <a:pt x="f42" y="f472"/>
                </a:lnTo>
                <a:lnTo>
                  <a:pt x="f473" y="f474"/>
                </a:lnTo>
                <a:lnTo>
                  <a:pt x="f475" y="f476"/>
                </a:lnTo>
                <a:lnTo>
                  <a:pt x="f170" y="f477"/>
                </a:lnTo>
                <a:lnTo>
                  <a:pt x="f172" y="f478"/>
                </a:lnTo>
                <a:lnTo>
                  <a:pt x="f479" y="f480"/>
                </a:lnTo>
                <a:lnTo>
                  <a:pt x="f156" y="f423"/>
                </a:lnTo>
                <a:lnTo>
                  <a:pt x="f481" y="f482"/>
                </a:lnTo>
                <a:lnTo>
                  <a:pt x="f483" y="f484"/>
                </a:lnTo>
                <a:lnTo>
                  <a:pt x="f483" y="f485"/>
                </a:lnTo>
                <a:lnTo>
                  <a:pt x="f481" y="f415"/>
                </a:lnTo>
                <a:lnTo>
                  <a:pt x="f156" y="f413"/>
                </a:lnTo>
                <a:lnTo>
                  <a:pt x="f479" y="f411"/>
                </a:lnTo>
                <a:lnTo>
                  <a:pt x="f486" y="f487"/>
                </a:lnTo>
                <a:lnTo>
                  <a:pt x="f488" y="f489"/>
                </a:lnTo>
                <a:lnTo>
                  <a:pt x="f165" y="f490"/>
                </a:lnTo>
                <a:lnTo>
                  <a:pt x="f491" y="f386"/>
                </a:lnTo>
                <a:lnTo>
                  <a:pt x="f460" y="f386"/>
                </a:lnTo>
                <a:lnTo>
                  <a:pt x="f492" y="f493"/>
                </a:lnTo>
                <a:lnTo>
                  <a:pt x="f127" y="f494"/>
                </a:lnTo>
                <a:lnTo>
                  <a:pt x="f495" y="f406"/>
                </a:lnTo>
                <a:lnTo>
                  <a:pt x="f496" y="f385"/>
                </a:lnTo>
                <a:lnTo>
                  <a:pt x="f497" y="f498"/>
                </a:lnTo>
                <a:lnTo>
                  <a:pt x="f499" y="f498"/>
                </a:lnTo>
                <a:lnTo>
                  <a:pt x="f500" y="f385"/>
                </a:lnTo>
                <a:lnTo>
                  <a:pt x="f501" y="f502"/>
                </a:lnTo>
                <a:lnTo>
                  <a:pt x="f503" y="f494"/>
                </a:lnTo>
                <a:lnTo>
                  <a:pt x="f101" y="f386"/>
                </a:lnTo>
                <a:lnTo>
                  <a:pt x="f101" y="f504"/>
                </a:lnTo>
                <a:lnTo>
                  <a:pt x="f101" y="f505"/>
                </a:lnTo>
                <a:lnTo>
                  <a:pt x="f101" y="f506"/>
                </a:lnTo>
                <a:lnTo>
                  <a:pt x="f101" y="f507"/>
                </a:lnTo>
                <a:lnTo>
                  <a:pt x="f101" y="f508"/>
                </a:lnTo>
                <a:lnTo>
                  <a:pt x="f101" y="f341"/>
                </a:lnTo>
                <a:lnTo>
                  <a:pt x="f101" y="f509"/>
                </a:lnTo>
                <a:lnTo>
                  <a:pt x="f101" y="f510"/>
                </a:lnTo>
                <a:lnTo>
                  <a:pt x="f511" y="f512"/>
                </a:lnTo>
                <a:lnTo>
                  <a:pt x="f513" y="f514"/>
                </a:lnTo>
                <a:lnTo>
                  <a:pt x="f515" y="f8"/>
                </a:lnTo>
                <a:lnTo>
                  <a:pt x="f516" y="f325"/>
                </a:lnTo>
                <a:lnTo>
                  <a:pt x="f501" y="f517"/>
                </a:lnTo>
                <a:lnTo>
                  <a:pt x="f518" y="f324"/>
                </a:lnTo>
                <a:lnTo>
                  <a:pt x="f519" y="f520"/>
                </a:lnTo>
                <a:lnTo>
                  <a:pt x="f521" y="f522"/>
                </a:lnTo>
                <a:lnTo>
                  <a:pt x="f121" y="f523"/>
                </a:lnTo>
                <a:lnTo>
                  <a:pt x="f524" y="f322"/>
                </a:lnTo>
                <a:lnTo>
                  <a:pt x="f525" y="f523"/>
                </a:lnTo>
                <a:lnTo>
                  <a:pt x="f526" y="f527"/>
                </a:lnTo>
                <a:lnTo>
                  <a:pt x="f528" y="f529"/>
                </a:lnTo>
                <a:lnTo>
                  <a:pt x="f530" y="f324"/>
                </a:lnTo>
                <a:lnTo>
                  <a:pt x="f531" y="f532"/>
                </a:lnTo>
                <a:lnTo>
                  <a:pt x="f7" y="f8"/>
                </a:lnTo>
                <a:close/>
              </a:path>
            </a:pathLst>
          </a:custGeom>
          <a:solidFill>
            <a:srgbClr val="D8EBB3"/>
          </a:solidFill>
          <a:ln w="28437">
            <a:solidFill>
              <a:srgbClr val="000000"/>
            </a:solidFill>
            <a:prstDash val="solid"/>
            <a:miter/>
          </a:ln>
        </p:spPr>
        <p:txBody>
          <a:bodyPr vert="horz" wrap="square" lIns="81643" tIns="42450" rIns="81643" bIns="42450" anchor="t" anchorCtr="0" compatLnSpc="0"/>
          <a:lstStyle/>
          <a:p>
            <a:pPr defTabSz="829452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i-FI" sz="1600">
              <a:solidFill>
                <a:srgbClr val="000000"/>
              </a:solidFill>
              <a:latin typeface="Arial" pitchFamily="18"/>
              <a:ea typeface="MS Gothic" pitchFamily="2"/>
              <a:cs typeface="Tahoma" pitchFamily="2"/>
            </a:endParaRPr>
          </a:p>
        </p:txBody>
      </p:sp>
      <p:sp>
        <p:nvSpPr>
          <p:cNvPr id="11" name="Puzzle1"/>
          <p:cNvSpPr/>
          <p:nvPr/>
        </p:nvSpPr>
        <p:spPr>
          <a:xfrm>
            <a:off x="3442068" y="4413872"/>
            <a:ext cx="910095" cy="369206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21600"/>
              <a:gd name="f7" fmla="val 9360"/>
              <a:gd name="f8" fmla="val 20836"/>
              <a:gd name="f9" fmla="val 9528"/>
              <a:gd name="f10" fmla="val 9686"/>
              <a:gd name="f11" fmla="val 20762"/>
              <a:gd name="f12" fmla="val 9810"/>
              <a:gd name="f13" fmla="val 20687"/>
              <a:gd name="f14" fmla="val 9922"/>
              <a:gd name="f15" fmla="val 20575"/>
              <a:gd name="f16" fmla="val 10012"/>
              <a:gd name="f17" fmla="val 20426"/>
              <a:gd name="f18" fmla="val 10068"/>
              <a:gd name="f19" fmla="val 20296"/>
              <a:gd name="f20" fmla="val 10113"/>
              <a:gd name="f21" fmla="val 20110"/>
              <a:gd name="f22" fmla="val 10136"/>
              <a:gd name="f23" fmla="val 19905"/>
              <a:gd name="f24" fmla="val 19682"/>
              <a:gd name="f25" fmla="val 19440"/>
              <a:gd name="f26" fmla="val 19142"/>
              <a:gd name="f27" fmla="val 18900"/>
              <a:gd name="f28" fmla="val 9900"/>
              <a:gd name="f29" fmla="val 18620"/>
              <a:gd name="f30" fmla="val 9787"/>
              <a:gd name="f31" fmla="val 18285"/>
              <a:gd name="f32" fmla="val 9641"/>
              <a:gd name="f33" fmla="val 17968"/>
              <a:gd name="f34" fmla="val 9472"/>
              <a:gd name="f35" fmla="val 17652"/>
              <a:gd name="f36" fmla="val 9382"/>
              <a:gd name="f37" fmla="val 17466"/>
              <a:gd name="f38" fmla="val 9315"/>
              <a:gd name="f39" fmla="val 17298"/>
              <a:gd name="f40" fmla="val 9258"/>
              <a:gd name="f41" fmla="val 17112"/>
              <a:gd name="f42" fmla="val 9191"/>
              <a:gd name="f43" fmla="val 16926"/>
              <a:gd name="f44" fmla="val 9123"/>
              <a:gd name="f45" fmla="val 16535"/>
              <a:gd name="f46" fmla="val 9101"/>
              <a:gd name="f47" fmla="val 16144"/>
              <a:gd name="f48" fmla="val 15753"/>
              <a:gd name="f49" fmla="val 9168"/>
              <a:gd name="f50" fmla="val 15362"/>
              <a:gd name="f51" fmla="val 9236"/>
              <a:gd name="f52" fmla="val 14971"/>
              <a:gd name="f53" fmla="val 14580"/>
              <a:gd name="f54" fmla="val 9495"/>
              <a:gd name="f55" fmla="val 14244"/>
              <a:gd name="f56" fmla="val 9663"/>
              <a:gd name="f57" fmla="val 13891"/>
              <a:gd name="f58" fmla="val 9855"/>
              <a:gd name="f59" fmla="val 13611"/>
              <a:gd name="f60" fmla="val 13351"/>
              <a:gd name="f61" fmla="val 10293"/>
              <a:gd name="f62" fmla="val 13146"/>
              <a:gd name="f63" fmla="val 10552"/>
              <a:gd name="f64" fmla="val 12997"/>
              <a:gd name="f65" fmla="val 10811"/>
              <a:gd name="f66" fmla="val 12885"/>
              <a:gd name="f67" fmla="val 11069"/>
              <a:gd name="f68" fmla="val 12866"/>
              <a:gd name="f69" fmla="val 11351"/>
              <a:gd name="f70" fmla="val 11610"/>
              <a:gd name="f71" fmla="val 11846"/>
              <a:gd name="f72" fmla="val 13183"/>
              <a:gd name="f73" fmla="val 12060"/>
              <a:gd name="f74" fmla="val 13388"/>
              <a:gd name="f75" fmla="val 12251"/>
              <a:gd name="f76" fmla="val 13648"/>
              <a:gd name="f77" fmla="val 12419"/>
              <a:gd name="f78" fmla="val 13928"/>
              <a:gd name="f79" fmla="val 12555"/>
              <a:gd name="f80" fmla="val 12690"/>
              <a:gd name="f81" fmla="val 14617"/>
              <a:gd name="f82" fmla="val 12768"/>
              <a:gd name="f83" fmla="val 15008"/>
              <a:gd name="f84" fmla="val 12836"/>
              <a:gd name="f85" fmla="val 15399"/>
              <a:gd name="f86" fmla="val 12858"/>
              <a:gd name="f87" fmla="val 12813"/>
              <a:gd name="f88" fmla="val 12746"/>
              <a:gd name="f89" fmla="val 16888"/>
              <a:gd name="f90" fmla="val 12667"/>
              <a:gd name="f91" fmla="val 17224"/>
              <a:gd name="f92" fmla="val 12510"/>
              <a:gd name="f93" fmla="val 17503"/>
              <a:gd name="f94" fmla="val 12228"/>
              <a:gd name="f95" fmla="val 18043"/>
              <a:gd name="f96" fmla="val 11970"/>
              <a:gd name="f97" fmla="val 18546"/>
              <a:gd name="f98" fmla="val 11868"/>
              <a:gd name="f99" fmla="val 18751"/>
              <a:gd name="f100" fmla="val 11778"/>
              <a:gd name="f101" fmla="val 18974"/>
              <a:gd name="f102" fmla="val 11711"/>
              <a:gd name="f103" fmla="val 19179"/>
              <a:gd name="f104" fmla="val 11666"/>
              <a:gd name="f105" fmla="val 19365"/>
              <a:gd name="f106" fmla="val 11632"/>
              <a:gd name="f107" fmla="val 19570"/>
              <a:gd name="f108" fmla="val 19756"/>
              <a:gd name="f109" fmla="val 19942"/>
              <a:gd name="f110" fmla="val 11643"/>
              <a:gd name="f111" fmla="val 11801"/>
              <a:gd name="f112" fmla="val 20464"/>
              <a:gd name="f113" fmla="val 11891"/>
              <a:gd name="f114" fmla="val 20650"/>
              <a:gd name="f115" fmla="val 12037"/>
              <a:gd name="f116" fmla="val 12206"/>
              <a:gd name="f117" fmla="val 21004"/>
              <a:gd name="f118" fmla="val 21190"/>
              <a:gd name="f119" fmla="val 21320"/>
              <a:gd name="f120" fmla="val 12960"/>
              <a:gd name="f121" fmla="val 21432"/>
              <a:gd name="f122" fmla="val 13286"/>
              <a:gd name="f123" fmla="val 21544"/>
              <a:gd name="f124" fmla="val 13612"/>
              <a:gd name="f125" fmla="val 21655"/>
              <a:gd name="f126" fmla="val 13983"/>
              <a:gd name="f127" fmla="val 21693"/>
              <a:gd name="f128" fmla="val 14343"/>
              <a:gd name="f129" fmla="val 21730"/>
              <a:gd name="f130" fmla="val 14715"/>
              <a:gd name="f131" fmla="val 15075"/>
              <a:gd name="f132" fmla="val 15446"/>
              <a:gd name="f133" fmla="val 15794"/>
              <a:gd name="f134" fmla="val 21581"/>
              <a:gd name="f135" fmla="val 16132"/>
              <a:gd name="f136" fmla="val 16458"/>
              <a:gd name="f137" fmla="val 21302"/>
              <a:gd name="f138" fmla="val 16740"/>
              <a:gd name="f139" fmla="val 21078"/>
              <a:gd name="f140" fmla="val 16976"/>
              <a:gd name="f141" fmla="val 17043"/>
              <a:gd name="f142" fmla="val 17088"/>
              <a:gd name="f143" fmla="val 17133"/>
              <a:gd name="f144" fmla="val 20222"/>
              <a:gd name="f145" fmla="val 17156"/>
              <a:gd name="f146" fmla="val 19980"/>
              <a:gd name="f147" fmla="val 17167"/>
              <a:gd name="f148" fmla="val 19477"/>
              <a:gd name="f149" fmla="val 18397"/>
              <a:gd name="f150" fmla="val 17111"/>
              <a:gd name="f151" fmla="val 17820"/>
              <a:gd name="f152" fmla="val 17066"/>
              <a:gd name="f153" fmla="val 17261"/>
              <a:gd name="f154" fmla="val 16998"/>
              <a:gd name="f155" fmla="val 16646"/>
              <a:gd name="f156" fmla="val 16852"/>
              <a:gd name="f157" fmla="val 15511"/>
              <a:gd name="f158" fmla="val 14393"/>
              <a:gd name="f159" fmla="val 16717"/>
              <a:gd name="f160" fmla="val 16695"/>
              <a:gd name="f161" fmla="val 13462"/>
              <a:gd name="f162" fmla="val 13071"/>
              <a:gd name="f163" fmla="val 16785"/>
              <a:gd name="f164" fmla="val 12755"/>
              <a:gd name="f165" fmla="val 16953"/>
              <a:gd name="f166" fmla="val 12140"/>
              <a:gd name="f167" fmla="val 11898"/>
              <a:gd name="f168" fmla="val 17212"/>
              <a:gd name="f169" fmla="val 11675"/>
              <a:gd name="f170" fmla="val 17370"/>
              <a:gd name="f171" fmla="val 11470"/>
              <a:gd name="f172" fmla="val 17516"/>
              <a:gd name="f173" fmla="val 11284"/>
              <a:gd name="f174" fmla="val 17696"/>
              <a:gd name="f175" fmla="val 11135"/>
              <a:gd name="f176" fmla="val 17865"/>
              <a:gd name="f177" fmla="val 11042"/>
              <a:gd name="f178" fmla="val 18033"/>
              <a:gd name="f179" fmla="val 10930"/>
              <a:gd name="f180" fmla="val 18213"/>
              <a:gd name="f181" fmla="val 10893"/>
              <a:gd name="f182" fmla="val 18382"/>
              <a:gd name="f183" fmla="val 18551"/>
              <a:gd name="f184" fmla="val 10967"/>
              <a:gd name="f185" fmla="val 18708"/>
              <a:gd name="f186" fmla="val 18855"/>
              <a:gd name="f187" fmla="val 11172"/>
              <a:gd name="f188" fmla="val 19012"/>
              <a:gd name="f189" fmla="val 11358"/>
              <a:gd name="f190" fmla="val 19136"/>
              <a:gd name="f191" fmla="val 11600"/>
              <a:gd name="f192" fmla="val 19271"/>
              <a:gd name="f193" fmla="val 11861"/>
              <a:gd name="f194" fmla="val 12028"/>
              <a:gd name="f195" fmla="val 19608"/>
              <a:gd name="f196" fmla="val 12177"/>
              <a:gd name="f197" fmla="val 19822"/>
              <a:gd name="f198" fmla="val 12289"/>
              <a:gd name="f199" fmla="val 20025"/>
              <a:gd name="f200" fmla="val 20238"/>
              <a:gd name="f201" fmla="val 20452"/>
              <a:gd name="f202" fmla="val 12215"/>
              <a:gd name="f203" fmla="val 20643"/>
              <a:gd name="f204" fmla="val 12103"/>
              <a:gd name="f205" fmla="val 20846"/>
              <a:gd name="f206" fmla="val 11973"/>
              <a:gd name="f207" fmla="val 21037"/>
              <a:gd name="f208" fmla="val 11786"/>
              <a:gd name="f209" fmla="val 21206"/>
              <a:gd name="f210" fmla="val 11563"/>
              <a:gd name="f211" fmla="val 21363"/>
              <a:gd name="f212" fmla="val 11321"/>
              <a:gd name="f213" fmla="val 21465"/>
              <a:gd name="f214" fmla="val 11079"/>
              <a:gd name="f215" fmla="val 21577"/>
              <a:gd name="f216" fmla="val 10744"/>
              <a:gd name="f217" fmla="val 21622"/>
              <a:gd name="f218" fmla="val 10427"/>
              <a:gd name="f219" fmla="val 21645"/>
              <a:gd name="f220" fmla="val 10111"/>
              <a:gd name="f221" fmla="val 9608"/>
              <a:gd name="f222" fmla="val 9142"/>
              <a:gd name="f223" fmla="val 8751"/>
              <a:gd name="f224" fmla="val 8397"/>
              <a:gd name="f225" fmla="val 8062"/>
              <a:gd name="f226" fmla="val 7820"/>
              <a:gd name="f227" fmla="val 7597"/>
              <a:gd name="f228" fmla="val 7429"/>
              <a:gd name="f229" fmla="val 7317"/>
              <a:gd name="f230" fmla="val 7206"/>
              <a:gd name="f231" fmla="val 7168"/>
              <a:gd name="f232" fmla="val 7243"/>
              <a:gd name="f233" fmla="val 7355"/>
              <a:gd name="f234" fmla="val 7504"/>
              <a:gd name="f235" fmla="val 7708"/>
              <a:gd name="f236" fmla="val 7895"/>
              <a:gd name="f237" fmla="val 18832"/>
              <a:gd name="f238" fmla="val 8025"/>
              <a:gd name="f239" fmla="val 18663"/>
              <a:gd name="f240" fmla="val 8174"/>
              <a:gd name="f241" fmla="val 18472"/>
              <a:gd name="f242" fmla="val 8248"/>
              <a:gd name="f243" fmla="val 18270"/>
              <a:gd name="f244" fmla="val 8286"/>
              <a:gd name="f245" fmla="val 18078"/>
              <a:gd name="f246" fmla="val 8323"/>
              <a:gd name="f247" fmla="val 17887"/>
              <a:gd name="f248" fmla="val 17493"/>
              <a:gd name="f249" fmla="val 17302"/>
              <a:gd name="f250" fmla="val 7969"/>
              <a:gd name="f251" fmla="val 7783"/>
              <a:gd name="f252" fmla="val 16672"/>
              <a:gd name="f253" fmla="val 16638"/>
              <a:gd name="f254" fmla="val 6926"/>
              <a:gd name="f255" fmla="val 16616"/>
              <a:gd name="f256" fmla="val 6498"/>
              <a:gd name="f257" fmla="val 5772"/>
              <a:gd name="f258" fmla="val 16650"/>
              <a:gd name="f259" fmla="val 4915"/>
              <a:gd name="f260" fmla="val 3928"/>
              <a:gd name="f261" fmla="val 16762"/>
              <a:gd name="f262" fmla="val 2960"/>
              <a:gd name="f263" fmla="val 16830"/>
              <a:gd name="f264" fmla="val 1992"/>
              <a:gd name="f265" fmla="val 16908"/>
              <a:gd name="f266" fmla="val 1173"/>
              <a:gd name="f267" fmla="val 521"/>
              <a:gd name="f268" fmla="val 16931"/>
              <a:gd name="f269" fmla="val 16267"/>
              <a:gd name="f270" fmla="val 484"/>
              <a:gd name="f271" fmla="val 15637"/>
              <a:gd name="f272" fmla="val 428"/>
              <a:gd name="f273" fmla="val 15063"/>
              <a:gd name="f274" fmla="val 353"/>
              <a:gd name="f275" fmla="val 14523"/>
              <a:gd name="f276" fmla="val 279"/>
              <a:gd name="f277" fmla="val 14040"/>
              <a:gd name="f278" fmla="val 167"/>
              <a:gd name="f279" fmla="val 13635"/>
              <a:gd name="f280" fmla="val 93"/>
              <a:gd name="f281" fmla="val 13331"/>
              <a:gd name="f282" fmla="val 18"/>
              <a:gd name="f283" fmla="val 13117"/>
              <a:gd name="f284" fmla="val 12982"/>
              <a:gd name="f285" fmla="val 130"/>
              <a:gd name="f286" fmla="val 12723"/>
              <a:gd name="f287" fmla="val 12622"/>
              <a:gd name="f288" fmla="val 446"/>
              <a:gd name="f289" fmla="val 670"/>
              <a:gd name="f290" fmla="val 912"/>
              <a:gd name="f291" fmla="val 12363"/>
              <a:gd name="f292" fmla="val 1210"/>
              <a:gd name="f293" fmla="val 12318"/>
              <a:gd name="f294" fmla="val 1526"/>
              <a:gd name="f295" fmla="val 12273"/>
              <a:gd name="f296" fmla="val 1843"/>
              <a:gd name="f297" fmla="val 2215"/>
              <a:gd name="f298" fmla="val 2532"/>
              <a:gd name="f299" fmla="val 2886"/>
              <a:gd name="f300" fmla="val 12386"/>
              <a:gd name="f301" fmla="val 3240"/>
              <a:gd name="f302" fmla="val 12464"/>
              <a:gd name="f303" fmla="val 3556"/>
              <a:gd name="f304" fmla="val 12577"/>
              <a:gd name="f305" fmla="val 3891"/>
              <a:gd name="f306" fmla="val 4171"/>
              <a:gd name="f307" fmla="val 12926"/>
              <a:gd name="f308" fmla="val 4487"/>
              <a:gd name="f309" fmla="val 13050"/>
              <a:gd name="f310" fmla="val 4860"/>
              <a:gd name="f311" fmla="val 13162"/>
              <a:gd name="f312" fmla="val 5251"/>
              <a:gd name="f313" fmla="val 13218"/>
              <a:gd name="f314" fmla="val 5604"/>
              <a:gd name="f315" fmla="val 13263"/>
              <a:gd name="f316" fmla="val 5995"/>
              <a:gd name="f317" fmla="val 13241"/>
              <a:gd name="f318" fmla="val 6386"/>
              <a:gd name="f319" fmla="val 6740"/>
              <a:gd name="f320" fmla="val 13139"/>
              <a:gd name="f321" fmla="val 7094"/>
              <a:gd name="f322" fmla="val 12903"/>
              <a:gd name="f323" fmla="val 7746"/>
              <a:gd name="f324" fmla="val 12532"/>
              <a:gd name="f325" fmla="val 8491"/>
              <a:gd name="f326" fmla="val 8677"/>
              <a:gd name="f327" fmla="val 11756"/>
              <a:gd name="f328" fmla="val 8788"/>
              <a:gd name="f329" fmla="val 11452"/>
              <a:gd name="f330" fmla="val 8826"/>
              <a:gd name="f331" fmla="val 11283"/>
              <a:gd name="f332" fmla="val 11126"/>
              <a:gd name="f333" fmla="val 11002"/>
              <a:gd name="f334" fmla="val 10845"/>
              <a:gd name="f335" fmla="val 8714"/>
              <a:gd name="f336" fmla="val 10721"/>
              <a:gd name="f337" fmla="val 8640"/>
              <a:gd name="f338" fmla="val 10608"/>
              <a:gd name="f339" fmla="val 8565"/>
              <a:gd name="f340" fmla="val 10485"/>
              <a:gd name="f341" fmla="val 8453"/>
              <a:gd name="f342" fmla="val 10372"/>
              <a:gd name="f343" fmla="val 10181"/>
              <a:gd name="f344" fmla="val 10035"/>
              <a:gd name="f345" fmla="val 7392"/>
              <a:gd name="f346" fmla="val 7001"/>
              <a:gd name="f347" fmla="val 9731"/>
              <a:gd name="f348" fmla="val 6610"/>
              <a:gd name="f349" fmla="val 6219"/>
              <a:gd name="f350" fmla="val 5381"/>
              <a:gd name="f351" fmla="val 9753"/>
              <a:gd name="f352" fmla="val 4990"/>
              <a:gd name="f353" fmla="val 9832"/>
              <a:gd name="f354" fmla="val 4636"/>
              <a:gd name="f355" fmla="val 9945"/>
              <a:gd name="f356" fmla="val 4320"/>
              <a:gd name="f357" fmla="val 4022"/>
              <a:gd name="f358" fmla="val 10203"/>
              <a:gd name="f359" fmla="val 3817"/>
              <a:gd name="f360" fmla="val 10316"/>
              <a:gd name="f361" fmla="val 3593"/>
              <a:gd name="f362" fmla="val 10395"/>
              <a:gd name="f363" fmla="val 3351"/>
              <a:gd name="f364" fmla="val 10462"/>
              <a:gd name="f365" fmla="val 3109"/>
              <a:gd name="f366" fmla="val 10507"/>
              <a:gd name="f367" fmla="val 2848"/>
              <a:gd name="f368" fmla="val 10530"/>
              <a:gd name="f369" fmla="val 2606"/>
              <a:gd name="f370" fmla="val 2346"/>
              <a:gd name="f371" fmla="val 2141"/>
              <a:gd name="f372" fmla="val 1880"/>
              <a:gd name="f373" fmla="val 1638"/>
              <a:gd name="f374" fmla="val 10158"/>
              <a:gd name="f375" fmla="val 1415"/>
              <a:gd name="f376" fmla="val 9967"/>
              <a:gd name="f377" fmla="val 986"/>
              <a:gd name="f378" fmla="val 819"/>
              <a:gd name="f379" fmla="val 8842"/>
              <a:gd name="f380" fmla="val 8471"/>
              <a:gd name="f381" fmla="val 7998"/>
              <a:gd name="f382" fmla="val 7413"/>
              <a:gd name="f383" fmla="val 6817"/>
              <a:gd name="f384" fmla="val 6187"/>
              <a:gd name="f385" fmla="val 5602"/>
              <a:gd name="f386" fmla="val 633"/>
              <a:gd name="f387" fmla="val 5107"/>
              <a:gd name="f388" fmla="val 744"/>
              <a:gd name="f389" fmla="val 4725"/>
              <a:gd name="f390" fmla="val 856"/>
              <a:gd name="f391" fmla="val 4848"/>
              <a:gd name="f392" fmla="val 1564"/>
              <a:gd name="f393" fmla="val 5028"/>
              <a:gd name="f394" fmla="val 2495"/>
              <a:gd name="f395" fmla="val 5175"/>
              <a:gd name="f396" fmla="val 5298"/>
              <a:gd name="f397" fmla="val 4673"/>
              <a:gd name="f398" fmla="val 5343"/>
              <a:gd name="f399" fmla="val 5213"/>
              <a:gd name="f400" fmla="val 5388"/>
              <a:gd name="f401" fmla="val 5753"/>
              <a:gd name="f402" fmla="val 5411"/>
              <a:gd name="f403" fmla="val 6275"/>
              <a:gd name="f404" fmla="val 5366"/>
              <a:gd name="f405" fmla="val 5321"/>
              <a:gd name="f406" fmla="val 7541"/>
              <a:gd name="f407" fmla="val 5287"/>
              <a:gd name="f408" fmla="val 5242"/>
              <a:gd name="f409" fmla="val 7857"/>
              <a:gd name="f410" fmla="val 5197"/>
              <a:gd name="f411" fmla="val 5130"/>
              <a:gd name="f412" fmla="val 5006"/>
              <a:gd name="f413" fmla="val 8528"/>
              <a:gd name="f414" fmla="val 4567"/>
              <a:gd name="f415" fmla="val 4421"/>
              <a:gd name="f416" fmla="val 4263"/>
              <a:gd name="f417" fmla="val 4095"/>
              <a:gd name="f418" fmla="val 3948"/>
              <a:gd name="f419" fmla="val 3791"/>
              <a:gd name="f420" fmla="val 3667"/>
              <a:gd name="f421" fmla="val 3510"/>
              <a:gd name="f422" fmla="val 3386"/>
              <a:gd name="f423" fmla="val 8602"/>
              <a:gd name="f424" fmla="val 3251"/>
              <a:gd name="f425" fmla="val 3127"/>
              <a:gd name="f426" fmla="val 8360"/>
              <a:gd name="f427" fmla="val 3015"/>
              <a:gd name="f428" fmla="val 2925"/>
              <a:gd name="f429" fmla="val 2778"/>
              <a:gd name="f430" fmla="val 2610"/>
              <a:gd name="f431" fmla="val 7671"/>
              <a:gd name="f432" fmla="val 2407"/>
              <a:gd name="f433" fmla="val 2171"/>
              <a:gd name="f434" fmla="val 7466"/>
              <a:gd name="f435" fmla="val 1957"/>
              <a:gd name="f436" fmla="val 1698"/>
              <a:gd name="f437" fmla="val 1462"/>
              <a:gd name="f438" fmla="val 1226"/>
              <a:gd name="f439" fmla="val 7559"/>
              <a:gd name="f440" fmla="val 989"/>
              <a:gd name="f441" fmla="val 776"/>
              <a:gd name="f442" fmla="val 7932"/>
              <a:gd name="f443" fmla="val 551"/>
              <a:gd name="f444" fmla="val 8211"/>
              <a:gd name="f445" fmla="val 382"/>
              <a:gd name="f446" fmla="val 315"/>
              <a:gd name="f447" fmla="val 236"/>
              <a:gd name="f448" fmla="val 8919"/>
              <a:gd name="f449" fmla="val 191"/>
              <a:gd name="f450" fmla="val 123"/>
              <a:gd name="f451" fmla="val 9347"/>
              <a:gd name="f452" fmla="val 78"/>
              <a:gd name="f453" fmla="val 56"/>
              <a:gd name="f454" fmla="val 9887"/>
              <a:gd name="f455" fmla="val 33"/>
              <a:gd name="f456" fmla="val 10185"/>
              <a:gd name="f457" fmla="val 10464"/>
              <a:gd name="f458" fmla="val 10706"/>
              <a:gd name="f459" fmla="val 11395"/>
              <a:gd name="f460" fmla="val 168"/>
              <a:gd name="f461" fmla="val 292"/>
              <a:gd name="f462" fmla="val 540"/>
              <a:gd name="f463" fmla="val 731"/>
              <a:gd name="f464" fmla="val 12680"/>
              <a:gd name="f465" fmla="val 944"/>
              <a:gd name="f466" fmla="val 1158"/>
              <a:gd name="f467" fmla="val 1395"/>
              <a:gd name="f468" fmla="val 13108"/>
              <a:gd name="f469" fmla="val 1608"/>
              <a:gd name="f470" fmla="val 1856"/>
              <a:gd name="f471" fmla="val 2070"/>
              <a:gd name="f472" fmla="val 2261"/>
              <a:gd name="f473" fmla="val 2430"/>
              <a:gd name="f474" fmla="val 2587"/>
              <a:gd name="f475" fmla="val 12792"/>
              <a:gd name="f476" fmla="val 2688"/>
              <a:gd name="f477" fmla="val 12606"/>
              <a:gd name="f478" fmla="val 2801"/>
              <a:gd name="f479" fmla="val 3082"/>
              <a:gd name="f480" fmla="val 3228"/>
              <a:gd name="f481" fmla="val 3408"/>
              <a:gd name="f482" fmla="val 3577"/>
              <a:gd name="f483" fmla="val 3723"/>
              <a:gd name="f484" fmla="val 3903"/>
              <a:gd name="f485" fmla="val 12252"/>
              <a:gd name="f486" fmla="val 4072"/>
              <a:gd name="f487" fmla="val 12364"/>
              <a:gd name="f488" fmla="val 4230"/>
              <a:gd name="f489" fmla="val 12494"/>
              <a:gd name="f490" fmla="val 4353"/>
              <a:gd name="f491" fmla="val 12643"/>
              <a:gd name="f492" fmla="val 4488"/>
              <a:gd name="f493" fmla="val 12829"/>
              <a:gd name="f494" fmla="val 13034"/>
              <a:gd name="f495" fmla="val 4657"/>
              <a:gd name="f496" fmla="val 13257"/>
              <a:gd name="f497" fmla="val 4702"/>
              <a:gd name="f498" fmla="val 13686"/>
              <a:gd name="f499" fmla="val 14282"/>
              <a:gd name="f500" fmla="val 15045"/>
              <a:gd name="f501" fmla="val 4612"/>
              <a:gd name="f502" fmla="val 15976"/>
              <a:gd name="f503" fmla="val 4590"/>
              <a:gd name="f504" fmla="val 19011"/>
              <a:gd name="f505" fmla="val 19514"/>
              <a:gd name="f506" fmla="val 20929"/>
              <a:gd name="f507" fmla="val 5040"/>
              <a:gd name="f508" fmla="val 5265"/>
              <a:gd name="f509" fmla="val 5478"/>
              <a:gd name="f510" fmla="val 21115"/>
              <a:gd name="f511" fmla="val 6041"/>
              <a:gd name="f512" fmla="val 6637"/>
              <a:gd name="f513" fmla="val 7312"/>
              <a:gd name="f514" fmla="val 8696"/>
              <a:gd name="f515" fmla="val 20855"/>
              <a:gd name="f516" fmla="+- 0 0 0"/>
              <a:gd name="f517" fmla="*/ f3 1 21600"/>
              <a:gd name="f518" fmla="*/ f4 1 21600"/>
              <a:gd name="f519" fmla="+- f6 0 f5"/>
              <a:gd name="f520" fmla="*/ f516 f0 1"/>
              <a:gd name="f521" fmla="*/ f519 1 21600"/>
              <a:gd name="f522" fmla="*/ f520 1 f2"/>
              <a:gd name="f523" fmla="*/ 6086 f521 1"/>
              <a:gd name="f524" fmla="*/ 16132 f521 1"/>
              <a:gd name="f525" fmla="*/ 19552 f521 1"/>
              <a:gd name="f526" fmla="*/ 2569 f521 1"/>
              <a:gd name="f527" fmla="*/ 16740 f521 1"/>
              <a:gd name="f528" fmla="*/ 21078 f521 1"/>
              <a:gd name="f529" fmla="*/ 16976 f521 1"/>
              <a:gd name="f530" fmla="*/ 521 f521 1"/>
              <a:gd name="f531" fmla="*/ 4725 f521 1"/>
              <a:gd name="f532" fmla="*/ 856 f521 1"/>
              <a:gd name="f533" fmla="*/ 5040 f521 1"/>
              <a:gd name="f534" fmla="*/ 21004 f521 1"/>
              <a:gd name="f535" fmla="*/ 10811 f521 1"/>
              <a:gd name="f536" fmla="*/ 12885 f521 1"/>
              <a:gd name="f537" fmla="*/ 10845 f521 1"/>
              <a:gd name="f538" fmla="*/ 8714 f521 1"/>
              <a:gd name="f539" fmla="*/ 21600 f521 1"/>
              <a:gd name="f540" fmla="*/ 10000 f521 1"/>
              <a:gd name="f541" fmla="*/ 56 f521 1"/>
              <a:gd name="f542" fmla="+- f522 0 f1"/>
              <a:gd name="f543" fmla="*/ f527 1 f521"/>
              <a:gd name="f544" fmla="*/ f528 1 f521"/>
              <a:gd name="f545" fmla="*/ f529 1 f521"/>
              <a:gd name="f546" fmla="*/ f530 1 f521"/>
              <a:gd name="f547" fmla="*/ f531 1 f521"/>
              <a:gd name="f548" fmla="*/ f532 1 f521"/>
              <a:gd name="f549" fmla="*/ f533 1 f521"/>
              <a:gd name="f550" fmla="*/ f534 1 f521"/>
              <a:gd name="f551" fmla="*/ f535 1 f521"/>
              <a:gd name="f552" fmla="*/ f536 1 f521"/>
              <a:gd name="f553" fmla="*/ f537 1 f521"/>
              <a:gd name="f554" fmla="*/ f538 1 f521"/>
              <a:gd name="f555" fmla="*/ f539 1 f521"/>
              <a:gd name="f556" fmla="*/ f540 1 f521"/>
              <a:gd name="f557" fmla="*/ f541 1 f521"/>
              <a:gd name="f558" fmla="*/ f523 1 f521"/>
              <a:gd name="f559" fmla="*/ f524 1 f521"/>
              <a:gd name="f560" fmla="*/ f526 1 f521"/>
              <a:gd name="f561" fmla="*/ f525 1 f521"/>
              <a:gd name="f562" fmla="*/ f558 f517 1"/>
              <a:gd name="f563" fmla="*/ f559 f517 1"/>
              <a:gd name="f564" fmla="*/ f561 f518 1"/>
              <a:gd name="f565" fmla="*/ f560 f518 1"/>
              <a:gd name="f566" fmla="*/ f543 f517 1"/>
              <a:gd name="f567" fmla="*/ f544 f518 1"/>
              <a:gd name="f568" fmla="*/ f545 f517 1"/>
              <a:gd name="f569" fmla="*/ f546 f518 1"/>
              <a:gd name="f570" fmla="*/ f547 f517 1"/>
              <a:gd name="f571" fmla="*/ f548 f518 1"/>
              <a:gd name="f572" fmla="*/ f549 f517 1"/>
              <a:gd name="f573" fmla="*/ f550 f518 1"/>
              <a:gd name="f574" fmla="*/ f551 f517 1"/>
              <a:gd name="f575" fmla="*/ f552 f518 1"/>
              <a:gd name="f576" fmla="*/ f553 f517 1"/>
              <a:gd name="f577" fmla="*/ f554 f518 1"/>
              <a:gd name="f578" fmla="*/ f555 f517 1"/>
              <a:gd name="f579" fmla="*/ f556 f518 1"/>
              <a:gd name="f580" fmla="*/ f557 f51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542">
                <a:pos x="f566" y="f567"/>
              </a:cxn>
              <a:cxn ang="f542">
                <a:pos x="f568" y="f569"/>
              </a:cxn>
              <a:cxn ang="f542">
                <a:pos x="f570" y="f571"/>
              </a:cxn>
              <a:cxn ang="f542">
                <a:pos x="f572" y="f573"/>
              </a:cxn>
              <a:cxn ang="f542">
                <a:pos x="f574" y="f575"/>
              </a:cxn>
              <a:cxn ang="f542">
                <a:pos x="f576" y="f577"/>
              </a:cxn>
              <a:cxn ang="f542">
                <a:pos x="f578" y="f579"/>
              </a:cxn>
              <a:cxn ang="f542">
                <a:pos x="f580" y="f579"/>
              </a:cxn>
            </a:cxnLst>
            <a:rect l="f562" t="f565" r="f563" b="f564"/>
            <a:pathLst>
              <a:path w="21600" h="21600">
                <a:moveTo>
                  <a:pt x="f7" y="f8"/>
                </a:moveTo>
                <a:lnTo>
                  <a:pt x="f9" y="f8"/>
                </a:lnTo>
                <a:lnTo>
                  <a:pt x="f10" y="f11"/>
                </a:lnTo>
                <a:lnTo>
                  <a:pt x="f12" y="f13"/>
                </a:lnTo>
                <a:lnTo>
                  <a:pt x="f14" y="f15"/>
                </a:lnTo>
                <a:lnTo>
                  <a:pt x="f16" y="f17"/>
                </a:lnTo>
                <a:lnTo>
                  <a:pt x="f18" y="f19"/>
                </a:lnTo>
                <a:lnTo>
                  <a:pt x="f20" y="f21"/>
                </a:lnTo>
                <a:lnTo>
                  <a:pt x="f22" y="f23"/>
                </a:lnTo>
                <a:lnTo>
                  <a:pt x="f22" y="f24"/>
                </a:lnTo>
                <a:lnTo>
                  <a:pt x="f20" y="f25"/>
                </a:lnTo>
                <a:lnTo>
                  <a:pt x="f18" y="f26"/>
                </a:lnTo>
                <a:lnTo>
                  <a:pt x="f16" y="f27"/>
                </a:lnTo>
                <a:lnTo>
                  <a:pt x="f28" y="f29"/>
                </a:lnTo>
                <a:lnTo>
                  <a:pt x="f30" y="f31"/>
                </a:lnTo>
                <a:lnTo>
                  <a:pt x="f32" y="f33"/>
                </a:lnTo>
                <a:lnTo>
                  <a:pt x="f34" y="f35"/>
                </a:lnTo>
                <a:lnTo>
                  <a:pt x="f36" y="f37"/>
                </a:lnTo>
                <a:lnTo>
                  <a:pt x="f38" y="f39"/>
                </a:lnTo>
                <a:lnTo>
                  <a:pt x="f40" y="f41"/>
                </a:lnTo>
                <a:lnTo>
                  <a:pt x="f42" y="f43"/>
                </a:lnTo>
                <a:lnTo>
                  <a:pt x="f44" y="f45"/>
                </a:lnTo>
                <a:lnTo>
                  <a:pt x="f46" y="f47"/>
                </a:lnTo>
                <a:lnTo>
                  <a:pt x="f46" y="f48"/>
                </a:lnTo>
                <a:lnTo>
                  <a:pt x="f49" y="f50"/>
                </a:lnTo>
                <a:lnTo>
                  <a:pt x="f51" y="f52"/>
                </a:lnTo>
                <a:lnTo>
                  <a:pt x="f7" y="f53"/>
                </a:lnTo>
                <a:lnTo>
                  <a:pt x="f54" y="f55"/>
                </a:lnTo>
                <a:lnTo>
                  <a:pt x="f56" y="f57"/>
                </a:lnTo>
                <a:lnTo>
                  <a:pt x="f58" y="f59"/>
                </a:lnTo>
                <a:lnTo>
                  <a:pt x="f18" y="f60"/>
                </a:lnTo>
                <a:lnTo>
                  <a:pt x="f61" y="f62"/>
                </a:lnTo>
                <a:lnTo>
                  <a:pt x="f63" y="f64"/>
                </a:lnTo>
                <a:lnTo>
                  <a:pt x="f65" y="f66"/>
                </a:lnTo>
                <a:lnTo>
                  <a:pt x="f67" y="f68"/>
                </a:lnTo>
                <a:lnTo>
                  <a:pt x="f69" y="f66"/>
                </a:lnTo>
                <a:lnTo>
                  <a:pt x="f70" y="f64"/>
                </a:lnTo>
                <a:lnTo>
                  <a:pt x="f71" y="f72"/>
                </a:lnTo>
                <a:lnTo>
                  <a:pt x="f73" y="f74"/>
                </a:lnTo>
                <a:lnTo>
                  <a:pt x="f75" y="f76"/>
                </a:lnTo>
                <a:lnTo>
                  <a:pt x="f77" y="f78"/>
                </a:lnTo>
                <a:lnTo>
                  <a:pt x="f79" y="f55"/>
                </a:lnTo>
                <a:lnTo>
                  <a:pt x="f80" y="f81"/>
                </a:lnTo>
                <a:lnTo>
                  <a:pt x="f82" y="f83"/>
                </a:lnTo>
                <a:lnTo>
                  <a:pt x="f84" y="f85"/>
                </a:lnTo>
                <a:lnTo>
                  <a:pt x="f86" y="f48"/>
                </a:lnTo>
                <a:lnTo>
                  <a:pt x="f86" y="f47"/>
                </a:lnTo>
                <a:lnTo>
                  <a:pt x="f87" y="f45"/>
                </a:lnTo>
                <a:lnTo>
                  <a:pt x="f88" y="f89"/>
                </a:lnTo>
                <a:lnTo>
                  <a:pt x="f90" y="f91"/>
                </a:lnTo>
                <a:lnTo>
                  <a:pt x="f92" y="f93"/>
                </a:lnTo>
                <a:lnTo>
                  <a:pt x="f94" y="f95"/>
                </a:lnTo>
                <a:lnTo>
                  <a:pt x="f96" y="f97"/>
                </a:lnTo>
                <a:lnTo>
                  <a:pt x="f98" y="f99"/>
                </a:lnTo>
                <a:lnTo>
                  <a:pt x="f100" y="f101"/>
                </a:lnTo>
                <a:lnTo>
                  <a:pt x="f102" y="f103"/>
                </a:lnTo>
                <a:lnTo>
                  <a:pt x="f104" y="f105"/>
                </a:lnTo>
                <a:lnTo>
                  <a:pt x="f106" y="f107"/>
                </a:lnTo>
                <a:lnTo>
                  <a:pt x="f106" y="f108"/>
                </a:lnTo>
                <a:lnTo>
                  <a:pt x="f106" y="f109"/>
                </a:lnTo>
                <a:lnTo>
                  <a:pt x="f110" y="f21"/>
                </a:lnTo>
                <a:lnTo>
                  <a:pt x="f102" y="f19"/>
                </a:lnTo>
                <a:lnTo>
                  <a:pt x="f111" y="f112"/>
                </a:lnTo>
                <a:lnTo>
                  <a:pt x="f113" y="f114"/>
                </a:lnTo>
                <a:lnTo>
                  <a:pt x="f115" y="f8"/>
                </a:lnTo>
                <a:lnTo>
                  <a:pt x="f116" y="f117"/>
                </a:lnTo>
                <a:lnTo>
                  <a:pt x="f77" y="f118"/>
                </a:lnTo>
                <a:lnTo>
                  <a:pt x="f90" y="f119"/>
                </a:lnTo>
                <a:lnTo>
                  <a:pt x="f120" y="f121"/>
                </a:lnTo>
                <a:lnTo>
                  <a:pt x="f122" y="f123"/>
                </a:lnTo>
                <a:lnTo>
                  <a:pt x="f124" y="f125"/>
                </a:lnTo>
                <a:lnTo>
                  <a:pt x="f126" y="f127"/>
                </a:lnTo>
                <a:lnTo>
                  <a:pt x="f128" y="f129"/>
                </a:lnTo>
                <a:lnTo>
                  <a:pt x="f130" y="f129"/>
                </a:lnTo>
                <a:lnTo>
                  <a:pt x="f131" y="f129"/>
                </a:lnTo>
                <a:lnTo>
                  <a:pt x="f132" y="f125"/>
                </a:lnTo>
                <a:lnTo>
                  <a:pt x="f133" y="f134"/>
                </a:lnTo>
                <a:lnTo>
                  <a:pt x="f135" y="f121"/>
                </a:lnTo>
                <a:lnTo>
                  <a:pt x="f136" y="f137"/>
                </a:lnTo>
                <a:lnTo>
                  <a:pt x="f138" y="f139"/>
                </a:lnTo>
                <a:lnTo>
                  <a:pt x="f140" y="f8"/>
                </a:lnTo>
                <a:lnTo>
                  <a:pt x="f141" y="f114"/>
                </a:lnTo>
                <a:lnTo>
                  <a:pt x="f142" y="f17"/>
                </a:lnTo>
                <a:lnTo>
                  <a:pt x="f143" y="f144"/>
                </a:lnTo>
                <a:lnTo>
                  <a:pt x="f145" y="f146"/>
                </a:lnTo>
                <a:lnTo>
                  <a:pt x="f147" y="f148"/>
                </a:lnTo>
                <a:lnTo>
                  <a:pt x="f147" y="f101"/>
                </a:lnTo>
                <a:lnTo>
                  <a:pt x="f145" y="f149"/>
                </a:lnTo>
                <a:lnTo>
                  <a:pt x="f150" y="f151"/>
                </a:lnTo>
                <a:lnTo>
                  <a:pt x="f152" y="f153"/>
                </a:lnTo>
                <a:lnTo>
                  <a:pt x="f154" y="f155"/>
                </a:lnTo>
                <a:lnTo>
                  <a:pt x="f156" y="f157"/>
                </a:lnTo>
                <a:lnTo>
                  <a:pt x="f138" y="f158"/>
                </a:lnTo>
                <a:lnTo>
                  <a:pt x="f159" y="f78"/>
                </a:lnTo>
                <a:lnTo>
                  <a:pt x="f160" y="f161"/>
                </a:lnTo>
                <a:lnTo>
                  <a:pt x="f159" y="f162"/>
                </a:lnTo>
                <a:lnTo>
                  <a:pt x="f163" y="f164"/>
                </a:lnTo>
                <a:lnTo>
                  <a:pt x="f156" y="f77"/>
                </a:lnTo>
                <a:lnTo>
                  <a:pt x="f165" y="f166"/>
                </a:lnTo>
                <a:lnTo>
                  <a:pt x="f142" y="f167"/>
                </a:lnTo>
                <a:lnTo>
                  <a:pt x="f168" y="f169"/>
                </a:lnTo>
                <a:lnTo>
                  <a:pt x="f170" y="f171"/>
                </a:lnTo>
                <a:lnTo>
                  <a:pt x="f172" y="f173"/>
                </a:lnTo>
                <a:lnTo>
                  <a:pt x="f174" y="f175"/>
                </a:lnTo>
                <a:lnTo>
                  <a:pt x="f176" y="f177"/>
                </a:lnTo>
                <a:lnTo>
                  <a:pt x="f178" y="f179"/>
                </a:lnTo>
                <a:lnTo>
                  <a:pt x="f180" y="f181"/>
                </a:lnTo>
                <a:lnTo>
                  <a:pt x="f182" y="f181"/>
                </a:lnTo>
                <a:lnTo>
                  <a:pt x="f183" y="f184"/>
                </a:lnTo>
                <a:lnTo>
                  <a:pt x="f185" y="f177"/>
                </a:lnTo>
                <a:lnTo>
                  <a:pt x="f186" y="f187"/>
                </a:lnTo>
                <a:lnTo>
                  <a:pt x="f188" y="f189"/>
                </a:lnTo>
                <a:lnTo>
                  <a:pt x="f190" y="f191"/>
                </a:lnTo>
                <a:lnTo>
                  <a:pt x="f192" y="f193"/>
                </a:lnTo>
                <a:lnTo>
                  <a:pt x="f25" y="f194"/>
                </a:lnTo>
                <a:lnTo>
                  <a:pt x="f195" y="f196"/>
                </a:lnTo>
                <a:lnTo>
                  <a:pt x="f197" y="f198"/>
                </a:lnTo>
                <a:lnTo>
                  <a:pt x="f199" y="f198"/>
                </a:lnTo>
                <a:lnTo>
                  <a:pt x="f200" y="f198"/>
                </a:lnTo>
                <a:lnTo>
                  <a:pt x="f201" y="f202"/>
                </a:lnTo>
                <a:lnTo>
                  <a:pt x="f203" y="f204"/>
                </a:lnTo>
                <a:lnTo>
                  <a:pt x="f205" y="f206"/>
                </a:lnTo>
                <a:lnTo>
                  <a:pt x="f207" y="f208"/>
                </a:lnTo>
                <a:lnTo>
                  <a:pt x="f209" y="f210"/>
                </a:lnTo>
                <a:lnTo>
                  <a:pt x="f211" y="f212"/>
                </a:lnTo>
                <a:lnTo>
                  <a:pt x="f213" y="f214"/>
                </a:lnTo>
                <a:lnTo>
                  <a:pt x="f215" y="f216"/>
                </a:lnTo>
                <a:lnTo>
                  <a:pt x="f217" y="f218"/>
                </a:lnTo>
                <a:lnTo>
                  <a:pt x="f219" y="f220"/>
                </a:lnTo>
                <a:lnTo>
                  <a:pt x="f217" y="f221"/>
                </a:lnTo>
                <a:lnTo>
                  <a:pt x="f215" y="f222"/>
                </a:lnTo>
                <a:lnTo>
                  <a:pt x="f213" y="f223"/>
                </a:lnTo>
                <a:lnTo>
                  <a:pt x="f211" y="f224"/>
                </a:lnTo>
                <a:lnTo>
                  <a:pt x="f209" y="f225"/>
                </a:lnTo>
                <a:lnTo>
                  <a:pt x="f207" y="f226"/>
                </a:lnTo>
                <a:lnTo>
                  <a:pt x="f205" y="f227"/>
                </a:lnTo>
                <a:lnTo>
                  <a:pt x="f203" y="f228"/>
                </a:lnTo>
                <a:lnTo>
                  <a:pt x="f201" y="f229"/>
                </a:lnTo>
                <a:lnTo>
                  <a:pt x="f200" y="f230"/>
                </a:lnTo>
                <a:lnTo>
                  <a:pt x="f199" y="f231"/>
                </a:lnTo>
                <a:lnTo>
                  <a:pt x="f197" y="f230"/>
                </a:lnTo>
                <a:lnTo>
                  <a:pt x="f195" y="f232"/>
                </a:lnTo>
                <a:lnTo>
                  <a:pt x="f25" y="f233"/>
                </a:lnTo>
                <a:lnTo>
                  <a:pt x="f192" y="f234"/>
                </a:lnTo>
                <a:lnTo>
                  <a:pt x="f190" y="f235"/>
                </a:lnTo>
                <a:lnTo>
                  <a:pt x="f188" y="f236"/>
                </a:lnTo>
                <a:lnTo>
                  <a:pt x="f237" y="f238"/>
                </a:lnTo>
                <a:lnTo>
                  <a:pt x="f239" y="f240"/>
                </a:lnTo>
                <a:lnTo>
                  <a:pt x="f241" y="f242"/>
                </a:lnTo>
                <a:lnTo>
                  <a:pt x="f243" y="f244"/>
                </a:lnTo>
                <a:lnTo>
                  <a:pt x="f245" y="f246"/>
                </a:lnTo>
                <a:lnTo>
                  <a:pt x="f247" y="f246"/>
                </a:lnTo>
                <a:lnTo>
                  <a:pt x="f174" y="f242"/>
                </a:lnTo>
                <a:lnTo>
                  <a:pt x="f248" y="f240"/>
                </a:lnTo>
                <a:lnTo>
                  <a:pt x="f249" y="f225"/>
                </a:lnTo>
                <a:lnTo>
                  <a:pt x="f143" y="f250"/>
                </a:lnTo>
                <a:lnTo>
                  <a:pt x="f140" y="f251"/>
                </a:lnTo>
                <a:lnTo>
                  <a:pt x="f156" y="f227"/>
                </a:lnTo>
                <a:lnTo>
                  <a:pt x="f138" y="f228"/>
                </a:lnTo>
                <a:lnTo>
                  <a:pt x="f252" y="f231"/>
                </a:lnTo>
                <a:lnTo>
                  <a:pt x="f253" y="f254"/>
                </a:lnTo>
                <a:lnTo>
                  <a:pt x="f255" y="f256"/>
                </a:lnTo>
                <a:lnTo>
                  <a:pt x="f255" y="f257"/>
                </a:lnTo>
                <a:lnTo>
                  <a:pt x="f258" y="f259"/>
                </a:lnTo>
                <a:lnTo>
                  <a:pt x="f160" y="f260"/>
                </a:lnTo>
                <a:lnTo>
                  <a:pt x="f261" y="f262"/>
                </a:lnTo>
                <a:lnTo>
                  <a:pt x="f263" y="f264"/>
                </a:lnTo>
                <a:lnTo>
                  <a:pt x="f265" y="f266"/>
                </a:lnTo>
                <a:lnTo>
                  <a:pt x="f140" y="f267"/>
                </a:lnTo>
                <a:lnTo>
                  <a:pt x="f165" y="f267"/>
                </a:lnTo>
                <a:lnTo>
                  <a:pt x="f268" y="f267"/>
                </a:lnTo>
                <a:lnTo>
                  <a:pt x="f269" y="f270"/>
                </a:lnTo>
                <a:lnTo>
                  <a:pt x="f271" y="f272"/>
                </a:lnTo>
                <a:lnTo>
                  <a:pt x="f273" y="f274"/>
                </a:lnTo>
                <a:lnTo>
                  <a:pt x="f275" y="f276"/>
                </a:lnTo>
                <a:lnTo>
                  <a:pt x="f277" y="f278"/>
                </a:lnTo>
                <a:lnTo>
                  <a:pt x="f279" y="f280"/>
                </a:lnTo>
                <a:lnTo>
                  <a:pt x="f281" y="f282"/>
                </a:lnTo>
                <a:lnTo>
                  <a:pt x="f283" y="f282"/>
                </a:lnTo>
                <a:lnTo>
                  <a:pt x="f284" y="f282"/>
                </a:lnTo>
                <a:lnTo>
                  <a:pt x="f86" y="f285"/>
                </a:lnTo>
                <a:lnTo>
                  <a:pt x="f286" y="f276"/>
                </a:lnTo>
                <a:lnTo>
                  <a:pt x="f287" y="f288"/>
                </a:lnTo>
                <a:lnTo>
                  <a:pt x="f92" y="f289"/>
                </a:lnTo>
                <a:lnTo>
                  <a:pt x="f77" y="f290"/>
                </a:lnTo>
                <a:lnTo>
                  <a:pt x="f291" y="f292"/>
                </a:lnTo>
                <a:lnTo>
                  <a:pt x="f293" y="f294"/>
                </a:lnTo>
                <a:lnTo>
                  <a:pt x="f295" y="f296"/>
                </a:lnTo>
                <a:lnTo>
                  <a:pt x="f75" y="f297"/>
                </a:lnTo>
                <a:lnTo>
                  <a:pt x="f295" y="f298"/>
                </a:lnTo>
                <a:lnTo>
                  <a:pt x="f293" y="f299"/>
                </a:lnTo>
                <a:lnTo>
                  <a:pt x="f300" y="f301"/>
                </a:lnTo>
                <a:lnTo>
                  <a:pt x="f302" y="f303"/>
                </a:lnTo>
                <a:lnTo>
                  <a:pt x="f304" y="f305"/>
                </a:lnTo>
                <a:lnTo>
                  <a:pt x="f88" y="f306"/>
                </a:lnTo>
                <a:lnTo>
                  <a:pt x="f307" y="f308"/>
                </a:lnTo>
                <a:lnTo>
                  <a:pt x="f309" y="f310"/>
                </a:lnTo>
                <a:lnTo>
                  <a:pt x="f311" y="f312"/>
                </a:lnTo>
                <a:lnTo>
                  <a:pt x="f313" y="f314"/>
                </a:lnTo>
                <a:lnTo>
                  <a:pt x="f315" y="f316"/>
                </a:lnTo>
                <a:lnTo>
                  <a:pt x="f317" y="f318"/>
                </a:lnTo>
                <a:lnTo>
                  <a:pt x="f313" y="f319"/>
                </a:lnTo>
                <a:lnTo>
                  <a:pt x="f320" y="f321"/>
                </a:lnTo>
                <a:lnTo>
                  <a:pt x="f309" y="f228"/>
                </a:lnTo>
                <a:lnTo>
                  <a:pt x="f322" y="f323"/>
                </a:lnTo>
                <a:lnTo>
                  <a:pt x="f286" y="f238"/>
                </a:lnTo>
                <a:lnTo>
                  <a:pt x="f324" y="f244"/>
                </a:lnTo>
                <a:lnTo>
                  <a:pt x="f293" y="f325"/>
                </a:lnTo>
                <a:lnTo>
                  <a:pt x="f73" y="f326"/>
                </a:lnTo>
                <a:lnTo>
                  <a:pt x="f327" y="f328"/>
                </a:lnTo>
                <a:lnTo>
                  <a:pt x="f329" y="f330"/>
                </a:lnTo>
                <a:lnTo>
                  <a:pt x="f331" y="f330"/>
                </a:lnTo>
                <a:lnTo>
                  <a:pt x="f332" y="f330"/>
                </a:lnTo>
                <a:lnTo>
                  <a:pt x="f333" y="f328"/>
                </a:lnTo>
                <a:lnTo>
                  <a:pt x="f334" y="f335"/>
                </a:lnTo>
                <a:lnTo>
                  <a:pt x="f336" y="f337"/>
                </a:lnTo>
                <a:lnTo>
                  <a:pt x="f338" y="f339"/>
                </a:lnTo>
                <a:lnTo>
                  <a:pt x="f340" y="f341"/>
                </a:lnTo>
                <a:lnTo>
                  <a:pt x="f342" y="f246"/>
                </a:lnTo>
                <a:lnTo>
                  <a:pt x="f343" y="f225"/>
                </a:lnTo>
                <a:lnTo>
                  <a:pt x="f344" y="f323"/>
                </a:lnTo>
                <a:lnTo>
                  <a:pt x="f28" y="f345"/>
                </a:lnTo>
                <a:lnTo>
                  <a:pt x="f30" y="f346"/>
                </a:lnTo>
                <a:lnTo>
                  <a:pt x="f347" y="f348"/>
                </a:lnTo>
                <a:lnTo>
                  <a:pt x="f10" y="f349"/>
                </a:lnTo>
                <a:lnTo>
                  <a:pt x="f56" y="f257"/>
                </a:lnTo>
                <a:lnTo>
                  <a:pt x="f10" y="f350"/>
                </a:lnTo>
                <a:lnTo>
                  <a:pt x="f351" y="f352"/>
                </a:lnTo>
                <a:lnTo>
                  <a:pt x="f353" y="f354"/>
                </a:lnTo>
                <a:lnTo>
                  <a:pt x="f355" y="f356"/>
                </a:lnTo>
                <a:lnTo>
                  <a:pt x="f18" y="f357"/>
                </a:lnTo>
                <a:lnTo>
                  <a:pt x="f358" y="f359"/>
                </a:lnTo>
                <a:lnTo>
                  <a:pt x="f360" y="f361"/>
                </a:lnTo>
                <a:lnTo>
                  <a:pt x="f362" y="f363"/>
                </a:lnTo>
                <a:lnTo>
                  <a:pt x="f364" y="f365"/>
                </a:lnTo>
                <a:lnTo>
                  <a:pt x="f366" y="f367"/>
                </a:lnTo>
                <a:lnTo>
                  <a:pt x="f368" y="f369"/>
                </a:lnTo>
                <a:lnTo>
                  <a:pt x="f366" y="f370"/>
                </a:lnTo>
                <a:lnTo>
                  <a:pt x="f364" y="f371"/>
                </a:lnTo>
                <a:lnTo>
                  <a:pt x="f362" y="f372"/>
                </a:lnTo>
                <a:lnTo>
                  <a:pt x="f61" y="f373"/>
                </a:lnTo>
                <a:lnTo>
                  <a:pt x="f374" y="f375"/>
                </a:lnTo>
                <a:lnTo>
                  <a:pt x="f376" y="f292"/>
                </a:lnTo>
                <a:lnTo>
                  <a:pt x="f351" y="f377"/>
                </a:lnTo>
                <a:lnTo>
                  <a:pt x="f54" y="f378"/>
                </a:lnTo>
                <a:lnTo>
                  <a:pt x="f42" y="f289"/>
                </a:lnTo>
                <a:lnTo>
                  <a:pt x="f379" y="f267"/>
                </a:lnTo>
                <a:lnTo>
                  <a:pt x="f380" y="f288"/>
                </a:lnTo>
                <a:lnTo>
                  <a:pt x="f381" y="f272"/>
                </a:lnTo>
                <a:lnTo>
                  <a:pt x="f382" y="f272"/>
                </a:lnTo>
                <a:lnTo>
                  <a:pt x="f383" y="f288"/>
                </a:lnTo>
                <a:lnTo>
                  <a:pt x="f384" y="f267"/>
                </a:lnTo>
                <a:lnTo>
                  <a:pt x="f385" y="f386"/>
                </a:lnTo>
                <a:lnTo>
                  <a:pt x="f387" y="f388"/>
                </a:lnTo>
                <a:lnTo>
                  <a:pt x="f389" y="f390"/>
                </a:lnTo>
                <a:lnTo>
                  <a:pt x="f391" y="f392"/>
                </a:lnTo>
                <a:lnTo>
                  <a:pt x="f393" y="f394"/>
                </a:lnTo>
                <a:lnTo>
                  <a:pt x="f395" y="f303"/>
                </a:lnTo>
                <a:lnTo>
                  <a:pt x="f396" y="f397"/>
                </a:lnTo>
                <a:lnTo>
                  <a:pt x="f398" y="f399"/>
                </a:lnTo>
                <a:lnTo>
                  <a:pt x="f400" y="f401"/>
                </a:lnTo>
                <a:lnTo>
                  <a:pt x="f402" y="f403"/>
                </a:lnTo>
                <a:lnTo>
                  <a:pt x="f402" y="f319"/>
                </a:lnTo>
                <a:lnTo>
                  <a:pt x="f404" y="f231"/>
                </a:lnTo>
                <a:lnTo>
                  <a:pt x="f405" y="f406"/>
                </a:lnTo>
                <a:lnTo>
                  <a:pt x="f407" y="f235"/>
                </a:lnTo>
                <a:lnTo>
                  <a:pt x="f408" y="f409"/>
                </a:lnTo>
                <a:lnTo>
                  <a:pt x="f410" y="f250"/>
                </a:lnTo>
                <a:lnTo>
                  <a:pt x="f411" y="f225"/>
                </a:lnTo>
                <a:lnTo>
                  <a:pt x="f412" y="f242"/>
                </a:lnTo>
                <a:lnTo>
                  <a:pt x="f391" y="f224"/>
                </a:lnTo>
                <a:lnTo>
                  <a:pt x="f389" y="f413"/>
                </a:lnTo>
                <a:lnTo>
                  <a:pt x="f414" y="f337"/>
                </a:lnTo>
                <a:lnTo>
                  <a:pt x="f415" y="f335"/>
                </a:lnTo>
                <a:lnTo>
                  <a:pt x="f416" y="f223"/>
                </a:lnTo>
                <a:lnTo>
                  <a:pt x="f417" y="f328"/>
                </a:lnTo>
                <a:lnTo>
                  <a:pt x="f418" y="f328"/>
                </a:lnTo>
                <a:lnTo>
                  <a:pt x="f419" y="f223"/>
                </a:lnTo>
                <a:lnTo>
                  <a:pt x="f420" y="f335"/>
                </a:lnTo>
                <a:lnTo>
                  <a:pt x="f421" y="f326"/>
                </a:lnTo>
                <a:lnTo>
                  <a:pt x="f422" y="f423"/>
                </a:lnTo>
                <a:lnTo>
                  <a:pt x="f424" y="f325"/>
                </a:lnTo>
                <a:lnTo>
                  <a:pt x="f425" y="f426"/>
                </a:lnTo>
                <a:lnTo>
                  <a:pt x="f427" y="f242"/>
                </a:lnTo>
                <a:lnTo>
                  <a:pt x="f428" y="f225"/>
                </a:lnTo>
                <a:lnTo>
                  <a:pt x="f429" y="f409"/>
                </a:lnTo>
                <a:lnTo>
                  <a:pt x="f430" y="f431"/>
                </a:lnTo>
                <a:lnTo>
                  <a:pt x="f432" y="f406"/>
                </a:lnTo>
                <a:lnTo>
                  <a:pt x="f433" y="f434"/>
                </a:lnTo>
                <a:lnTo>
                  <a:pt x="f435" y="f228"/>
                </a:lnTo>
                <a:lnTo>
                  <a:pt x="f436" y="f228"/>
                </a:lnTo>
                <a:lnTo>
                  <a:pt x="f437" y="f434"/>
                </a:lnTo>
                <a:lnTo>
                  <a:pt x="f438" y="f439"/>
                </a:lnTo>
                <a:lnTo>
                  <a:pt x="f440" y="f235"/>
                </a:lnTo>
                <a:lnTo>
                  <a:pt x="f441" y="f442"/>
                </a:lnTo>
                <a:lnTo>
                  <a:pt x="f443" y="f444"/>
                </a:lnTo>
                <a:lnTo>
                  <a:pt x="f445" y="f413"/>
                </a:lnTo>
                <a:lnTo>
                  <a:pt x="f446" y="f335"/>
                </a:lnTo>
                <a:lnTo>
                  <a:pt x="f447" y="f448"/>
                </a:lnTo>
                <a:lnTo>
                  <a:pt x="f449" y="f222"/>
                </a:lnTo>
                <a:lnTo>
                  <a:pt x="f450" y="f451"/>
                </a:lnTo>
                <a:lnTo>
                  <a:pt x="f452" y="f221"/>
                </a:lnTo>
                <a:lnTo>
                  <a:pt x="f453" y="f454"/>
                </a:lnTo>
                <a:lnTo>
                  <a:pt x="f455" y="f456"/>
                </a:lnTo>
                <a:lnTo>
                  <a:pt x="f455" y="f457"/>
                </a:lnTo>
                <a:lnTo>
                  <a:pt x="f455" y="f458"/>
                </a:lnTo>
                <a:lnTo>
                  <a:pt x="f453" y="f184"/>
                </a:lnTo>
                <a:lnTo>
                  <a:pt x="f452" y="f187"/>
                </a:lnTo>
                <a:lnTo>
                  <a:pt x="f450" y="f459"/>
                </a:lnTo>
                <a:lnTo>
                  <a:pt x="f460" y="f191"/>
                </a:lnTo>
                <a:lnTo>
                  <a:pt x="f447" y="f208"/>
                </a:lnTo>
                <a:lnTo>
                  <a:pt x="f461" y="f206"/>
                </a:lnTo>
                <a:lnTo>
                  <a:pt x="f445" y="f166"/>
                </a:lnTo>
                <a:lnTo>
                  <a:pt x="f462" y="f77"/>
                </a:lnTo>
                <a:lnTo>
                  <a:pt x="f463" y="f464"/>
                </a:lnTo>
                <a:lnTo>
                  <a:pt x="f465" y="f68"/>
                </a:lnTo>
                <a:lnTo>
                  <a:pt x="f466" y="f64"/>
                </a:lnTo>
                <a:lnTo>
                  <a:pt x="f467" y="f468"/>
                </a:lnTo>
                <a:lnTo>
                  <a:pt x="f469" y="f72"/>
                </a:lnTo>
                <a:lnTo>
                  <a:pt x="f470" y="f72"/>
                </a:lnTo>
                <a:lnTo>
                  <a:pt x="f471" y="f62"/>
                </a:lnTo>
                <a:lnTo>
                  <a:pt x="f472" y="f162"/>
                </a:lnTo>
                <a:lnTo>
                  <a:pt x="f473" y="f120"/>
                </a:lnTo>
                <a:lnTo>
                  <a:pt x="f474" y="f475"/>
                </a:lnTo>
                <a:lnTo>
                  <a:pt x="f476" y="f477"/>
                </a:lnTo>
                <a:lnTo>
                  <a:pt x="f478" y="f77"/>
                </a:lnTo>
                <a:lnTo>
                  <a:pt x="f428" y="f198"/>
                </a:lnTo>
                <a:lnTo>
                  <a:pt x="f479" y="f196"/>
                </a:lnTo>
                <a:lnTo>
                  <a:pt x="f480" y="f204"/>
                </a:lnTo>
                <a:lnTo>
                  <a:pt x="f481" y="f204"/>
                </a:lnTo>
                <a:lnTo>
                  <a:pt x="f482" y="f204"/>
                </a:lnTo>
                <a:lnTo>
                  <a:pt x="f483" y="f196"/>
                </a:lnTo>
                <a:lnTo>
                  <a:pt x="f484" y="f485"/>
                </a:lnTo>
                <a:lnTo>
                  <a:pt x="f486" y="f487"/>
                </a:lnTo>
                <a:lnTo>
                  <a:pt x="f488" y="f489"/>
                </a:lnTo>
                <a:lnTo>
                  <a:pt x="f490" y="f491"/>
                </a:lnTo>
                <a:lnTo>
                  <a:pt x="f492" y="f493"/>
                </a:lnTo>
                <a:lnTo>
                  <a:pt x="f414" y="f494"/>
                </a:lnTo>
                <a:lnTo>
                  <a:pt x="f495" y="f496"/>
                </a:lnTo>
                <a:lnTo>
                  <a:pt x="f497" y="f161"/>
                </a:lnTo>
                <a:lnTo>
                  <a:pt x="f389" y="f498"/>
                </a:lnTo>
                <a:lnTo>
                  <a:pt x="f497" y="f499"/>
                </a:lnTo>
                <a:lnTo>
                  <a:pt x="f495" y="f500"/>
                </a:lnTo>
                <a:lnTo>
                  <a:pt x="f501" y="f502"/>
                </a:lnTo>
                <a:lnTo>
                  <a:pt x="f503" y="f43"/>
                </a:lnTo>
                <a:lnTo>
                  <a:pt x="f414" y="f33"/>
                </a:lnTo>
                <a:lnTo>
                  <a:pt x="f414" y="f504"/>
                </a:lnTo>
                <a:lnTo>
                  <a:pt x="f503" y="f505"/>
                </a:lnTo>
                <a:lnTo>
                  <a:pt x="f501" y="f146"/>
                </a:lnTo>
                <a:lnTo>
                  <a:pt x="f495" y="f17"/>
                </a:lnTo>
                <a:lnTo>
                  <a:pt x="f389" y="f8"/>
                </a:lnTo>
                <a:lnTo>
                  <a:pt x="f391" y="f506"/>
                </a:lnTo>
                <a:lnTo>
                  <a:pt x="f507" y="f117"/>
                </a:lnTo>
                <a:lnTo>
                  <a:pt x="f508" y="f139"/>
                </a:lnTo>
                <a:lnTo>
                  <a:pt x="f509" y="f510"/>
                </a:lnTo>
                <a:lnTo>
                  <a:pt x="f511" y="f510"/>
                </a:lnTo>
                <a:lnTo>
                  <a:pt x="f512" y="f139"/>
                </a:lnTo>
                <a:lnTo>
                  <a:pt x="f513" y="f117"/>
                </a:lnTo>
                <a:lnTo>
                  <a:pt x="f381" y="f506"/>
                </a:lnTo>
                <a:lnTo>
                  <a:pt x="f514" y="f515"/>
                </a:lnTo>
                <a:lnTo>
                  <a:pt x="f7" y="f8"/>
                </a:lnTo>
                <a:close/>
              </a:path>
              <a:path w="21600" h="21600"/>
            </a:pathLst>
          </a:custGeom>
          <a:solidFill>
            <a:srgbClr val="CCCCFF"/>
          </a:solidFill>
          <a:ln w="28437">
            <a:solidFill>
              <a:srgbClr val="000000"/>
            </a:solidFill>
            <a:prstDash val="solid"/>
            <a:miter/>
          </a:ln>
        </p:spPr>
        <p:txBody>
          <a:bodyPr vert="horz" wrap="square" lIns="81643" tIns="42450" rIns="81643" bIns="42450" anchor="t" anchorCtr="0" compatLnSpc="0"/>
          <a:lstStyle/>
          <a:p>
            <a:pPr defTabSz="829452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i-FI" sz="1600">
              <a:solidFill>
                <a:srgbClr val="000000"/>
              </a:solidFill>
              <a:latin typeface="Arial" pitchFamily="18"/>
              <a:ea typeface="MS Gothic" pitchFamily="2"/>
              <a:cs typeface="Tahoma" pitchFamily="2"/>
            </a:endParaRPr>
          </a:p>
        </p:txBody>
      </p:sp>
      <p:grpSp>
        <p:nvGrpSpPr>
          <p:cNvPr id="12" name="Group 13"/>
          <p:cNvGrpSpPr/>
          <p:nvPr/>
        </p:nvGrpSpPr>
        <p:grpSpPr>
          <a:xfrm>
            <a:off x="4042259" y="5140180"/>
            <a:ext cx="516840" cy="308028"/>
            <a:chOff x="4456310" y="5666097"/>
            <a:chExt cx="569780" cy="339544"/>
          </a:xfrm>
        </p:grpSpPr>
        <p:sp>
          <p:nvSpPr>
            <p:cNvPr id="13" name="Straight Connector 14"/>
            <p:cNvSpPr/>
            <p:nvPr/>
          </p:nvSpPr>
          <p:spPr>
            <a:xfrm>
              <a:off x="4456310" y="5666097"/>
              <a:ext cx="569780" cy="297207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ss"/>
                <a:gd name="f6" fmla="val 0"/>
                <a:gd name="f7" fmla="+- 0 0 -180"/>
                <a:gd name="f8" fmla="+- 0 0 -360"/>
                <a:gd name="f9" fmla="abs f3"/>
                <a:gd name="f10" fmla="abs f4"/>
                <a:gd name="f11" fmla="abs f5"/>
                <a:gd name="f12" fmla="*/ f7 f0 1"/>
                <a:gd name="f13" fmla="*/ f8 f0 1"/>
                <a:gd name="f14" fmla="?: f9 f3 1"/>
                <a:gd name="f15" fmla="?: f10 f4 1"/>
                <a:gd name="f16" fmla="?: f11 f5 1"/>
                <a:gd name="f17" fmla="*/ f12 1 f2"/>
                <a:gd name="f18" fmla="*/ f13 1 f2"/>
                <a:gd name="f19" fmla="*/ f14 1 21600"/>
                <a:gd name="f20" fmla="*/ f15 1 21600"/>
                <a:gd name="f21" fmla="*/ 21600 f14 1"/>
                <a:gd name="f22" fmla="*/ 21600 f15 1"/>
                <a:gd name="f23" fmla="+- f17 0 f1"/>
                <a:gd name="f24" fmla="+- f18 0 f1"/>
                <a:gd name="f25" fmla="min f20 f19"/>
                <a:gd name="f26" fmla="*/ f21 1 f16"/>
                <a:gd name="f27" fmla="*/ f22 1 f16"/>
                <a:gd name="f28" fmla="val f26"/>
                <a:gd name="f29" fmla="val f27"/>
                <a:gd name="f30" fmla="*/ f6 f25 1"/>
                <a:gd name="f31" fmla="*/ f28 f25 1"/>
                <a:gd name="f32" fmla="*/ f29 f25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3">
                  <a:pos x="f30" y="f30"/>
                </a:cxn>
                <a:cxn ang="f24">
                  <a:pos x="f31" y="f32"/>
                </a:cxn>
              </a:cxnLst>
              <a:rect l="f30" t="f30" r="f31" b="f32"/>
              <a:pathLst>
                <a:path>
                  <a:moveTo>
                    <a:pt x="f30" y="f30"/>
                  </a:moveTo>
                  <a:lnTo>
                    <a:pt x="f31" y="f32"/>
                  </a:lnTo>
                </a:path>
              </a:pathLst>
            </a:custGeom>
            <a:noFill/>
            <a:ln w="57241">
              <a:solidFill>
                <a:srgbClr val="339966"/>
              </a:solidFill>
              <a:prstDash val="solid"/>
              <a:miter/>
            </a:ln>
          </p:spPr>
          <p:txBody>
            <a:bodyPr vert="horz" wrap="square" lIns="90004" tIns="46798" rIns="90004" bIns="46798" anchor="t" anchorCtr="0" compatLnSpc="0"/>
            <a:lstStyle/>
            <a:p>
              <a:pPr defTabSz="829452" hangingPunct="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fi-FI" sz="1600">
                <a:solidFill>
                  <a:srgbClr val="000000"/>
                </a:solidFill>
                <a:latin typeface="Arial" pitchFamily="18"/>
                <a:ea typeface="MS Gothic" pitchFamily="2"/>
                <a:cs typeface="Tahoma" pitchFamily="2"/>
              </a:endParaRPr>
            </a:p>
          </p:txBody>
        </p:sp>
        <p:sp>
          <p:nvSpPr>
            <p:cNvPr id="14" name="Straight Connector 15"/>
            <p:cNvSpPr/>
            <p:nvPr/>
          </p:nvSpPr>
          <p:spPr>
            <a:xfrm flipH="1">
              <a:off x="4519915" y="5666097"/>
              <a:ext cx="441417" cy="339544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ss"/>
                <a:gd name="f6" fmla="val 0"/>
                <a:gd name="f7" fmla="+- 0 0 -180"/>
                <a:gd name="f8" fmla="+- 0 0 -360"/>
                <a:gd name="f9" fmla="abs f3"/>
                <a:gd name="f10" fmla="abs f4"/>
                <a:gd name="f11" fmla="abs f5"/>
                <a:gd name="f12" fmla="*/ f7 f0 1"/>
                <a:gd name="f13" fmla="*/ f8 f0 1"/>
                <a:gd name="f14" fmla="?: f9 f3 1"/>
                <a:gd name="f15" fmla="?: f10 f4 1"/>
                <a:gd name="f16" fmla="?: f11 f5 1"/>
                <a:gd name="f17" fmla="*/ f12 1 f2"/>
                <a:gd name="f18" fmla="*/ f13 1 f2"/>
                <a:gd name="f19" fmla="*/ f14 1 21600"/>
                <a:gd name="f20" fmla="*/ f15 1 21600"/>
                <a:gd name="f21" fmla="*/ 21600 f14 1"/>
                <a:gd name="f22" fmla="*/ 21600 f15 1"/>
                <a:gd name="f23" fmla="+- f17 0 f1"/>
                <a:gd name="f24" fmla="+- f18 0 f1"/>
                <a:gd name="f25" fmla="min f20 f19"/>
                <a:gd name="f26" fmla="*/ f21 1 f16"/>
                <a:gd name="f27" fmla="*/ f22 1 f16"/>
                <a:gd name="f28" fmla="val f26"/>
                <a:gd name="f29" fmla="val f27"/>
                <a:gd name="f30" fmla="*/ f6 f25 1"/>
                <a:gd name="f31" fmla="*/ f28 f25 1"/>
                <a:gd name="f32" fmla="*/ f29 f25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3">
                  <a:pos x="f30" y="f30"/>
                </a:cxn>
                <a:cxn ang="f24">
                  <a:pos x="f31" y="f32"/>
                </a:cxn>
              </a:cxnLst>
              <a:rect l="f30" t="f30" r="f31" b="f32"/>
              <a:pathLst>
                <a:path>
                  <a:moveTo>
                    <a:pt x="f30" y="f30"/>
                  </a:moveTo>
                  <a:lnTo>
                    <a:pt x="f31" y="f32"/>
                  </a:lnTo>
                </a:path>
              </a:pathLst>
            </a:custGeom>
            <a:noFill/>
            <a:ln w="57241">
              <a:solidFill>
                <a:srgbClr val="339966"/>
              </a:solidFill>
              <a:prstDash val="solid"/>
              <a:miter/>
            </a:ln>
          </p:spPr>
          <p:txBody>
            <a:bodyPr vert="horz" wrap="square" lIns="90004" tIns="46798" rIns="90004" bIns="46798" anchor="t" anchorCtr="0" compatLnSpc="0"/>
            <a:lstStyle/>
            <a:p>
              <a:pPr defTabSz="829452" hangingPunct="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fi-FI" sz="1600">
                <a:solidFill>
                  <a:srgbClr val="000000"/>
                </a:solidFill>
                <a:latin typeface="Arial" pitchFamily="18"/>
                <a:ea typeface="MS Gothic" pitchFamily="2"/>
                <a:cs typeface="Tahoma" pitchFamily="2"/>
              </a:endParaRPr>
            </a:p>
          </p:txBody>
        </p:sp>
      </p:grpSp>
      <p:grpSp>
        <p:nvGrpSpPr>
          <p:cNvPr id="15" name="Group 16"/>
          <p:cNvGrpSpPr/>
          <p:nvPr/>
        </p:nvGrpSpPr>
        <p:grpSpPr>
          <a:xfrm>
            <a:off x="4553733" y="4502482"/>
            <a:ext cx="516840" cy="308028"/>
            <a:chOff x="5020174" y="4963152"/>
            <a:chExt cx="569780" cy="339544"/>
          </a:xfrm>
        </p:grpSpPr>
        <p:sp>
          <p:nvSpPr>
            <p:cNvPr id="16" name="Straight Connector 17"/>
            <p:cNvSpPr/>
            <p:nvPr/>
          </p:nvSpPr>
          <p:spPr>
            <a:xfrm>
              <a:off x="5020174" y="4963152"/>
              <a:ext cx="569780" cy="297207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ss"/>
                <a:gd name="f6" fmla="val 0"/>
                <a:gd name="f7" fmla="+- 0 0 -180"/>
                <a:gd name="f8" fmla="+- 0 0 -360"/>
                <a:gd name="f9" fmla="abs f3"/>
                <a:gd name="f10" fmla="abs f4"/>
                <a:gd name="f11" fmla="abs f5"/>
                <a:gd name="f12" fmla="*/ f7 f0 1"/>
                <a:gd name="f13" fmla="*/ f8 f0 1"/>
                <a:gd name="f14" fmla="?: f9 f3 1"/>
                <a:gd name="f15" fmla="?: f10 f4 1"/>
                <a:gd name="f16" fmla="?: f11 f5 1"/>
                <a:gd name="f17" fmla="*/ f12 1 f2"/>
                <a:gd name="f18" fmla="*/ f13 1 f2"/>
                <a:gd name="f19" fmla="*/ f14 1 21600"/>
                <a:gd name="f20" fmla="*/ f15 1 21600"/>
                <a:gd name="f21" fmla="*/ 21600 f14 1"/>
                <a:gd name="f22" fmla="*/ 21600 f15 1"/>
                <a:gd name="f23" fmla="+- f17 0 f1"/>
                <a:gd name="f24" fmla="+- f18 0 f1"/>
                <a:gd name="f25" fmla="min f20 f19"/>
                <a:gd name="f26" fmla="*/ f21 1 f16"/>
                <a:gd name="f27" fmla="*/ f22 1 f16"/>
                <a:gd name="f28" fmla="val f26"/>
                <a:gd name="f29" fmla="val f27"/>
                <a:gd name="f30" fmla="*/ f6 f25 1"/>
                <a:gd name="f31" fmla="*/ f28 f25 1"/>
                <a:gd name="f32" fmla="*/ f29 f25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3">
                  <a:pos x="f30" y="f30"/>
                </a:cxn>
                <a:cxn ang="f24">
                  <a:pos x="f31" y="f32"/>
                </a:cxn>
              </a:cxnLst>
              <a:rect l="f30" t="f30" r="f31" b="f32"/>
              <a:pathLst>
                <a:path>
                  <a:moveTo>
                    <a:pt x="f30" y="f30"/>
                  </a:moveTo>
                  <a:lnTo>
                    <a:pt x="f31" y="f32"/>
                  </a:lnTo>
                </a:path>
              </a:pathLst>
            </a:custGeom>
            <a:noFill/>
            <a:ln w="57241">
              <a:solidFill>
                <a:srgbClr val="339966"/>
              </a:solidFill>
              <a:prstDash val="solid"/>
              <a:miter/>
            </a:ln>
          </p:spPr>
          <p:txBody>
            <a:bodyPr vert="horz" wrap="square" lIns="90004" tIns="46798" rIns="90004" bIns="46798" anchor="t" anchorCtr="0" compatLnSpc="0"/>
            <a:lstStyle/>
            <a:p>
              <a:pPr defTabSz="829452" hangingPunct="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fi-FI" sz="1600">
                <a:solidFill>
                  <a:srgbClr val="000000"/>
                </a:solidFill>
                <a:latin typeface="Arial" pitchFamily="18"/>
                <a:ea typeface="MS Gothic" pitchFamily="2"/>
                <a:cs typeface="Tahoma" pitchFamily="2"/>
              </a:endParaRPr>
            </a:p>
          </p:txBody>
        </p:sp>
        <p:sp>
          <p:nvSpPr>
            <p:cNvPr id="17" name="Straight Connector 18"/>
            <p:cNvSpPr/>
            <p:nvPr/>
          </p:nvSpPr>
          <p:spPr>
            <a:xfrm flipH="1">
              <a:off x="5083780" y="4963152"/>
              <a:ext cx="441417" cy="339544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ss"/>
                <a:gd name="f6" fmla="val 0"/>
                <a:gd name="f7" fmla="+- 0 0 -180"/>
                <a:gd name="f8" fmla="+- 0 0 -360"/>
                <a:gd name="f9" fmla="abs f3"/>
                <a:gd name="f10" fmla="abs f4"/>
                <a:gd name="f11" fmla="abs f5"/>
                <a:gd name="f12" fmla="*/ f7 f0 1"/>
                <a:gd name="f13" fmla="*/ f8 f0 1"/>
                <a:gd name="f14" fmla="?: f9 f3 1"/>
                <a:gd name="f15" fmla="?: f10 f4 1"/>
                <a:gd name="f16" fmla="?: f11 f5 1"/>
                <a:gd name="f17" fmla="*/ f12 1 f2"/>
                <a:gd name="f18" fmla="*/ f13 1 f2"/>
                <a:gd name="f19" fmla="*/ f14 1 21600"/>
                <a:gd name="f20" fmla="*/ f15 1 21600"/>
                <a:gd name="f21" fmla="*/ 21600 f14 1"/>
                <a:gd name="f22" fmla="*/ 21600 f15 1"/>
                <a:gd name="f23" fmla="+- f17 0 f1"/>
                <a:gd name="f24" fmla="+- f18 0 f1"/>
                <a:gd name="f25" fmla="min f20 f19"/>
                <a:gd name="f26" fmla="*/ f21 1 f16"/>
                <a:gd name="f27" fmla="*/ f22 1 f16"/>
                <a:gd name="f28" fmla="val f26"/>
                <a:gd name="f29" fmla="val f27"/>
                <a:gd name="f30" fmla="*/ f6 f25 1"/>
                <a:gd name="f31" fmla="*/ f28 f25 1"/>
                <a:gd name="f32" fmla="*/ f29 f25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3">
                  <a:pos x="f30" y="f30"/>
                </a:cxn>
                <a:cxn ang="f24">
                  <a:pos x="f31" y="f32"/>
                </a:cxn>
              </a:cxnLst>
              <a:rect l="f30" t="f30" r="f31" b="f32"/>
              <a:pathLst>
                <a:path>
                  <a:moveTo>
                    <a:pt x="f30" y="f30"/>
                  </a:moveTo>
                  <a:lnTo>
                    <a:pt x="f31" y="f32"/>
                  </a:lnTo>
                </a:path>
              </a:pathLst>
            </a:custGeom>
            <a:noFill/>
            <a:ln w="57241">
              <a:solidFill>
                <a:srgbClr val="339966"/>
              </a:solidFill>
              <a:prstDash val="solid"/>
              <a:miter/>
            </a:ln>
          </p:spPr>
          <p:txBody>
            <a:bodyPr vert="horz" wrap="square" lIns="90004" tIns="46798" rIns="90004" bIns="46798" anchor="t" anchorCtr="0" compatLnSpc="0"/>
            <a:lstStyle/>
            <a:p>
              <a:pPr defTabSz="829452" hangingPunct="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fi-FI" sz="1600">
                <a:solidFill>
                  <a:srgbClr val="000000"/>
                </a:solidFill>
                <a:latin typeface="Arial" pitchFamily="18"/>
                <a:ea typeface="MS Gothic" pitchFamily="2"/>
                <a:cs typeface="Tahoma" pitchFamily="2"/>
              </a:endParaRPr>
            </a:p>
          </p:txBody>
        </p:sp>
      </p:grpSp>
      <p:grpSp>
        <p:nvGrpSpPr>
          <p:cNvPr id="18" name="Group 19"/>
          <p:cNvGrpSpPr/>
          <p:nvPr/>
        </p:nvGrpSpPr>
        <p:grpSpPr>
          <a:xfrm>
            <a:off x="4962481" y="5140180"/>
            <a:ext cx="516840" cy="308028"/>
            <a:chOff x="5470791" y="5666097"/>
            <a:chExt cx="569780" cy="339544"/>
          </a:xfrm>
        </p:grpSpPr>
        <p:sp>
          <p:nvSpPr>
            <p:cNvPr id="19" name="Straight Connector 20"/>
            <p:cNvSpPr/>
            <p:nvPr/>
          </p:nvSpPr>
          <p:spPr>
            <a:xfrm>
              <a:off x="5470791" y="5666097"/>
              <a:ext cx="569780" cy="297207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ss"/>
                <a:gd name="f6" fmla="val 0"/>
                <a:gd name="f7" fmla="+- 0 0 -180"/>
                <a:gd name="f8" fmla="+- 0 0 -360"/>
                <a:gd name="f9" fmla="abs f3"/>
                <a:gd name="f10" fmla="abs f4"/>
                <a:gd name="f11" fmla="abs f5"/>
                <a:gd name="f12" fmla="*/ f7 f0 1"/>
                <a:gd name="f13" fmla="*/ f8 f0 1"/>
                <a:gd name="f14" fmla="?: f9 f3 1"/>
                <a:gd name="f15" fmla="?: f10 f4 1"/>
                <a:gd name="f16" fmla="?: f11 f5 1"/>
                <a:gd name="f17" fmla="*/ f12 1 f2"/>
                <a:gd name="f18" fmla="*/ f13 1 f2"/>
                <a:gd name="f19" fmla="*/ f14 1 21600"/>
                <a:gd name="f20" fmla="*/ f15 1 21600"/>
                <a:gd name="f21" fmla="*/ 21600 f14 1"/>
                <a:gd name="f22" fmla="*/ 21600 f15 1"/>
                <a:gd name="f23" fmla="+- f17 0 f1"/>
                <a:gd name="f24" fmla="+- f18 0 f1"/>
                <a:gd name="f25" fmla="min f20 f19"/>
                <a:gd name="f26" fmla="*/ f21 1 f16"/>
                <a:gd name="f27" fmla="*/ f22 1 f16"/>
                <a:gd name="f28" fmla="val f26"/>
                <a:gd name="f29" fmla="val f27"/>
                <a:gd name="f30" fmla="*/ f6 f25 1"/>
                <a:gd name="f31" fmla="*/ f28 f25 1"/>
                <a:gd name="f32" fmla="*/ f29 f25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3">
                  <a:pos x="f30" y="f30"/>
                </a:cxn>
                <a:cxn ang="f24">
                  <a:pos x="f31" y="f32"/>
                </a:cxn>
              </a:cxnLst>
              <a:rect l="f30" t="f30" r="f31" b="f32"/>
              <a:pathLst>
                <a:path>
                  <a:moveTo>
                    <a:pt x="f30" y="f30"/>
                  </a:moveTo>
                  <a:lnTo>
                    <a:pt x="f31" y="f32"/>
                  </a:lnTo>
                </a:path>
              </a:pathLst>
            </a:custGeom>
            <a:noFill/>
            <a:ln w="57241">
              <a:solidFill>
                <a:srgbClr val="339966"/>
              </a:solidFill>
              <a:prstDash val="solid"/>
              <a:miter/>
            </a:ln>
          </p:spPr>
          <p:txBody>
            <a:bodyPr vert="horz" wrap="square" lIns="90004" tIns="46798" rIns="90004" bIns="46798" anchor="t" anchorCtr="0" compatLnSpc="0"/>
            <a:lstStyle/>
            <a:p>
              <a:pPr defTabSz="829452" hangingPunct="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fi-FI" sz="1600">
                <a:solidFill>
                  <a:srgbClr val="000000"/>
                </a:solidFill>
                <a:latin typeface="Arial" pitchFamily="18"/>
                <a:ea typeface="MS Gothic" pitchFamily="2"/>
                <a:cs typeface="Tahoma" pitchFamily="2"/>
              </a:endParaRPr>
            </a:p>
          </p:txBody>
        </p:sp>
        <p:sp>
          <p:nvSpPr>
            <p:cNvPr id="20" name="Straight Connector 21"/>
            <p:cNvSpPr/>
            <p:nvPr/>
          </p:nvSpPr>
          <p:spPr>
            <a:xfrm flipH="1">
              <a:off x="5534396" y="5666097"/>
              <a:ext cx="441417" cy="339544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ss"/>
                <a:gd name="f6" fmla="val 0"/>
                <a:gd name="f7" fmla="+- 0 0 -180"/>
                <a:gd name="f8" fmla="+- 0 0 -360"/>
                <a:gd name="f9" fmla="abs f3"/>
                <a:gd name="f10" fmla="abs f4"/>
                <a:gd name="f11" fmla="abs f5"/>
                <a:gd name="f12" fmla="*/ f7 f0 1"/>
                <a:gd name="f13" fmla="*/ f8 f0 1"/>
                <a:gd name="f14" fmla="?: f9 f3 1"/>
                <a:gd name="f15" fmla="?: f10 f4 1"/>
                <a:gd name="f16" fmla="?: f11 f5 1"/>
                <a:gd name="f17" fmla="*/ f12 1 f2"/>
                <a:gd name="f18" fmla="*/ f13 1 f2"/>
                <a:gd name="f19" fmla="*/ f14 1 21600"/>
                <a:gd name="f20" fmla="*/ f15 1 21600"/>
                <a:gd name="f21" fmla="*/ 21600 f14 1"/>
                <a:gd name="f22" fmla="*/ 21600 f15 1"/>
                <a:gd name="f23" fmla="+- f17 0 f1"/>
                <a:gd name="f24" fmla="+- f18 0 f1"/>
                <a:gd name="f25" fmla="min f20 f19"/>
                <a:gd name="f26" fmla="*/ f21 1 f16"/>
                <a:gd name="f27" fmla="*/ f22 1 f16"/>
                <a:gd name="f28" fmla="val f26"/>
                <a:gd name="f29" fmla="val f27"/>
                <a:gd name="f30" fmla="*/ f6 f25 1"/>
                <a:gd name="f31" fmla="*/ f28 f25 1"/>
                <a:gd name="f32" fmla="*/ f29 f25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3">
                  <a:pos x="f30" y="f30"/>
                </a:cxn>
                <a:cxn ang="f24">
                  <a:pos x="f31" y="f32"/>
                </a:cxn>
              </a:cxnLst>
              <a:rect l="f30" t="f30" r="f31" b="f32"/>
              <a:pathLst>
                <a:path>
                  <a:moveTo>
                    <a:pt x="f30" y="f30"/>
                  </a:moveTo>
                  <a:lnTo>
                    <a:pt x="f31" y="f32"/>
                  </a:lnTo>
                </a:path>
              </a:pathLst>
            </a:custGeom>
            <a:noFill/>
            <a:ln w="57241">
              <a:solidFill>
                <a:srgbClr val="339966"/>
              </a:solidFill>
              <a:prstDash val="solid"/>
              <a:miter/>
            </a:ln>
          </p:spPr>
          <p:txBody>
            <a:bodyPr vert="horz" wrap="square" lIns="90004" tIns="46798" rIns="90004" bIns="46798" anchor="t" anchorCtr="0" compatLnSpc="0"/>
            <a:lstStyle/>
            <a:p>
              <a:pPr defTabSz="829452" hangingPunct="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fi-FI" sz="1600">
                <a:solidFill>
                  <a:srgbClr val="000000"/>
                </a:solidFill>
                <a:latin typeface="Arial" pitchFamily="18"/>
                <a:ea typeface="MS Gothic" pitchFamily="2"/>
                <a:cs typeface="Tahoma" pitchFamily="2"/>
              </a:endParaRPr>
            </a:p>
          </p:txBody>
        </p:sp>
      </p:grpSp>
      <p:grpSp>
        <p:nvGrpSpPr>
          <p:cNvPr id="21" name="Group 22"/>
          <p:cNvGrpSpPr/>
          <p:nvPr/>
        </p:nvGrpSpPr>
        <p:grpSpPr>
          <a:xfrm>
            <a:off x="3635087" y="4437630"/>
            <a:ext cx="516575" cy="308219"/>
            <a:chOff x="4007431" y="4891665"/>
            <a:chExt cx="569488" cy="339754"/>
          </a:xfrm>
        </p:grpSpPr>
        <p:sp>
          <p:nvSpPr>
            <p:cNvPr id="22" name="Straight Connector 23"/>
            <p:cNvSpPr/>
            <p:nvPr/>
          </p:nvSpPr>
          <p:spPr>
            <a:xfrm>
              <a:off x="4007431" y="4891665"/>
              <a:ext cx="569488" cy="297417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ss"/>
                <a:gd name="f6" fmla="val 0"/>
                <a:gd name="f7" fmla="+- 0 0 -180"/>
                <a:gd name="f8" fmla="+- 0 0 -360"/>
                <a:gd name="f9" fmla="abs f3"/>
                <a:gd name="f10" fmla="abs f4"/>
                <a:gd name="f11" fmla="abs f5"/>
                <a:gd name="f12" fmla="*/ f7 f0 1"/>
                <a:gd name="f13" fmla="*/ f8 f0 1"/>
                <a:gd name="f14" fmla="?: f9 f3 1"/>
                <a:gd name="f15" fmla="?: f10 f4 1"/>
                <a:gd name="f16" fmla="?: f11 f5 1"/>
                <a:gd name="f17" fmla="*/ f12 1 f2"/>
                <a:gd name="f18" fmla="*/ f13 1 f2"/>
                <a:gd name="f19" fmla="*/ f14 1 21600"/>
                <a:gd name="f20" fmla="*/ f15 1 21600"/>
                <a:gd name="f21" fmla="*/ 21600 f14 1"/>
                <a:gd name="f22" fmla="*/ 21600 f15 1"/>
                <a:gd name="f23" fmla="+- f17 0 f1"/>
                <a:gd name="f24" fmla="+- f18 0 f1"/>
                <a:gd name="f25" fmla="min f20 f19"/>
                <a:gd name="f26" fmla="*/ f21 1 f16"/>
                <a:gd name="f27" fmla="*/ f22 1 f16"/>
                <a:gd name="f28" fmla="val f26"/>
                <a:gd name="f29" fmla="val f27"/>
                <a:gd name="f30" fmla="*/ f6 f25 1"/>
                <a:gd name="f31" fmla="*/ f28 f25 1"/>
                <a:gd name="f32" fmla="*/ f29 f25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3">
                  <a:pos x="f30" y="f30"/>
                </a:cxn>
                <a:cxn ang="f24">
                  <a:pos x="f31" y="f32"/>
                </a:cxn>
              </a:cxnLst>
              <a:rect l="f30" t="f30" r="f31" b="f32"/>
              <a:pathLst>
                <a:path>
                  <a:moveTo>
                    <a:pt x="f30" y="f30"/>
                  </a:moveTo>
                  <a:lnTo>
                    <a:pt x="f31" y="f32"/>
                  </a:lnTo>
                </a:path>
              </a:pathLst>
            </a:custGeom>
            <a:noFill/>
            <a:ln w="57241">
              <a:solidFill>
                <a:srgbClr val="339966"/>
              </a:solidFill>
              <a:prstDash val="solid"/>
              <a:miter/>
            </a:ln>
          </p:spPr>
          <p:txBody>
            <a:bodyPr vert="horz" wrap="square" lIns="90004" tIns="46798" rIns="90004" bIns="46798" anchor="t" anchorCtr="0" compatLnSpc="0"/>
            <a:lstStyle/>
            <a:p>
              <a:pPr defTabSz="829452" hangingPunct="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fi-FI" sz="1600">
                <a:solidFill>
                  <a:srgbClr val="000000"/>
                </a:solidFill>
                <a:latin typeface="Arial" pitchFamily="18"/>
                <a:ea typeface="MS Gothic" pitchFamily="2"/>
                <a:cs typeface="Tahoma" pitchFamily="2"/>
              </a:endParaRPr>
            </a:p>
          </p:txBody>
        </p:sp>
        <p:sp>
          <p:nvSpPr>
            <p:cNvPr id="23" name="Straight Connector 24"/>
            <p:cNvSpPr/>
            <p:nvPr/>
          </p:nvSpPr>
          <p:spPr>
            <a:xfrm flipH="1">
              <a:off x="4071027" y="4891665"/>
              <a:ext cx="441417" cy="339754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ss"/>
                <a:gd name="f6" fmla="val 0"/>
                <a:gd name="f7" fmla="+- 0 0 -180"/>
                <a:gd name="f8" fmla="+- 0 0 -360"/>
                <a:gd name="f9" fmla="abs f3"/>
                <a:gd name="f10" fmla="abs f4"/>
                <a:gd name="f11" fmla="abs f5"/>
                <a:gd name="f12" fmla="*/ f7 f0 1"/>
                <a:gd name="f13" fmla="*/ f8 f0 1"/>
                <a:gd name="f14" fmla="?: f9 f3 1"/>
                <a:gd name="f15" fmla="?: f10 f4 1"/>
                <a:gd name="f16" fmla="?: f11 f5 1"/>
                <a:gd name="f17" fmla="*/ f12 1 f2"/>
                <a:gd name="f18" fmla="*/ f13 1 f2"/>
                <a:gd name="f19" fmla="*/ f14 1 21600"/>
                <a:gd name="f20" fmla="*/ f15 1 21600"/>
                <a:gd name="f21" fmla="*/ 21600 f14 1"/>
                <a:gd name="f22" fmla="*/ 21600 f15 1"/>
                <a:gd name="f23" fmla="+- f17 0 f1"/>
                <a:gd name="f24" fmla="+- f18 0 f1"/>
                <a:gd name="f25" fmla="min f20 f19"/>
                <a:gd name="f26" fmla="*/ f21 1 f16"/>
                <a:gd name="f27" fmla="*/ f22 1 f16"/>
                <a:gd name="f28" fmla="val f26"/>
                <a:gd name="f29" fmla="val f27"/>
                <a:gd name="f30" fmla="*/ f6 f25 1"/>
                <a:gd name="f31" fmla="*/ f28 f25 1"/>
                <a:gd name="f32" fmla="*/ f29 f25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3">
                  <a:pos x="f30" y="f30"/>
                </a:cxn>
                <a:cxn ang="f24">
                  <a:pos x="f31" y="f32"/>
                </a:cxn>
              </a:cxnLst>
              <a:rect l="f30" t="f30" r="f31" b="f32"/>
              <a:pathLst>
                <a:path>
                  <a:moveTo>
                    <a:pt x="f30" y="f30"/>
                  </a:moveTo>
                  <a:lnTo>
                    <a:pt x="f31" y="f32"/>
                  </a:lnTo>
                </a:path>
              </a:pathLst>
            </a:custGeom>
            <a:noFill/>
            <a:ln w="57241">
              <a:solidFill>
                <a:srgbClr val="339966"/>
              </a:solidFill>
              <a:prstDash val="solid"/>
              <a:miter/>
            </a:ln>
          </p:spPr>
          <p:txBody>
            <a:bodyPr vert="horz" wrap="square" lIns="90004" tIns="46798" rIns="90004" bIns="46798" anchor="t" anchorCtr="0" compatLnSpc="0"/>
            <a:lstStyle/>
            <a:p>
              <a:pPr defTabSz="829452" hangingPunct="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fi-FI" sz="1600">
                <a:solidFill>
                  <a:srgbClr val="000000"/>
                </a:solidFill>
                <a:latin typeface="Arial" pitchFamily="18"/>
                <a:ea typeface="MS Gothic" pitchFamily="2"/>
                <a:cs typeface="Tahoma" pitchFamily="2"/>
              </a:endParaRPr>
            </a:p>
          </p:txBody>
        </p:sp>
      </p:grpSp>
      <p:grpSp>
        <p:nvGrpSpPr>
          <p:cNvPr id="24" name="Group 25"/>
          <p:cNvGrpSpPr/>
          <p:nvPr/>
        </p:nvGrpSpPr>
        <p:grpSpPr>
          <a:xfrm>
            <a:off x="5833832" y="2613731"/>
            <a:ext cx="708291" cy="676678"/>
            <a:chOff x="6431395" y="2881155"/>
            <a:chExt cx="780842" cy="745912"/>
          </a:xfrm>
        </p:grpSpPr>
        <p:sp>
          <p:nvSpPr>
            <p:cNvPr id="25" name="Puzzle3"/>
            <p:cNvSpPr/>
            <p:nvPr/>
          </p:nvSpPr>
          <p:spPr>
            <a:xfrm>
              <a:off x="6811557" y="2881155"/>
              <a:ext cx="306717" cy="396355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21600"/>
                <a:gd name="f7" fmla="val 6625"/>
                <a:gd name="f8" fmla="val 20892"/>
                <a:gd name="f9" fmla="val 7105"/>
                <a:gd name="f10" fmla="val 21023"/>
                <a:gd name="f11" fmla="val 7513"/>
                <a:gd name="f12" fmla="val 21088"/>
                <a:gd name="f13" fmla="val 7922"/>
                <a:gd name="f14" fmla="val 21115"/>
                <a:gd name="f15" fmla="val 8242"/>
                <a:gd name="f16" fmla="val 8544"/>
                <a:gd name="f17" fmla="val 21062"/>
                <a:gd name="f18" fmla="val 8810"/>
                <a:gd name="f19" fmla="val 20997"/>
                <a:gd name="f20" fmla="val 9023"/>
                <a:gd name="f21" fmla="val 9148"/>
                <a:gd name="f22" fmla="val 20761"/>
                <a:gd name="f23" fmla="val 9290"/>
                <a:gd name="f24" fmla="val 20616"/>
                <a:gd name="f25" fmla="val 9361"/>
                <a:gd name="f26" fmla="val 20459"/>
                <a:gd name="f27" fmla="val 9396"/>
                <a:gd name="f28" fmla="val 20289"/>
                <a:gd name="f29" fmla="val 20092"/>
                <a:gd name="f30" fmla="val 9325"/>
                <a:gd name="f31" fmla="val 19909"/>
                <a:gd name="f32" fmla="val 9219"/>
                <a:gd name="f33" fmla="val 19738"/>
                <a:gd name="f34" fmla="val 9094"/>
                <a:gd name="f35" fmla="val 19555"/>
                <a:gd name="f36" fmla="val 8917"/>
                <a:gd name="f37" fmla="val 19384"/>
                <a:gd name="f38" fmla="val 8650"/>
                <a:gd name="f39" fmla="val 19162"/>
                <a:gd name="f40" fmla="val 8437"/>
                <a:gd name="f41" fmla="val 18900"/>
                <a:gd name="f42" fmla="val 8277"/>
                <a:gd name="f43" fmla="val 18624"/>
                <a:gd name="f44" fmla="val 8135"/>
                <a:gd name="f45" fmla="val 18349"/>
                <a:gd name="f46" fmla="val 8028"/>
                <a:gd name="f47" fmla="val 18048"/>
                <a:gd name="f48" fmla="val 7993"/>
                <a:gd name="f49" fmla="val 17746"/>
                <a:gd name="f50" fmla="val 17471"/>
                <a:gd name="f51" fmla="val 17169"/>
                <a:gd name="f52" fmla="val 16920"/>
                <a:gd name="f53" fmla="val 16671"/>
                <a:gd name="f54" fmla="val 8366"/>
                <a:gd name="f55" fmla="val 16540"/>
                <a:gd name="f56" fmla="val 8473"/>
                <a:gd name="f57" fmla="val 16409"/>
                <a:gd name="f58" fmla="val 8615"/>
                <a:gd name="f59" fmla="val 16317"/>
                <a:gd name="f60" fmla="val 8739"/>
                <a:gd name="f61" fmla="val 16213"/>
                <a:gd name="f62" fmla="val 8881"/>
                <a:gd name="f63" fmla="val 16134"/>
                <a:gd name="f64" fmla="val 9059"/>
                <a:gd name="f65" fmla="val 16055"/>
                <a:gd name="f66" fmla="val 9254"/>
                <a:gd name="f67" fmla="val 15990"/>
                <a:gd name="f68" fmla="val 9432"/>
                <a:gd name="f69" fmla="val 15911"/>
                <a:gd name="f70" fmla="val 9663"/>
                <a:gd name="f71" fmla="val 15885"/>
                <a:gd name="f72" fmla="val 9876"/>
                <a:gd name="f73" fmla="val 15833"/>
                <a:gd name="f74" fmla="val 10142"/>
                <a:gd name="f75" fmla="val 15806"/>
                <a:gd name="f76" fmla="val 10391"/>
                <a:gd name="f77" fmla="val 10728"/>
                <a:gd name="f78" fmla="val 10995"/>
                <a:gd name="f79" fmla="val 11279"/>
                <a:gd name="f80" fmla="val 11546"/>
                <a:gd name="f81" fmla="val 11776"/>
                <a:gd name="f82" fmla="val 15937"/>
                <a:gd name="f83" fmla="val 12025"/>
                <a:gd name="f84" fmla="val 12221"/>
                <a:gd name="f85" fmla="val 12434"/>
                <a:gd name="f86" fmla="val 12611"/>
                <a:gd name="f87" fmla="val 12771"/>
                <a:gd name="f88" fmla="val 12913"/>
                <a:gd name="f89" fmla="val 13038"/>
                <a:gd name="f90" fmla="val 16514"/>
                <a:gd name="f91" fmla="val 13251"/>
                <a:gd name="f92" fmla="val 16737"/>
                <a:gd name="f93" fmla="val 13428"/>
                <a:gd name="f94" fmla="val 16986"/>
                <a:gd name="f95" fmla="val 13517"/>
                <a:gd name="f96" fmla="val 17248"/>
                <a:gd name="f97" fmla="val 13588"/>
                <a:gd name="f98" fmla="val 17523"/>
                <a:gd name="f99" fmla="val 17799"/>
                <a:gd name="f100" fmla="val 18074"/>
                <a:gd name="f101" fmla="val 18323"/>
                <a:gd name="f102" fmla="val 13286"/>
                <a:gd name="f103" fmla="val 18572"/>
                <a:gd name="f104" fmla="val 13109"/>
                <a:gd name="f105" fmla="val 18808"/>
                <a:gd name="f106" fmla="val 12878"/>
                <a:gd name="f107" fmla="val 19031"/>
                <a:gd name="f108" fmla="val 19411"/>
                <a:gd name="f109" fmla="val 12132"/>
                <a:gd name="f110" fmla="val 19856"/>
                <a:gd name="f111" fmla="val 11919"/>
                <a:gd name="f112" fmla="val 20014"/>
                <a:gd name="f113" fmla="val 11883"/>
                <a:gd name="f114" fmla="val 20132"/>
                <a:gd name="f115" fmla="val 20263"/>
                <a:gd name="f116" fmla="val 20394"/>
                <a:gd name="f117" fmla="val 11954"/>
                <a:gd name="f118" fmla="val 20485"/>
                <a:gd name="f119" fmla="val 12061"/>
                <a:gd name="f120" fmla="val 20590"/>
                <a:gd name="f121" fmla="val 12185"/>
                <a:gd name="f122" fmla="val 20695"/>
                <a:gd name="f123" fmla="val 12327"/>
                <a:gd name="f124" fmla="val 20787"/>
                <a:gd name="f125" fmla="val 12540"/>
                <a:gd name="f126" fmla="val 13073"/>
                <a:gd name="f127" fmla="val 21193"/>
                <a:gd name="f128" fmla="val 13873"/>
                <a:gd name="f129" fmla="val 21298"/>
                <a:gd name="f130" fmla="val 14317"/>
                <a:gd name="f131" fmla="val 21390"/>
                <a:gd name="f132" fmla="val 14778"/>
                <a:gd name="f133" fmla="val 21468"/>
                <a:gd name="f134" fmla="val 15294"/>
                <a:gd name="f135" fmla="val 21547"/>
                <a:gd name="f136" fmla="val 15809"/>
                <a:gd name="f137" fmla="val 16359"/>
                <a:gd name="f138" fmla="val 21652"/>
                <a:gd name="f139" fmla="val 16875"/>
                <a:gd name="f140" fmla="val 21678"/>
                <a:gd name="f141" fmla="val 17407"/>
                <a:gd name="f142" fmla="val 17958"/>
                <a:gd name="f143" fmla="val 18473"/>
                <a:gd name="f144" fmla="val 18953"/>
                <a:gd name="f145" fmla="val 21573"/>
                <a:gd name="f146" fmla="val 19397"/>
                <a:gd name="f147" fmla="val 21495"/>
                <a:gd name="f148" fmla="val 19841"/>
                <a:gd name="f149" fmla="val 20214"/>
                <a:gd name="f150" fmla="val 21272"/>
                <a:gd name="f151" fmla="val 20551"/>
                <a:gd name="f152" fmla="val 20480"/>
                <a:gd name="f153" fmla="val 20409"/>
                <a:gd name="f154" fmla="val 20356"/>
                <a:gd name="f155" fmla="val 20158"/>
                <a:gd name="f156" fmla="val 19804"/>
                <a:gd name="f157" fmla="val 20321"/>
                <a:gd name="f158" fmla="val 19083"/>
                <a:gd name="f159" fmla="val 17641"/>
                <a:gd name="f160" fmla="val 17012"/>
                <a:gd name="f161" fmla="val 16488"/>
                <a:gd name="f162" fmla="val 20445"/>
                <a:gd name="f163" fmla="val 15754"/>
                <a:gd name="f164" fmla="val 15610"/>
                <a:gd name="f165" fmla="val 20178"/>
                <a:gd name="f166" fmla="val 15452"/>
                <a:gd name="f167" fmla="val 20001"/>
                <a:gd name="f168" fmla="val 15334"/>
                <a:gd name="f169" fmla="val 19770"/>
                <a:gd name="f170" fmla="val 15230"/>
                <a:gd name="f171" fmla="val 19521"/>
                <a:gd name="f172" fmla="val 15125"/>
                <a:gd name="f173" fmla="val 19290"/>
                <a:gd name="f174" fmla="val 15059"/>
                <a:gd name="f175" fmla="val 19024"/>
                <a:gd name="f176" fmla="val 15007"/>
                <a:gd name="f177" fmla="val 18740"/>
                <a:gd name="f178" fmla="val 14954"/>
                <a:gd name="f179" fmla="val 18509"/>
                <a:gd name="f180" fmla="val 18225"/>
                <a:gd name="f181" fmla="val 17994"/>
                <a:gd name="f182" fmla="val 17763"/>
                <a:gd name="f183" fmla="val 15085"/>
                <a:gd name="f184" fmla="val 17550"/>
                <a:gd name="f185" fmla="val 15177"/>
                <a:gd name="f186" fmla="val 17372"/>
                <a:gd name="f187" fmla="val 15308"/>
                <a:gd name="f188" fmla="val 17176"/>
                <a:gd name="f189" fmla="val 15426"/>
                <a:gd name="f190" fmla="val 16928"/>
                <a:gd name="f191" fmla="val 15557"/>
                <a:gd name="f192" fmla="val 16661"/>
                <a:gd name="f193" fmla="val 15636"/>
                <a:gd name="f194" fmla="val 15688"/>
                <a:gd name="f195" fmla="val 16022"/>
                <a:gd name="f196" fmla="val 15715"/>
                <a:gd name="f197" fmla="val 15667"/>
                <a:gd name="f198" fmla="val 15662"/>
                <a:gd name="f199" fmla="val 14956"/>
                <a:gd name="f200" fmla="val 15583"/>
                <a:gd name="f201" fmla="val 14619"/>
                <a:gd name="f202" fmla="val 15479"/>
                <a:gd name="f203" fmla="val 14281"/>
                <a:gd name="f204" fmla="val 13961"/>
                <a:gd name="f205" fmla="val 13695"/>
                <a:gd name="f206" fmla="val 14981"/>
                <a:gd name="f207" fmla="val 14850"/>
                <a:gd name="f208" fmla="val 13482"/>
                <a:gd name="f209" fmla="val 14732"/>
                <a:gd name="f210" fmla="val 13393"/>
                <a:gd name="f211" fmla="val 14600"/>
                <a:gd name="f212" fmla="val 13322"/>
                <a:gd name="f213" fmla="val 14456"/>
                <a:gd name="f214" fmla="val 14299"/>
                <a:gd name="f215" fmla="val 13215"/>
                <a:gd name="f216" fmla="val 14155"/>
                <a:gd name="f217" fmla="val 13180"/>
                <a:gd name="f218" fmla="val 13971"/>
                <a:gd name="f219" fmla="val 13801"/>
                <a:gd name="f220" fmla="val 13591"/>
                <a:gd name="f221" fmla="val 13395"/>
                <a:gd name="f222" fmla="val 13198"/>
                <a:gd name="f223" fmla="val 13015"/>
                <a:gd name="f224" fmla="val 12870"/>
                <a:gd name="f225" fmla="val 12713"/>
                <a:gd name="f226" fmla="val 12569"/>
                <a:gd name="f227" fmla="val 13730"/>
                <a:gd name="f228" fmla="val 12438"/>
                <a:gd name="f229" fmla="val 13997"/>
                <a:gd name="f230" fmla="val 12215"/>
                <a:gd name="f231" fmla="val 14334"/>
                <a:gd name="f232" fmla="val 12005"/>
                <a:gd name="f233" fmla="val 14690"/>
                <a:gd name="f234" fmla="val 11861"/>
                <a:gd name="f235" fmla="val 15063"/>
                <a:gd name="f236" fmla="val 11756"/>
                <a:gd name="f237" fmla="val 15436"/>
                <a:gd name="f238" fmla="val 11678"/>
                <a:gd name="f239" fmla="val 11638"/>
                <a:gd name="f240" fmla="val 16182"/>
                <a:gd name="f241" fmla="val 16555"/>
                <a:gd name="f242" fmla="val 16910"/>
                <a:gd name="f243" fmla="val 11730"/>
                <a:gd name="f244" fmla="val 11835"/>
                <a:gd name="f245" fmla="val 17514"/>
                <a:gd name="f246" fmla="val 11966"/>
                <a:gd name="f247" fmla="val 12110"/>
                <a:gd name="f248" fmla="val 17887"/>
                <a:gd name="f249" fmla="val 18065"/>
                <a:gd name="f250" fmla="val 12307"/>
                <a:gd name="f251" fmla="val 18260"/>
                <a:gd name="f252" fmla="val 12412"/>
                <a:gd name="f253" fmla="val 18438"/>
                <a:gd name="f254" fmla="val 12464"/>
                <a:gd name="f255" fmla="val 18669"/>
                <a:gd name="f256" fmla="val 12543"/>
                <a:gd name="f257" fmla="val 18882"/>
                <a:gd name="f258" fmla="val 19113"/>
                <a:gd name="f259" fmla="val 12595"/>
                <a:gd name="f260" fmla="val 19361"/>
                <a:gd name="f261" fmla="val 12608"/>
                <a:gd name="f262" fmla="val 19592"/>
                <a:gd name="f263" fmla="val 20072"/>
                <a:gd name="f264" fmla="val 12490"/>
                <a:gd name="f265" fmla="val 20800"/>
                <a:gd name="f266" fmla="val 12333"/>
                <a:gd name="f267" fmla="val 20996"/>
                <a:gd name="f268" fmla="val 12241"/>
                <a:gd name="f269" fmla="val 21244"/>
                <a:gd name="f270" fmla="val 12032"/>
                <a:gd name="f271" fmla="val 21404"/>
                <a:gd name="f272" fmla="val 21475"/>
                <a:gd name="f273" fmla="val 21511"/>
                <a:gd name="f274" fmla="val 21617"/>
                <a:gd name="f275" fmla="val 11481"/>
                <a:gd name="f276" fmla="val 21653"/>
                <a:gd name="f277" fmla="val 11180"/>
                <a:gd name="f278" fmla="val 10826"/>
                <a:gd name="f279" fmla="val 10472"/>
                <a:gd name="f280" fmla="val 21582"/>
                <a:gd name="f281" fmla="val 10092"/>
                <a:gd name="f282" fmla="val 9725"/>
                <a:gd name="f283" fmla="val 8912"/>
                <a:gd name="f284" fmla="val 21067"/>
                <a:gd name="f285" fmla="val 8191"/>
                <a:gd name="f286" fmla="val 7536"/>
                <a:gd name="f287" fmla="val 7025"/>
                <a:gd name="f288" fmla="val 7103"/>
                <a:gd name="f289" fmla="val 19432"/>
                <a:gd name="f290" fmla="val 7156"/>
                <a:gd name="f291" fmla="val 18846"/>
                <a:gd name="f292" fmla="val 7208"/>
                <a:gd name="f293" fmla="val 17656"/>
                <a:gd name="f294" fmla="val 17070"/>
                <a:gd name="f295" fmla="val 7182"/>
                <a:gd name="f296" fmla="val 16484"/>
                <a:gd name="f297" fmla="val 15986"/>
                <a:gd name="f298" fmla="val 14992"/>
                <a:gd name="f299" fmla="val 6999"/>
                <a:gd name="f300" fmla="val 14210"/>
                <a:gd name="f301" fmla="val 6907"/>
                <a:gd name="f302" fmla="val 6828"/>
                <a:gd name="f303" fmla="val 6802"/>
                <a:gd name="f304" fmla="val 6645"/>
                <a:gd name="f305" fmla="val 12700"/>
                <a:gd name="f306" fmla="val 6474"/>
                <a:gd name="f307" fmla="val 12363"/>
                <a:gd name="f308" fmla="val 6304"/>
                <a:gd name="f309" fmla="val 6094"/>
                <a:gd name="f310" fmla="val 5871"/>
                <a:gd name="f311" fmla="val 5649"/>
                <a:gd name="f312" fmla="val 11688"/>
                <a:gd name="f313" fmla="val 5413"/>
                <a:gd name="f314" fmla="val 11617"/>
                <a:gd name="f315" fmla="val 5190"/>
                <a:gd name="f316" fmla="val 4941"/>
                <a:gd name="f317" fmla="val 11652"/>
                <a:gd name="f318" fmla="val 4718"/>
                <a:gd name="f319" fmla="val 11723"/>
                <a:gd name="f320" fmla="val 4482"/>
                <a:gd name="f321" fmla="val 11812"/>
                <a:gd name="f322" fmla="val 4285"/>
                <a:gd name="f323" fmla="val 4089"/>
                <a:gd name="f324" fmla="val 12096"/>
                <a:gd name="f325" fmla="val 3905"/>
                <a:gd name="f326" fmla="val 12292"/>
                <a:gd name="f327" fmla="val 3735"/>
                <a:gd name="f328" fmla="val 12505"/>
                <a:gd name="f329" fmla="val 3604"/>
                <a:gd name="f330" fmla="val 3460"/>
                <a:gd name="f331" fmla="val 3250"/>
                <a:gd name="f332" fmla="val 3027"/>
                <a:gd name="f333" fmla="val 2752"/>
                <a:gd name="f334" fmla="val 2477"/>
                <a:gd name="f335" fmla="val 2175"/>
                <a:gd name="f336" fmla="val 13357"/>
                <a:gd name="f337" fmla="val 1874"/>
                <a:gd name="f338" fmla="val 1572"/>
                <a:gd name="f339" fmla="val 1271"/>
                <a:gd name="f340" fmla="val 983"/>
                <a:gd name="f341" fmla="val 12949"/>
                <a:gd name="f342" fmla="val 865"/>
                <a:gd name="f343" fmla="val 12807"/>
                <a:gd name="f344" fmla="val 733"/>
                <a:gd name="f345" fmla="val 12665"/>
                <a:gd name="f346" fmla="val 616"/>
                <a:gd name="f347" fmla="val 511"/>
                <a:gd name="f348" fmla="val 406"/>
                <a:gd name="f349" fmla="val 314"/>
                <a:gd name="f350" fmla="val 235"/>
                <a:gd name="f351" fmla="val 183"/>
                <a:gd name="f352" fmla="val 11368"/>
                <a:gd name="f353" fmla="val 104"/>
                <a:gd name="f354" fmla="val 11101"/>
                <a:gd name="f355" fmla="val 78"/>
                <a:gd name="f356" fmla="val 10800"/>
                <a:gd name="f357" fmla="val 52"/>
                <a:gd name="f358" fmla="val 10444"/>
                <a:gd name="f359" fmla="val 9840"/>
                <a:gd name="f360" fmla="val 9574"/>
                <a:gd name="f361" fmla="val 157"/>
                <a:gd name="f362" fmla="val 209"/>
                <a:gd name="f363" fmla="val 8846"/>
                <a:gd name="f364" fmla="val 262"/>
                <a:gd name="f365" fmla="val 340"/>
                <a:gd name="f366" fmla="val 432"/>
                <a:gd name="f367" fmla="val 8100"/>
                <a:gd name="f368" fmla="val 7957"/>
                <a:gd name="f369" fmla="val 707"/>
                <a:gd name="f370" fmla="val 7833"/>
                <a:gd name="f371" fmla="val 838"/>
                <a:gd name="f372" fmla="val 7620"/>
                <a:gd name="f373" fmla="val 1061"/>
                <a:gd name="f374" fmla="val 7442"/>
                <a:gd name="f375" fmla="val 1336"/>
                <a:gd name="f376" fmla="val 7353"/>
                <a:gd name="f377" fmla="val 1599"/>
                <a:gd name="f378" fmla="val 7318"/>
                <a:gd name="f379" fmla="val 1900"/>
                <a:gd name="f380" fmla="val 2450"/>
                <a:gd name="f381" fmla="val 2726"/>
                <a:gd name="f382" fmla="val 2975"/>
                <a:gd name="f383" fmla="val 3198"/>
                <a:gd name="f384" fmla="val 8064"/>
                <a:gd name="f385" fmla="val 3433"/>
                <a:gd name="f386" fmla="val 8295"/>
                <a:gd name="f387" fmla="val 3630"/>
                <a:gd name="f388" fmla="val 8508"/>
                <a:gd name="f389" fmla="val 3853"/>
                <a:gd name="f390" fmla="val 8686"/>
                <a:gd name="f391" fmla="val 8775"/>
                <a:gd name="f392" fmla="val 4312"/>
                <a:gd name="f393" fmla="val 4561"/>
                <a:gd name="f394" fmla="val 4810"/>
                <a:gd name="f395" fmla="val 5059"/>
                <a:gd name="f396" fmla="val 8721"/>
                <a:gd name="f397" fmla="val 5295"/>
                <a:gd name="f398" fmla="val 8579"/>
                <a:gd name="f399" fmla="val 5544"/>
                <a:gd name="f400" fmla="val 5766"/>
                <a:gd name="f401" fmla="val 5976"/>
                <a:gd name="f402" fmla="val 6199"/>
                <a:gd name="f403" fmla="val 7478"/>
                <a:gd name="f404" fmla="val 6369"/>
                <a:gd name="f405" fmla="val 7069"/>
                <a:gd name="f406" fmla="val 6527"/>
                <a:gd name="f407" fmla="val 6590"/>
                <a:gd name="f408" fmla="val 6671"/>
                <a:gd name="f409" fmla="val 6092"/>
                <a:gd name="f410" fmla="val 5684"/>
                <a:gd name="f411" fmla="val 5133"/>
                <a:gd name="f412" fmla="val 4547"/>
                <a:gd name="f413" fmla="val 3872"/>
                <a:gd name="f414" fmla="val 3144"/>
                <a:gd name="f415" fmla="val 2362"/>
                <a:gd name="f416" fmla="val 1545"/>
                <a:gd name="f417" fmla="val 692"/>
                <a:gd name="f418" fmla="val 586"/>
                <a:gd name="f419" fmla="val 7234"/>
                <a:gd name="f420" fmla="val 461"/>
                <a:gd name="f421" fmla="val 7837"/>
                <a:gd name="f422" fmla="val 355"/>
                <a:gd name="f423" fmla="val 8493"/>
                <a:gd name="f424" fmla="val 248"/>
                <a:gd name="f425" fmla="val 9187"/>
                <a:gd name="f426" fmla="val 142"/>
                <a:gd name="f427" fmla="val 9869"/>
                <a:gd name="f428" fmla="val 106"/>
                <a:gd name="f429" fmla="val 10498"/>
                <a:gd name="f430" fmla="val 10983"/>
                <a:gd name="f431" fmla="val 11311"/>
                <a:gd name="f432" fmla="val 213"/>
                <a:gd name="f433" fmla="val 319"/>
                <a:gd name="f434" fmla="val 11651"/>
                <a:gd name="f435" fmla="val 497"/>
                <a:gd name="f436" fmla="val 11783"/>
                <a:gd name="f437" fmla="val 11914"/>
                <a:gd name="f438" fmla="val 941"/>
                <a:gd name="f439" fmla="val 1207"/>
                <a:gd name="f440" fmla="val 1509"/>
                <a:gd name="f441" fmla="val 12189"/>
                <a:gd name="f442" fmla="val 1794"/>
                <a:gd name="f443" fmla="val 2131"/>
                <a:gd name="f444" fmla="val 12267"/>
                <a:gd name="f445" fmla="val 2433"/>
                <a:gd name="f446" fmla="val 12281"/>
                <a:gd name="f447" fmla="val 2735"/>
                <a:gd name="f448" fmla="val 3055"/>
                <a:gd name="f449" fmla="val 3357"/>
                <a:gd name="f450" fmla="val 3623"/>
                <a:gd name="f451" fmla="val 12084"/>
                <a:gd name="f452" fmla="val 11979"/>
                <a:gd name="f453" fmla="val 4103"/>
                <a:gd name="f454" fmla="val 4316"/>
                <a:gd name="f455" fmla="val 11704"/>
                <a:gd name="f456" fmla="val 4582"/>
                <a:gd name="f457" fmla="val 11612"/>
                <a:gd name="f458" fmla="val 4849"/>
                <a:gd name="f459" fmla="val 11533"/>
                <a:gd name="f460" fmla="val 5169"/>
                <a:gd name="f461" fmla="val 11507"/>
                <a:gd name="f462" fmla="val 5506"/>
                <a:gd name="f463" fmla="val 5808"/>
                <a:gd name="f464" fmla="val 6146"/>
                <a:gd name="f465" fmla="val 11560"/>
                <a:gd name="f466" fmla="val 6501"/>
                <a:gd name="f467" fmla="val 6803"/>
                <a:gd name="f468" fmla="val 11940"/>
                <a:gd name="f469" fmla="val 7584"/>
                <a:gd name="f470" fmla="val 7798"/>
                <a:gd name="f471" fmla="val 13526"/>
                <a:gd name="f472" fmla="val 13775"/>
                <a:gd name="f473" fmla="val 13998"/>
                <a:gd name="f474" fmla="val 14220"/>
                <a:gd name="f475" fmla="val 14404"/>
                <a:gd name="f476" fmla="val 14574"/>
                <a:gd name="f477" fmla="val 15033"/>
                <a:gd name="f478" fmla="val 14902"/>
                <a:gd name="f479" fmla="val 14784"/>
                <a:gd name="f480" fmla="val 3907"/>
                <a:gd name="f481" fmla="val 14430"/>
                <a:gd name="f482" fmla="val 3659"/>
                <a:gd name="f483" fmla="val 3428"/>
                <a:gd name="f484" fmla="val 14194"/>
                <a:gd name="f485" fmla="val 3179"/>
                <a:gd name="f486" fmla="val 14129"/>
                <a:gd name="f487" fmla="val 2913"/>
                <a:gd name="f488" fmla="val 14102"/>
                <a:gd name="f489" fmla="val 2646"/>
                <a:gd name="f490" fmla="val 2096"/>
                <a:gd name="f491" fmla="val 14168"/>
                <a:gd name="f492" fmla="val 1811"/>
                <a:gd name="f493" fmla="val 14273"/>
                <a:gd name="f494" fmla="val 14378"/>
                <a:gd name="f495" fmla="val 1314"/>
                <a:gd name="f496" fmla="val 14496"/>
                <a:gd name="f497" fmla="val 1065"/>
                <a:gd name="f498" fmla="val 14653"/>
                <a:gd name="f499" fmla="val 870"/>
                <a:gd name="f500" fmla="val 14797"/>
                <a:gd name="f501" fmla="val 657"/>
                <a:gd name="f502" fmla="val 390"/>
                <a:gd name="f503" fmla="val 15413"/>
                <a:gd name="f504" fmla="val 284"/>
                <a:gd name="f505" fmla="val 16239"/>
                <a:gd name="f506" fmla="val 16566"/>
                <a:gd name="f507" fmla="val 17340"/>
                <a:gd name="f508" fmla="val 18152"/>
                <a:gd name="f509" fmla="val 799"/>
                <a:gd name="f510" fmla="val 18559"/>
                <a:gd name="f511" fmla="val 905"/>
                <a:gd name="f512" fmla="val 18978"/>
                <a:gd name="f513" fmla="val 959"/>
                <a:gd name="f514" fmla="val 994"/>
                <a:gd name="f515" fmla="val 19791"/>
                <a:gd name="f516" fmla="val 20669"/>
                <a:gd name="f517" fmla="val 20813"/>
                <a:gd name="f518" fmla="val 20970"/>
                <a:gd name="f519" fmla="val 1474"/>
                <a:gd name="f520" fmla="val 2291"/>
                <a:gd name="f521" fmla="val 20866"/>
                <a:gd name="f522" fmla="val 3108"/>
                <a:gd name="f523" fmla="val 20721"/>
                <a:gd name="f524" fmla="val 4653"/>
                <a:gd name="f525" fmla="val 5364"/>
                <a:gd name="f526" fmla="val 5701"/>
                <a:gd name="f527" fmla="val 6057"/>
                <a:gd name="f528" fmla="val 6323"/>
                <a:gd name="f529" fmla="+- 0 0 0"/>
                <a:gd name="f530" fmla="*/ f3 1 21600"/>
                <a:gd name="f531" fmla="*/ f4 1 21600"/>
                <a:gd name="f532" fmla="+- f6 0 f5"/>
                <a:gd name="f533" fmla="*/ f529 f0 1"/>
                <a:gd name="f534" fmla="*/ f532 1 21600"/>
                <a:gd name="f535" fmla="*/ f533 1 f2"/>
                <a:gd name="f536" fmla="*/ 2273 f534 1"/>
                <a:gd name="f537" fmla="*/ 19149 f534 1"/>
                <a:gd name="f538" fmla="*/ 20237 f534 1"/>
                <a:gd name="f539" fmla="*/ 7719 f534 1"/>
                <a:gd name="f540" fmla="*/ 10391 f534 1"/>
                <a:gd name="f541" fmla="*/ 15806 f534 1"/>
                <a:gd name="f542" fmla="*/ 20551 f534 1"/>
                <a:gd name="f543" fmla="*/ 21088 f534 1"/>
                <a:gd name="f544" fmla="*/ 13180 f534 1"/>
                <a:gd name="f545" fmla="*/ 13801 f534 1"/>
                <a:gd name="f546" fmla="*/ 7025 f534 1"/>
                <a:gd name="f547" fmla="*/ 10500 f534 1"/>
                <a:gd name="f548" fmla="*/ 52 f534 1"/>
                <a:gd name="f549" fmla="*/ 692 f534 1"/>
                <a:gd name="f550" fmla="*/ 6802 f534 1"/>
                <a:gd name="f551" fmla="*/ 8064 f534 1"/>
                <a:gd name="f552" fmla="*/ 13526 f534 1"/>
                <a:gd name="f553" fmla="+- f535 0 f1"/>
                <a:gd name="f554" fmla="*/ f540 1 f534"/>
                <a:gd name="f555" fmla="*/ f541 1 f534"/>
                <a:gd name="f556" fmla="*/ f542 1 f534"/>
                <a:gd name="f557" fmla="*/ f543 1 f534"/>
                <a:gd name="f558" fmla="*/ f544 1 f534"/>
                <a:gd name="f559" fmla="*/ f545 1 f534"/>
                <a:gd name="f560" fmla="*/ f546 1 f534"/>
                <a:gd name="f561" fmla="*/ f547 1 f534"/>
                <a:gd name="f562" fmla="*/ f548 1 f534"/>
                <a:gd name="f563" fmla="*/ f549 1 f534"/>
                <a:gd name="f564" fmla="*/ f550 1 f534"/>
                <a:gd name="f565" fmla="*/ f551 1 f534"/>
                <a:gd name="f566" fmla="*/ f552 1 f534"/>
                <a:gd name="f567" fmla="*/ f536 1 f534"/>
                <a:gd name="f568" fmla="*/ f537 1 f534"/>
                <a:gd name="f569" fmla="*/ f539 1 f534"/>
                <a:gd name="f570" fmla="*/ f538 1 f534"/>
                <a:gd name="f571" fmla="*/ f567 f530 1"/>
                <a:gd name="f572" fmla="*/ f568 f530 1"/>
                <a:gd name="f573" fmla="*/ f570 f531 1"/>
                <a:gd name="f574" fmla="*/ f569 f531 1"/>
                <a:gd name="f575" fmla="*/ f554 f530 1"/>
                <a:gd name="f576" fmla="*/ f555 f531 1"/>
                <a:gd name="f577" fmla="*/ f556 f530 1"/>
                <a:gd name="f578" fmla="*/ f557 f531 1"/>
                <a:gd name="f579" fmla="*/ f558 f530 1"/>
                <a:gd name="f580" fmla="*/ f559 f531 1"/>
                <a:gd name="f581" fmla="*/ f560 f531 1"/>
                <a:gd name="f582" fmla="*/ f561 f530 1"/>
                <a:gd name="f583" fmla="*/ f562 f531 1"/>
                <a:gd name="f584" fmla="*/ f563 f530 1"/>
                <a:gd name="f585" fmla="*/ f564 f531 1"/>
                <a:gd name="f586" fmla="*/ f565 f530 1"/>
                <a:gd name="f587" fmla="*/ f566 f5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553">
                  <a:pos x="f575" y="f576"/>
                </a:cxn>
                <a:cxn ang="f553">
                  <a:pos x="f577" y="f578"/>
                </a:cxn>
                <a:cxn ang="f553">
                  <a:pos x="f579" y="f580"/>
                </a:cxn>
                <a:cxn ang="f553">
                  <a:pos x="f577" y="f581"/>
                </a:cxn>
                <a:cxn ang="f553">
                  <a:pos x="f582" y="f583"/>
                </a:cxn>
                <a:cxn ang="f553">
                  <a:pos x="f584" y="f585"/>
                </a:cxn>
                <a:cxn ang="f553">
                  <a:pos x="f586" y="f587"/>
                </a:cxn>
                <a:cxn ang="f553">
                  <a:pos x="f584" y="f578"/>
                </a:cxn>
              </a:cxnLst>
              <a:rect l="f571" t="f574" r="f572" b="f573"/>
              <a:pathLst>
                <a:path w="21600" h="21600">
                  <a:moveTo>
                    <a:pt x="f7" y="f8"/>
                  </a:moveTo>
                  <a:lnTo>
                    <a:pt x="f9" y="f10"/>
                  </a:lnTo>
                  <a:lnTo>
                    <a:pt x="f11" y="f12"/>
                  </a:lnTo>
                  <a:lnTo>
                    <a:pt x="f13" y="f14"/>
                  </a:lnTo>
                  <a:lnTo>
                    <a:pt x="f15" y="f14"/>
                  </a:lnTo>
                  <a:lnTo>
                    <a:pt x="f16" y="f17"/>
                  </a:lnTo>
                  <a:lnTo>
                    <a:pt x="f18" y="f19"/>
                  </a:lnTo>
                  <a:lnTo>
                    <a:pt x="f20" y="f8"/>
                  </a:lnTo>
                  <a:lnTo>
                    <a:pt x="f21" y="f22"/>
                  </a:lnTo>
                  <a:lnTo>
                    <a:pt x="f23" y="f24"/>
                  </a:lnTo>
                  <a:lnTo>
                    <a:pt x="f25" y="f26"/>
                  </a:lnTo>
                  <a:lnTo>
                    <a:pt x="f27" y="f28"/>
                  </a:lnTo>
                  <a:lnTo>
                    <a:pt x="f27" y="f29"/>
                  </a:lnTo>
                  <a:lnTo>
                    <a:pt x="f30" y="f31"/>
                  </a:lnTo>
                  <a:lnTo>
                    <a:pt x="f32" y="f33"/>
                  </a:lnTo>
                  <a:lnTo>
                    <a:pt x="f34" y="f35"/>
                  </a:lnTo>
                  <a:lnTo>
                    <a:pt x="f36" y="f37"/>
                  </a:lnTo>
                  <a:lnTo>
                    <a:pt x="f38" y="f39"/>
                  </a:lnTo>
                  <a:lnTo>
                    <a:pt x="f40" y="f41"/>
                  </a:lnTo>
                  <a:lnTo>
                    <a:pt x="f42" y="f43"/>
                  </a:lnTo>
                  <a:lnTo>
                    <a:pt x="f44" y="f45"/>
                  </a:lnTo>
                  <a:lnTo>
                    <a:pt x="f46" y="f47"/>
                  </a:lnTo>
                  <a:lnTo>
                    <a:pt x="f48" y="f49"/>
                  </a:lnTo>
                  <a:lnTo>
                    <a:pt x="f48" y="f50"/>
                  </a:lnTo>
                  <a:lnTo>
                    <a:pt x="f46" y="f51"/>
                  </a:lnTo>
                  <a:lnTo>
                    <a:pt x="f44" y="f52"/>
                  </a:lnTo>
                  <a:lnTo>
                    <a:pt x="f42" y="f53"/>
                  </a:lnTo>
                  <a:lnTo>
                    <a:pt x="f54" y="f55"/>
                  </a:lnTo>
                  <a:lnTo>
                    <a:pt x="f56" y="f57"/>
                  </a:lnTo>
                  <a:lnTo>
                    <a:pt x="f58" y="f59"/>
                  </a:lnTo>
                  <a:lnTo>
                    <a:pt x="f60" y="f61"/>
                  </a:lnTo>
                  <a:lnTo>
                    <a:pt x="f62" y="f63"/>
                  </a:lnTo>
                  <a:lnTo>
                    <a:pt x="f64" y="f65"/>
                  </a:lnTo>
                  <a:lnTo>
                    <a:pt x="f66" y="f67"/>
                  </a:lnTo>
                  <a:lnTo>
                    <a:pt x="f68" y="f69"/>
                  </a:lnTo>
                  <a:lnTo>
                    <a:pt x="f70" y="f71"/>
                  </a:lnTo>
                  <a:lnTo>
                    <a:pt x="f72" y="f73"/>
                  </a:lnTo>
                  <a:lnTo>
                    <a:pt x="f74" y="f75"/>
                  </a:lnTo>
                  <a:lnTo>
                    <a:pt x="f76" y="f75"/>
                  </a:lnTo>
                  <a:lnTo>
                    <a:pt x="f77" y="f75"/>
                  </a:lnTo>
                  <a:lnTo>
                    <a:pt x="f78" y="f75"/>
                  </a:lnTo>
                  <a:lnTo>
                    <a:pt x="f79" y="f73"/>
                  </a:lnTo>
                  <a:lnTo>
                    <a:pt x="f80" y="f71"/>
                  </a:lnTo>
                  <a:lnTo>
                    <a:pt x="f81" y="f82"/>
                  </a:lnTo>
                  <a:lnTo>
                    <a:pt x="f83" y="f67"/>
                  </a:lnTo>
                  <a:lnTo>
                    <a:pt x="f84" y="f65"/>
                  </a:lnTo>
                  <a:lnTo>
                    <a:pt x="f85" y="f63"/>
                  </a:lnTo>
                  <a:lnTo>
                    <a:pt x="f86" y="f61"/>
                  </a:lnTo>
                  <a:lnTo>
                    <a:pt x="f87" y="f59"/>
                  </a:lnTo>
                  <a:lnTo>
                    <a:pt x="f88" y="f57"/>
                  </a:lnTo>
                  <a:lnTo>
                    <a:pt x="f89" y="f90"/>
                  </a:lnTo>
                  <a:lnTo>
                    <a:pt x="f91" y="f92"/>
                  </a:lnTo>
                  <a:lnTo>
                    <a:pt x="f93" y="f94"/>
                  </a:lnTo>
                  <a:lnTo>
                    <a:pt x="f95" y="f96"/>
                  </a:lnTo>
                  <a:lnTo>
                    <a:pt x="f97" y="f98"/>
                  </a:lnTo>
                  <a:lnTo>
                    <a:pt x="f97" y="f99"/>
                  </a:lnTo>
                  <a:lnTo>
                    <a:pt x="f95" y="f100"/>
                  </a:lnTo>
                  <a:lnTo>
                    <a:pt x="f93" y="f101"/>
                  </a:lnTo>
                  <a:lnTo>
                    <a:pt x="f102" y="f103"/>
                  </a:lnTo>
                  <a:lnTo>
                    <a:pt x="f104" y="f105"/>
                  </a:lnTo>
                  <a:lnTo>
                    <a:pt x="f106" y="f107"/>
                  </a:lnTo>
                  <a:lnTo>
                    <a:pt x="f85" y="f108"/>
                  </a:lnTo>
                  <a:lnTo>
                    <a:pt x="f109" y="f33"/>
                  </a:lnTo>
                  <a:lnTo>
                    <a:pt x="f83" y="f110"/>
                  </a:lnTo>
                  <a:lnTo>
                    <a:pt x="f111" y="f112"/>
                  </a:lnTo>
                  <a:lnTo>
                    <a:pt x="f113" y="f114"/>
                  </a:lnTo>
                  <a:lnTo>
                    <a:pt x="f113" y="f115"/>
                  </a:lnTo>
                  <a:lnTo>
                    <a:pt x="f113" y="f116"/>
                  </a:lnTo>
                  <a:lnTo>
                    <a:pt x="f117" y="f118"/>
                  </a:lnTo>
                  <a:lnTo>
                    <a:pt x="f119" y="f120"/>
                  </a:lnTo>
                  <a:lnTo>
                    <a:pt x="f121" y="f122"/>
                  </a:lnTo>
                  <a:lnTo>
                    <a:pt x="f123" y="f124"/>
                  </a:lnTo>
                  <a:lnTo>
                    <a:pt x="f125" y="f8"/>
                  </a:lnTo>
                  <a:lnTo>
                    <a:pt x="f87" y="f19"/>
                  </a:lnTo>
                  <a:lnTo>
                    <a:pt x="f126" y="f12"/>
                  </a:lnTo>
                  <a:lnTo>
                    <a:pt x="f93" y="f127"/>
                  </a:lnTo>
                  <a:lnTo>
                    <a:pt x="f128" y="f129"/>
                  </a:lnTo>
                  <a:lnTo>
                    <a:pt x="f130" y="f131"/>
                  </a:lnTo>
                  <a:lnTo>
                    <a:pt x="f132" y="f133"/>
                  </a:lnTo>
                  <a:lnTo>
                    <a:pt x="f134" y="f135"/>
                  </a:lnTo>
                  <a:lnTo>
                    <a:pt x="f136" y="f6"/>
                  </a:lnTo>
                  <a:lnTo>
                    <a:pt x="f137" y="f138"/>
                  </a:lnTo>
                  <a:lnTo>
                    <a:pt x="f139" y="f140"/>
                  </a:lnTo>
                  <a:lnTo>
                    <a:pt x="f141" y="f140"/>
                  </a:lnTo>
                  <a:lnTo>
                    <a:pt x="f142" y="f140"/>
                  </a:lnTo>
                  <a:lnTo>
                    <a:pt x="f143" y="f138"/>
                  </a:lnTo>
                  <a:lnTo>
                    <a:pt x="f144" y="f145"/>
                  </a:lnTo>
                  <a:lnTo>
                    <a:pt x="f146" y="f147"/>
                  </a:lnTo>
                  <a:lnTo>
                    <a:pt x="f148" y="f131"/>
                  </a:lnTo>
                  <a:lnTo>
                    <a:pt x="f149" y="f150"/>
                  </a:lnTo>
                  <a:lnTo>
                    <a:pt x="f151" y="f12"/>
                  </a:lnTo>
                  <a:lnTo>
                    <a:pt x="f152" y="f124"/>
                  </a:lnTo>
                  <a:lnTo>
                    <a:pt x="f153" y="f118"/>
                  </a:lnTo>
                  <a:lnTo>
                    <a:pt x="f154" y="f155"/>
                  </a:lnTo>
                  <a:lnTo>
                    <a:pt x="f154" y="f156"/>
                  </a:lnTo>
                  <a:lnTo>
                    <a:pt x="f157" y="f158"/>
                  </a:lnTo>
                  <a:lnTo>
                    <a:pt x="f154" y="f45"/>
                  </a:lnTo>
                  <a:lnTo>
                    <a:pt x="f153" y="f159"/>
                  </a:lnTo>
                  <a:lnTo>
                    <a:pt x="f152" y="f160"/>
                  </a:lnTo>
                  <a:lnTo>
                    <a:pt x="f151" y="f161"/>
                  </a:lnTo>
                  <a:lnTo>
                    <a:pt x="f151" y="f65"/>
                  </a:lnTo>
                  <a:lnTo>
                    <a:pt x="f151" y="f69"/>
                  </a:lnTo>
                  <a:lnTo>
                    <a:pt x="f162" y="f163"/>
                  </a:lnTo>
                  <a:lnTo>
                    <a:pt x="f154" y="f164"/>
                  </a:lnTo>
                  <a:lnTo>
                    <a:pt x="f165" y="f166"/>
                  </a:lnTo>
                  <a:lnTo>
                    <a:pt x="f167" y="f168"/>
                  </a:lnTo>
                  <a:lnTo>
                    <a:pt x="f169" y="f170"/>
                  </a:lnTo>
                  <a:lnTo>
                    <a:pt x="f171" y="f172"/>
                  </a:lnTo>
                  <a:lnTo>
                    <a:pt x="f173" y="f174"/>
                  </a:lnTo>
                  <a:lnTo>
                    <a:pt x="f175" y="f176"/>
                  </a:lnTo>
                  <a:lnTo>
                    <a:pt x="f177" y="f178"/>
                  </a:lnTo>
                  <a:lnTo>
                    <a:pt x="f179" y="f178"/>
                  </a:lnTo>
                  <a:lnTo>
                    <a:pt x="f180" y="f178"/>
                  </a:lnTo>
                  <a:lnTo>
                    <a:pt x="f181" y="f176"/>
                  </a:lnTo>
                  <a:lnTo>
                    <a:pt x="f182" y="f183"/>
                  </a:lnTo>
                  <a:lnTo>
                    <a:pt x="f184" y="f185"/>
                  </a:lnTo>
                  <a:lnTo>
                    <a:pt x="f186" y="f187"/>
                  </a:lnTo>
                  <a:lnTo>
                    <a:pt x="f188" y="f189"/>
                  </a:lnTo>
                  <a:lnTo>
                    <a:pt x="f190" y="f191"/>
                  </a:lnTo>
                  <a:lnTo>
                    <a:pt x="f192" y="f193"/>
                  </a:lnTo>
                  <a:lnTo>
                    <a:pt x="f137" y="f194"/>
                  </a:lnTo>
                  <a:lnTo>
                    <a:pt x="f195" y="f196"/>
                  </a:lnTo>
                  <a:lnTo>
                    <a:pt x="f197" y="f194"/>
                  </a:lnTo>
                  <a:lnTo>
                    <a:pt x="f134" y="f198"/>
                  </a:lnTo>
                  <a:lnTo>
                    <a:pt x="f199" y="f200"/>
                  </a:lnTo>
                  <a:lnTo>
                    <a:pt x="f201" y="f202"/>
                  </a:lnTo>
                  <a:lnTo>
                    <a:pt x="f203" y="f168"/>
                  </a:lnTo>
                  <a:lnTo>
                    <a:pt x="f204" y="f185"/>
                  </a:lnTo>
                  <a:lnTo>
                    <a:pt x="f205" y="f206"/>
                  </a:lnTo>
                  <a:lnTo>
                    <a:pt x="f97" y="f207"/>
                  </a:lnTo>
                  <a:lnTo>
                    <a:pt x="f208" y="f209"/>
                  </a:lnTo>
                  <a:lnTo>
                    <a:pt x="f210" y="f211"/>
                  </a:lnTo>
                  <a:lnTo>
                    <a:pt x="f212" y="f213"/>
                  </a:lnTo>
                  <a:lnTo>
                    <a:pt x="f91" y="f214"/>
                  </a:lnTo>
                  <a:lnTo>
                    <a:pt x="f215" y="f216"/>
                  </a:lnTo>
                  <a:lnTo>
                    <a:pt x="f217" y="f218"/>
                  </a:lnTo>
                  <a:lnTo>
                    <a:pt x="f217" y="f219"/>
                  </a:lnTo>
                  <a:lnTo>
                    <a:pt x="f217" y="f220"/>
                  </a:lnTo>
                  <a:lnTo>
                    <a:pt x="f215" y="f221"/>
                  </a:lnTo>
                  <a:lnTo>
                    <a:pt x="f91" y="f222"/>
                  </a:lnTo>
                  <a:lnTo>
                    <a:pt x="f212" y="f223"/>
                  </a:lnTo>
                  <a:lnTo>
                    <a:pt x="f210" y="f224"/>
                  </a:lnTo>
                  <a:lnTo>
                    <a:pt x="f208" y="f225"/>
                  </a:lnTo>
                  <a:lnTo>
                    <a:pt x="f97" y="f226"/>
                  </a:lnTo>
                  <a:lnTo>
                    <a:pt x="f227" y="f228"/>
                  </a:lnTo>
                  <a:lnTo>
                    <a:pt x="f229" y="f230"/>
                  </a:lnTo>
                  <a:lnTo>
                    <a:pt x="f231" y="f232"/>
                  </a:lnTo>
                  <a:lnTo>
                    <a:pt x="f233" y="f234"/>
                  </a:lnTo>
                  <a:lnTo>
                    <a:pt x="f235" y="f236"/>
                  </a:lnTo>
                  <a:lnTo>
                    <a:pt x="f237" y="f238"/>
                  </a:lnTo>
                  <a:lnTo>
                    <a:pt x="f136" y="f239"/>
                  </a:lnTo>
                  <a:lnTo>
                    <a:pt x="f240" y="f239"/>
                  </a:lnTo>
                  <a:lnTo>
                    <a:pt x="f241" y="f238"/>
                  </a:lnTo>
                  <a:lnTo>
                    <a:pt x="f242" y="f243"/>
                  </a:lnTo>
                  <a:lnTo>
                    <a:pt x="f96" y="f244"/>
                  </a:lnTo>
                  <a:lnTo>
                    <a:pt x="f245" y="f246"/>
                  </a:lnTo>
                  <a:lnTo>
                    <a:pt x="f182" y="f247"/>
                  </a:lnTo>
                  <a:lnTo>
                    <a:pt x="f248" y="f230"/>
                  </a:lnTo>
                  <a:lnTo>
                    <a:pt x="f249" y="f250"/>
                  </a:lnTo>
                  <a:lnTo>
                    <a:pt x="f251" y="f252"/>
                  </a:lnTo>
                  <a:lnTo>
                    <a:pt x="f253" y="f254"/>
                  </a:lnTo>
                  <a:lnTo>
                    <a:pt x="f255" y="f256"/>
                  </a:lnTo>
                  <a:lnTo>
                    <a:pt x="f257" y="f226"/>
                  </a:lnTo>
                  <a:lnTo>
                    <a:pt x="f258" y="f259"/>
                  </a:lnTo>
                  <a:lnTo>
                    <a:pt x="f260" y="f261"/>
                  </a:lnTo>
                  <a:lnTo>
                    <a:pt x="f262" y="f261"/>
                  </a:lnTo>
                  <a:lnTo>
                    <a:pt x="f148" y="f259"/>
                  </a:lnTo>
                  <a:lnTo>
                    <a:pt x="f263" y="f256"/>
                  </a:lnTo>
                  <a:lnTo>
                    <a:pt x="f157" y="f264"/>
                  </a:lnTo>
                  <a:lnTo>
                    <a:pt x="f151" y="f228"/>
                  </a:lnTo>
                  <a:lnTo>
                    <a:pt x="f265" y="f266"/>
                  </a:lnTo>
                  <a:lnTo>
                    <a:pt x="f267" y="f268"/>
                  </a:lnTo>
                  <a:lnTo>
                    <a:pt x="f269" y="f247"/>
                  </a:lnTo>
                  <a:lnTo>
                    <a:pt x="f129" y="f270"/>
                  </a:lnTo>
                  <a:lnTo>
                    <a:pt x="f271" y="f246"/>
                  </a:lnTo>
                  <a:lnTo>
                    <a:pt x="f272" y="f234"/>
                  </a:lnTo>
                  <a:lnTo>
                    <a:pt x="f273" y="f243"/>
                  </a:lnTo>
                  <a:lnTo>
                    <a:pt x="f274" y="f275"/>
                  </a:lnTo>
                  <a:lnTo>
                    <a:pt x="f276" y="f277"/>
                  </a:lnTo>
                  <a:lnTo>
                    <a:pt x="f276" y="f278"/>
                  </a:lnTo>
                  <a:lnTo>
                    <a:pt x="f276" y="f279"/>
                  </a:lnTo>
                  <a:lnTo>
                    <a:pt x="f280" y="f281"/>
                  </a:lnTo>
                  <a:lnTo>
                    <a:pt x="f273" y="f282"/>
                  </a:lnTo>
                  <a:lnTo>
                    <a:pt x="f129" y="f283"/>
                  </a:lnTo>
                  <a:lnTo>
                    <a:pt x="f284" y="f285"/>
                  </a:lnTo>
                  <a:lnTo>
                    <a:pt x="f265" y="f286"/>
                  </a:lnTo>
                  <a:lnTo>
                    <a:pt x="f151" y="f287"/>
                  </a:lnTo>
                  <a:lnTo>
                    <a:pt x="f167" y="f288"/>
                  </a:lnTo>
                  <a:lnTo>
                    <a:pt x="f289" y="f290"/>
                  </a:lnTo>
                  <a:lnTo>
                    <a:pt x="f291" y="f292"/>
                  </a:lnTo>
                  <a:lnTo>
                    <a:pt x="f180" y="f292"/>
                  </a:lnTo>
                  <a:lnTo>
                    <a:pt x="f293" y="f292"/>
                  </a:lnTo>
                  <a:lnTo>
                    <a:pt x="f294" y="f295"/>
                  </a:lnTo>
                  <a:lnTo>
                    <a:pt x="f296" y="f290"/>
                  </a:lnTo>
                  <a:lnTo>
                    <a:pt x="f297" y="f288"/>
                  </a:lnTo>
                  <a:lnTo>
                    <a:pt x="f298" y="f299"/>
                  </a:lnTo>
                  <a:lnTo>
                    <a:pt x="f300" y="f301"/>
                  </a:lnTo>
                  <a:lnTo>
                    <a:pt x="f205" y="f302"/>
                  </a:lnTo>
                  <a:lnTo>
                    <a:pt x="f95" y="f303"/>
                  </a:lnTo>
                  <a:lnTo>
                    <a:pt x="f126" y="f304"/>
                  </a:lnTo>
                  <a:lnTo>
                    <a:pt x="f305" y="f306"/>
                  </a:lnTo>
                  <a:lnTo>
                    <a:pt x="f307" y="f308"/>
                  </a:lnTo>
                  <a:lnTo>
                    <a:pt x="f109" y="f309"/>
                  </a:lnTo>
                  <a:lnTo>
                    <a:pt x="f111" y="f310"/>
                  </a:lnTo>
                  <a:lnTo>
                    <a:pt x="f81" y="f311"/>
                  </a:lnTo>
                  <a:lnTo>
                    <a:pt x="f312" y="f313"/>
                  </a:lnTo>
                  <a:lnTo>
                    <a:pt x="f314" y="f315"/>
                  </a:lnTo>
                  <a:lnTo>
                    <a:pt x="f314" y="f316"/>
                  </a:lnTo>
                  <a:lnTo>
                    <a:pt x="f317" y="f318"/>
                  </a:lnTo>
                  <a:lnTo>
                    <a:pt x="f319" y="f320"/>
                  </a:lnTo>
                  <a:lnTo>
                    <a:pt x="f321" y="f322"/>
                  </a:lnTo>
                  <a:lnTo>
                    <a:pt x="f111" y="f323"/>
                  </a:lnTo>
                  <a:lnTo>
                    <a:pt x="f324" y="f325"/>
                  </a:lnTo>
                  <a:lnTo>
                    <a:pt x="f326" y="f327"/>
                  </a:lnTo>
                  <a:lnTo>
                    <a:pt x="f328" y="f329"/>
                  </a:lnTo>
                  <a:lnTo>
                    <a:pt x="f305" y="f330"/>
                  </a:lnTo>
                  <a:lnTo>
                    <a:pt x="f106" y="f331"/>
                  </a:lnTo>
                  <a:lnTo>
                    <a:pt x="f89" y="f332"/>
                  </a:lnTo>
                  <a:lnTo>
                    <a:pt x="f217" y="f333"/>
                  </a:lnTo>
                  <a:lnTo>
                    <a:pt x="f102" y="f334"/>
                  </a:lnTo>
                  <a:lnTo>
                    <a:pt x="f212" y="f335"/>
                  </a:lnTo>
                  <a:lnTo>
                    <a:pt x="f336" y="f337"/>
                  </a:lnTo>
                  <a:lnTo>
                    <a:pt x="f102" y="f338"/>
                  </a:lnTo>
                  <a:lnTo>
                    <a:pt x="f217" y="f339"/>
                  </a:lnTo>
                  <a:lnTo>
                    <a:pt x="f89" y="f340"/>
                  </a:lnTo>
                  <a:lnTo>
                    <a:pt x="f341" y="f342"/>
                  </a:lnTo>
                  <a:lnTo>
                    <a:pt x="f343" y="f344"/>
                  </a:lnTo>
                  <a:lnTo>
                    <a:pt x="f345" y="f346"/>
                  </a:lnTo>
                  <a:lnTo>
                    <a:pt x="f328" y="f347"/>
                  </a:lnTo>
                  <a:lnTo>
                    <a:pt x="f123" y="f348"/>
                  </a:lnTo>
                  <a:lnTo>
                    <a:pt x="f109" y="f349"/>
                  </a:lnTo>
                  <a:lnTo>
                    <a:pt x="f113" y="f350"/>
                  </a:lnTo>
                  <a:lnTo>
                    <a:pt x="f317" y="f351"/>
                  </a:lnTo>
                  <a:lnTo>
                    <a:pt x="f352" y="f353"/>
                  </a:lnTo>
                  <a:lnTo>
                    <a:pt x="f354" y="f355"/>
                  </a:lnTo>
                  <a:lnTo>
                    <a:pt x="f356" y="f357"/>
                  </a:lnTo>
                  <a:lnTo>
                    <a:pt x="f358" y="f357"/>
                  </a:lnTo>
                  <a:lnTo>
                    <a:pt x="f74" y="f357"/>
                  </a:lnTo>
                  <a:lnTo>
                    <a:pt x="f359" y="f355"/>
                  </a:lnTo>
                  <a:lnTo>
                    <a:pt x="f360" y="f353"/>
                  </a:lnTo>
                  <a:lnTo>
                    <a:pt x="f30" y="f361"/>
                  </a:lnTo>
                  <a:lnTo>
                    <a:pt x="f34" y="f362"/>
                  </a:lnTo>
                  <a:lnTo>
                    <a:pt x="f363" y="f364"/>
                  </a:lnTo>
                  <a:lnTo>
                    <a:pt x="f38" y="f365"/>
                  </a:lnTo>
                  <a:lnTo>
                    <a:pt x="f40" y="f366"/>
                  </a:lnTo>
                  <a:lnTo>
                    <a:pt x="f42" y="f347"/>
                  </a:lnTo>
                  <a:lnTo>
                    <a:pt x="f367" y="f346"/>
                  </a:lnTo>
                  <a:lnTo>
                    <a:pt x="f368" y="f369"/>
                  </a:lnTo>
                  <a:lnTo>
                    <a:pt x="f370" y="f371"/>
                  </a:lnTo>
                  <a:lnTo>
                    <a:pt x="f372" y="f373"/>
                  </a:lnTo>
                  <a:lnTo>
                    <a:pt x="f374" y="f375"/>
                  </a:lnTo>
                  <a:lnTo>
                    <a:pt x="f376" y="f377"/>
                  </a:lnTo>
                  <a:lnTo>
                    <a:pt x="f378" y="f379"/>
                  </a:lnTo>
                  <a:lnTo>
                    <a:pt x="f378" y="f335"/>
                  </a:lnTo>
                  <a:lnTo>
                    <a:pt x="f376" y="f380"/>
                  </a:lnTo>
                  <a:lnTo>
                    <a:pt x="f374" y="f381"/>
                  </a:lnTo>
                  <a:lnTo>
                    <a:pt x="f372" y="f382"/>
                  </a:lnTo>
                  <a:lnTo>
                    <a:pt x="f370" y="f383"/>
                  </a:lnTo>
                  <a:lnTo>
                    <a:pt x="f384" y="f385"/>
                  </a:lnTo>
                  <a:lnTo>
                    <a:pt x="f386" y="f387"/>
                  </a:lnTo>
                  <a:lnTo>
                    <a:pt x="f388" y="f389"/>
                  </a:lnTo>
                  <a:lnTo>
                    <a:pt x="f390" y="f323"/>
                  </a:lnTo>
                  <a:lnTo>
                    <a:pt x="f391" y="f392"/>
                  </a:lnTo>
                  <a:lnTo>
                    <a:pt x="f363" y="f393"/>
                  </a:lnTo>
                  <a:lnTo>
                    <a:pt x="f363" y="f394"/>
                  </a:lnTo>
                  <a:lnTo>
                    <a:pt x="f18" y="f395"/>
                  </a:lnTo>
                  <a:lnTo>
                    <a:pt x="f396" y="f397"/>
                  </a:lnTo>
                  <a:lnTo>
                    <a:pt x="f398" y="f399"/>
                  </a:lnTo>
                  <a:lnTo>
                    <a:pt x="f54" y="f400"/>
                  </a:lnTo>
                  <a:lnTo>
                    <a:pt x="f44" y="f401"/>
                  </a:lnTo>
                  <a:lnTo>
                    <a:pt x="f370" y="f402"/>
                  </a:lnTo>
                  <a:lnTo>
                    <a:pt x="f403" y="f404"/>
                  </a:lnTo>
                  <a:lnTo>
                    <a:pt x="f405" y="f406"/>
                  </a:lnTo>
                  <a:lnTo>
                    <a:pt x="f407" y="f408"/>
                  </a:lnTo>
                  <a:lnTo>
                    <a:pt x="f409" y="f303"/>
                  </a:lnTo>
                  <a:lnTo>
                    <a:pt x="f410" y="f303"/>
                  </a:lnTo>
                  <a:lnTo>
                    <a:pt x="f411" y="f303"/>
                  </a:lnTo>
                  <a:lnTo>
                    <a:pt x="f412" y="f303"/>
                  </a:lnTo>
                  <a:lnTo>
                    <a:pt x="f413" y="f303"/>
                  </a:lnTo>
                  <a:lnTo>
                    <a:pt x="f414" y="f303"/>
                  </a:lnTo>
                  <a:lnTo>
                    <a:pt x="f415" y="f303"/>
                  </a:lnTo>
                  <a:lnTo>
                    <a:pt x="f416" y="f303"/>
                  </a:lnTo>
                  <a:lnTo>
                    <a:pt x="f417" y="f303"/>
                  </a:lnTo>
                  <a:lnTo>
                    <a:pt x="f418" y="f419"/>
                  </a:lnTo>
                  <a:lnTo>
                    <a:pt x="f420" y="f421"/>
                  </a:lnTo>
                  <a:lnTo>
                    <a:pt x="f422" y="f423"/>
                  </a:lnTo>
                  <a:lnTo>
                    <a:pt x="f424" y="f425"/>
                  </a:lnTo>
                  <a:lnTo>
                    <a:pt x="f426" y="f427"/>
                  </a:lnTo>
                  <a:lnTo>
                    <a:pt x="f428" y="f429"/>
                  </a:lnTo>
                  <a:lnTo>
                    <a:pt x="f428" y="f430"/>
                  </a:lnTo>
                  <a:lnTo>
                    <a:pt x="f428" y="f431"/>
                  </a:lnTo>
                  <a:lnTo>
                    <a:pt x="f432" y="f275"/>
                  </a:lnTo>
                  <a:lnTo>
                    <a:pt x="f433" y="f434"/>
                  </a:lnTo>
                  <a:lnTo>
                    <a:pt x="f435" y="f436"/>
                  </a:lnTo>
                  <a:lnTo>
                    <a:pt x="f417" y="f437"/>
                  </a:lnTo>
                  <a:lnTo>
                    <a:pt x="f438" y="f270"/>
                  </a:lnTo>
                  <a:lnTo>
                    <a:pt x="f439" y="f247"/>
                  </a:lnTo>
                  <a:lnTo>
                    <a:pt x="f440" y="f441"/>
                  </a:lnTo>
                  <a:lnTo>
                    <a:pt x="f442" y="f268"/>
                  </a:lnTo>
                  <a:lnTo>
                    <a:pt x="f443" y="f444"/>
                  </a:lnTo>
                  <a:lnTo>
                    <a:pt x="f445" y="f446"/>
                  </a:lnTo>
                  <a:lnTo>
                    <a:pt x="f447" y="f444"/>
                  </a:lnTo>
                  <a:lnTo>
                    <a:pt x="f448" y="f268"/>
                  </a:lnTo>
                  <a:lnTo>
                    <a:pt x="f449" y="f441"/>
                  </a:lnTo>
                  <a:lnTo>
                    <a:pt x="f450" y="f451"/>
                  </a:lnTo>
                  <a:lnTo>
                    <a:pt x="f413" y="f452"/>
                  </a:lnTo>
                  <a:lnTo>
                    <a:pt x="f453" y="f234"/>
                  </a:lnTo>
                  <a:lnTo>
                    <a:pt x="f454" y="f455"/>
                  </a:lnTo>
                  <a:lnTo>
                    <a:pt x="f456" y="f457"/>
                  </a:lnTo>
                  <a:lnTo>
                    <a:pt x="f458" y="f459"/>
                  </a:lnTo>
                  <a:lnTo>
                    <a:pt x="f460" y="f461"/>
                  </a:lnTo>
                  <a:lnTo>
                    <a:pt x="f462" y="f275"/>
                  </a:lnTo>
                  <a:lnTo>
                    <a:pt x="f463" y="f461"/>
                  </a:lnTo>
                  <a:lnTo>
                    <a:pt x="f464" y="f465"/>
                  </a:lnTo>
                  <a:lnTo>
                    <a:pt x="f466" y="f434"/>
                  </a:lnTo>
                  <a:lnTo>
                    <a:pt x="f467" y="f436"/>
                  </a:lnTo>
                  <a:lnTo>
                    <a:pt x="f9" y="f468"/>
                  </a:lnTo>
                  <a:lnTo>
                    <a:pt x="f376" y="f247"/>
                  </a:lnTo>
                  <a:lnTo>
                    <a:pt x="f469" y="f266"/>
                  </a:lnTo>
                  <a:lnTo>
                    <a:pt x="f470" y="f259"/>
                  </a:lnTo>
                  <a:lnTo>
                    <a:pt x="f13" y="f224"/>
                  </a:lnTo>
                  <a:lnTo>
                    <a:pt x="f46" y="f222"/>
                  </a:lnTo>
                  <a:lnTo>
                    <a:pt x="f384" y="f471"/>
                  </a:lnTo>
                  <a:lnTo>
                    <a:pt x="f46" y="f472"/>
                  </a:lnTo>
                  <a:lnTo>
                    <a:pt x="f13" y="f473"/>
                  </a:lnTo>
                  <a:lnTo>
                    <a:pt x="f470" y="f474"/>
                  </a:lnTo>
                  <a:lnTo>
                    <a:pt x="f469" y="f475"/>
                  </a:lnTo>
                  <a:lnTo>
                    <a:pt x="f376" y="f476"/>
                  </a:lnTo>
                  <a:lnTo>
                    <a:pt x="f9" y="f209"/>
                  </a:lnTo>
                  <a:lnTo>
                    <a:pt x="f467" y="f207"/>
                  </a:lnTo>
                  <a:lnTo>
                    <a:pt x="f466" y="f178"/>
                  </a:lnTo>
                  <a:lnTo>
                    <a:pt x="f464" y="f477"/>
                  </a:lnTo>
                  <a:lnTo>
                    <a:pt x="f463" y="f183"/>
                  </a:lnTo>
                  <a:lnTo>
                    <a:pt x="f462" y="f183"/>
                  </a:lnTo>
                  <a:lnTo>
                    <a:pt x="f460" y="f174"/>
                  </a:lnTo>
                  <a:lnTo>
                    <a:pt x="f458" y="f176"/>
                  </a:lnTo>
                  <a:lnTo>
                    <a:pt x="f456" y="f478"/>
                  </a:lnTo>
                  <a:lnTo>
                    <a:pt x="f454" y="f479"/>
                  </a:lnTo>
                  <a:lnTo>
                    <a:pt x="f453" y="f211"/>
                  </a:lnTo>
                  <a:lnTo>
                    <a:pt x="f480" y="f481"/>
                  </a:lnTo>
                  <a:lnTo>
                    <a:pt x="f482" y="f214"/>
                  </a:lnTo>
                  <a:lnTo>
                    <a:pt x="f483" y="f484"/>
                  </a:lnTo>
                  <a:lnTo>
                    <a:pt x="f485" y="f486"/>
                  </a:lnTo>
                  <a:lnTo>
                    <a:pt x="f487" y="f488"/>
                  </a:lnTo>
                  <a:lnTo>
                    <a:pt x="f489" y="f488"/>
                  </a:lnTo>
                  <a:lnTo>
                    <a:pt x="f415" y="f486"/>
                  </a:lnTo>
                  <a:lnTo>
                    <a:pt x="f490" y="f491"/>
                  </a:lnTo>
                  <a:lnTo>
                    <a:pt x="f492" y="f493"/>
                  </a:lnTo>
                  <a:lnTo>
                    <a:pt x="f416" y="f494"/>
                  </a:lnTo>
                  <a:lnTo>
                    <a:pt x="f495" y="f496"/>
                  </a:lnTo>
                  <a:lnTo>
                    <a:pt x="f497" y="f498"/>
                  </a:lnTo>
                  <a:lnTo>
                    <a:pt x="f499" y="f500"/>
                  </a:lnTo>
                  <a:lnTo>
                    <a:pt x="f501" y="f206"/>
                  </a:lnTo>
                  <a:lnTo>
                    <a:pt x="f435" y="f185"/>
                  </a:lnTo>
                  <a:lnTo>
                    <a:pt x="f502" y="f503"/>
                  </a:lnTo>
                  <a:lnTo>
                    <a:pt x="f504" y="f193"/>
                  </a:lnTo>
                  <a:lnTo>
                    <a:pt x="f424" y="f69"/>
                  </a:lnTo>
                  <a:lnTo>
                    <a:pt x="f504" y="f505"/>
                  </a:lnTo>
                  <a:lnTo>
                    <a:pt x="f433" y="f506"/>
                  </a:lnTo>
                  <a:lnTo>
                    <a:pt x="f435" y="f507"/>
                  </a:lnTo>
                  <a:lnTo>
                    <a:pt x="f417" y="f508"/>
                  </a:lnTo>
                  <a:lnTo>
                    <a:pt x="f509" y="f510"/>
                  </a:lnTo>
                  <a:lnTo>
                    <a:pt x="f511" y="f512"/>
                  </a:lnTo>
                  <a:lnTo>
                    <a:pt x="f513" y="f37"/>
                  </a:lnTo>
                  <a:lnTo>
                    <a:pt x="f514" y="f515"/>
                  </a:lnTo>
                  <a:lnTo>
                    <a:pt x="f514" y="f114"/>
                  </a:lnTo>
                  <a:lnTo>
                    <a:pt x="f513" y="f118"/>
                  </a:lnTo>
                  <a:lnTo>
                    <a:pt x="f438" y="f516"/>
                  </a:lnTo>
                  <a:lnTo>
                    <a:pt x="f499" y="f517"/>
                  </a:lnTo>
                  <a:lnTo>
                    <a:pt x="f509" y="f518"/>
                  </a:lnTo>
                  <a:lnTo>
                    <a:pt x="f417" y="f12"/>
                  </a:lnTo>
                  <a:lnTo>
                    <a:pt x="f519" y="f19"/>
                  </a:lnTo>
                  <a:lnTo>
                    <a:pt x="f520" y="f521"/>
                  </a:lnTo>
                  <a:lnTo>
                    <a:pt x="f522" y="f124"/>
                  </a:lnTo>
                  <a:lnTo>
                    <a:pt x="f480" y="f523"/>
                  </a:lnTo>
                  <a:lnTo>
                    <a:pt x="f524" y="f122"/>
                  </a:lnTo>
                  <a:lnTo>
                    <a:pt x="f525" y="f122"/>
                  </a:lnTo>
                  <a:lnTo>
                    <a:pt x="f526" y="f523"/>
                  </a:lnTo>
                  <a:lnTo>
                    <a:pt x="f527" y="f22"/>
                  </a:lnTo>
                  <a:lnTo>
                    <a:pt x="f528" y="f517"/>
                  </a:lnTo>
                  <a:lnTo>
                    <a:pt x="f7" y="f8"/>
                  </a:lnTo>
                  <a:close/>
                </a:path>
              </a:pathLst>
            </a:custGeom>
            <a:solidFill>
              <a:srgbClr val="FFBE7D"/>
            </a:solidFill>
            <a:ln w="28437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90004" tIns="46798" rIns="90004" bIns="46798" anchor="t" anchorCtr="0" compatLnSpc="0"/>
            <a:lstStyle/>
            <a:p>
              <a:pPr defTabSz="829452" hangingPunct="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fi-FI" sz="1600">
                <a:solidFill>
                  <a:srgbClr val="000000"/>
                </a:solidFill>
                <a:latin typeface="Arial" pitchFamily="18"/>
                <a:ea typeface="MS Gothic" pitchFamily="2"/>
                <a:cs typeface="Tahoma" pitchFamily="2"/>
              </a:endParaRPr>
            </a:p>
          </p:txBody>
        </p:sp>
        <p:sp>
          <p:nvSpPr>
            <p:cNvPr id="26" name="Puzzle2"/>
            <p:cNvSpPr/>
            <p:nvPr/>
          </p:nvSpPr>
          <p:spPr>
            <a:xfrm>
              <a:off x="6722275" y="3169877"/>
              <a:ext cx="489962" cy="361078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21600"/>
                <a:gd name="f7" fmla="val 4247"/>
                <a:gd name="f8" fmla="val 12354"/>
                <a:gd name="f9" fmla="val 4134"/>
                <a:gd name="f10" fmla="val 12468"/>
                <a:gd name="f11" fmla="val 4010"/>
                <a:gd name="f12" fmla="val 12581"/>
                <a:gd name="f13" fmla="val 3897"/>
                <a:gd name="f14" fmla="val 12637"/>
                <a:gd name="f15" fmla="val 3773"/>
                <a:gd name="f16" fmla="val 12694"/>
                <a:gd name="f17" fmla="val 3637"/>
                <a:gd name="f18" fmla="val 3524"/>
                <a:gd name="f19" fmla="val 3400"/>
                <a:gd name="f20" fmla="val 12665"/>
                <a:gd name="f21" fmla="val 3287"/>
                <a:gd name="f22" fmla="val 12609"/>
                <a:gd name="f23" fmla="val 3027"/>
                <a:gd name="f24" fmla="val 12496"/>
                <a:gd name="f25" fmla="val 2790"/>
                <a:gd name="f26" fmla="val 12340"/>
                <a:gd name="f27" fmla="val 2530"/>
                <a:gd name="f28" fmla="val 12142"/>
                <a:gd name="f29" fmla="val 2293"/>
                <a:gd name="f30" fmla="val 11987"/>
                <a:gd name="f31" fmla="val 2033"/>
                <a:gd name="f32" fmla="val 11817"/>
                <a:gd name="f33" fmla="val 1773"/>
                <a:gd name="f34" fmla="val 11676"/>
                <a:gd name="f35" fmla="val 1638"/>
                <a:gd name="f36" fmla="val 11662"/>
                <a:gd name="f37" fmla="val 1513"/>
                <a:gd name="f38" fmla="val 11634"/>
                <a:gd name="f39" fmla="val 1378"/>
                <a:gd name="f40" fmla="val 1253"/>
                <a:gd name="f41" fmla="val 1118"/>
                <a:gd name="f42" fmla="val 971"/>
                <a:gd name="f43" fmla="val 11732"/>
                <a:gd name="f44" fmla="val 835"/>
                <a:gd name="f45" fmla="val 711"/>
                <a:gd name="f46" fmla="val 11959"/>
                <a:gd name="f47" fmla="val 553"/>
                <a:gd name="f48" fmla="val 12086"/>
                <a:gd name="f49" fmla="val 429"/>
                <a:gd name="f50" fmla="val 12284"/>
                <a:gd name="f51" fmla="val 271"/>
                <a:gd name="f52" fmla="val 12524"/>
                <a:gd name="f53" fmla="val 146"/>
                <a:gd name="f54" fmla="val 12793"/>
                <a:gd name="f55" fmla="val 79"/>
                <a:gd name="f56" fmla="val 12962"/>
                <a:gd name="f57" fmla="val 33"/>
                <a:gd name="f58" fmla="val 13146"/>
                <a:gd name="f59" fmla="val 11"/>
                <a:gd name="f60" fmla="val 13386"/>
                <a:gd name="f61" fmla="val 13641"/>
                <a:gd name="f62" fmla="val 13881"/>
                <a:gd name="f63" fmla="val 101"/>
                <a:gd name="f64" fmla="val 14150"/>
                <a:gd name="f65" fmla="val 192"/>
                <a:gd name="f66" fmla="val 14404"/>
                <a:gd name="f67" fmla="val 293"/>
                <a:gd name="f68" fmla="val 14645"/>
                <a:gd name="f69" fmla="val 451"/>
                <a:gd name="f70" fmla="val 14857"/>
                <a:gd name="f71" fmla="val 621"/>
                <a:gd name="f72" fmla="val 15054"/>
                <a:gd name="f73" fmla="val 734"/>
                <a:gd name="f74" fmla="val 15125"/>
                <a:gd name="f75" fmla="val 15210"/>
                <a:gd name="f76" fmla="val 948"/>
                <a:gd name="f77" fmla="val 15267"/>
                <a:gd name="f78" fmla="val 1084"/>
                <a:gd name="f79" fmla="val 15323"/>
                <a:gd name="f80" fmla="val 1208"/>
                <a:gd name="f81" fmla="val 15351"/>
                <a:gd name="f82" fmla="val 1355"/>
                <a:gd name="f83" fmla="val 15380"/>
                <a:gd name="f84" fmla="val 1683"/>
                <a:gd name="f85" fmla="val 1864"/>
                <a:gd name="f86" fmla="val 2225"/>
                <a:gd name="f87" fmla="val 15238"/>
                <a:gd name="f88" fmla="val 2428"/>
                <a:gd name="f89" fmla="val 15153"/>
                <a:gd name="f90" fmla="val 2745"/>
                <a:gd name="f91" fmla="val 15026"/>
                <a:gd name="f92" fmla="val 3005"/>
                <a:gd name="f93" fmla="val 14913"/>
                <a:gd name="f94" fmla="val 3264"/>
                <a:gd name="f95" fmla="val 14828"/>
                <a:gd name="f96" fmla="val 3513"/>
                <a:gd name="f97" fmla="val 14800"/>
                <a:gd name="f98" fmla="val 3615"/>
                <a:gd name="f99" fmla="val 3728"/>
                <a:gd name="f100" fmla="val 3807"/>
                <a:gd name="f101" fmla="val 3920"/>
                <a:gd name="f102" fmla="val 14998"/>
                <a:gd name="f103" fmla="val 15097"/>
                <a:gd name="f104" fmla="val 4089"/>
                <a:gd name="f105" fmla="val 4179"/>
                <a:gd name="f106" fmla="val 15408"/>
                <a:gd name="f107" fmla="val 15620"/>
                <a:gd name="f108" fmla="val 4326"/>
                <a:gd name="f109" fmla="val 15860"/>
                <a:gd name="f110" fmla="val 4394"/>
                <a:gd name="f111" fmla="val 16129"/>
                <a:gd name="f112" fmla="val 4439"/>
                <a:gd name="f113" fmla="val 16440"/>
                <a:gd name="f114" fmla="val 4507"/>
                <a:gd name="f115" fmla="val 16737"/>
                <a:gd name="f116" fmla="val 4552"/>
                <a:gd name="f117" fmla="val 17090"/>
                <a:gd name="f118" fmla="val 4575"/>
                <a:gd name="f119" fmla="val 17443"/>
                <a:gd name="f120" fmla="val 4586"/>
                <a:gd name="f121" fmla="val 17825"/>
                <a:gd name="f122" fmla="val 18193"/>
                <a:gd name="f123" fmla="val 18574"/>
                <a:gd name="f124" fmla="val 18984"/>
                <a:gd name="f125" fmla="val 19366"/>
                <a:gd name="f126" fmla="val 19748"/>
                <a:gd name="f127" fmla="val 4462"/>
                <a:gd name="f128" fmla="val 20129"/>
                <a:gd name="f129" fmla="val 4371"/>
                <a:gd name="f130" fmla="val 20483"/>
                <a:gd name="f131" fmla="val 4292"/>
                <a:gd name="f132" fmla="val 20836"/>
                <a:gd name="f133" fmla="val 4202"/>
                <a:gd name="f134" fmla="val 21161"/>
                <a:gd name="f135" fmla="val 4744"/>
                <a:gd name="f136" fmla="val 5264"/>
                <a:gd name="f137" fmla="val 5784"/>
                <a:gd name="f138" fmla="val 6235"/>
                <a:gd name="f139" fmla="val 6676"/>
                <a:gd name="f140" fmla="val 7060"/>
                <a:gd name="f141" fmla="val 7410"/>
                <a:gd name="f142" fmla="val 7670"/>
                <a:gd name="f143" fmla="val 8020"/>
                <a:gd name="f144" fmla="val 21020"/>
                <a:gd name="f145" fmla="val 8303"/>
                <a:gd name="f146" fmla="val 20893"/>
                <a:gd name="f147" fmla="val 8563"/>
                <a:gd name="f148" fmla="val 20695"/>
                <a:gd name="f149" fmla="val 8800"/>
                <a:gd name="f150" fmla="val 20511"/>
                <a:gd name="f151" fmla="val 8969"/>
                <a:gd name="f152" fmla="val 20285"/>
                <a:gd name="f153" fmla="val 9150"/>
                <a:gd name="f154" fmla="val 20045"/>
                <a:gd name="f155" fmla="val 9252"/>
                <a:gd name="f156" fmla="val 19804"/>
                <a:gd name="f157" fmla="val 9342"/>
                <a:gd name="f158" fmla="val 19550"/>
                <a:gd name="f159" fmla="val 9410"/>
                <a:gd name="f160" fmla="val 19281"/>
                <a:gd name="f161" fmla="val 9433"/>
                <a:gd name="f162" fmla="val 19013"/>
                <a:gd name="f163" fmla="val 18744"/>
                <a:gd name="f164" fmla="val 9387"/>
                <a:gd name="f165" fmla="val 18504"/>
                <a:gd name="f166" fmla="val 9320"/>
                <a:gd name="f167" fmla="val 18221"/>
                <a:gd name="f168" fmla="val 9207"/>
                <a:gd name="f169" fmla="val 17981"/>
                <a:gd name="f170" fmla="val 9105"/>
                <a:gd name="f171" fmla="val 17740"/>
                <a:gd name="f172" fmla="val 8924"/>
                <a:gd name="f173" fmla="val 17514"/>
                <a:gd name="f174" fmla="val 8777"/>
                <a:gd name="f175" fmla="val 17274"/>
                <a:gd name="f176" fmla="val 8642"/>
                <a:gd name="f177" fmla="val 17034"/>
                <a:gd name="f178" fmla="val 16765"/>
                <a:gd name="f179" fmla="val 8472"/>
                <a:gd name="f180" fmla="val 16468"/>
                <a:gd name="f181" fmla="val 8450"/>
                <a:gd name="f182" fmla="val 16157"/>
                <a:gd name="f183" fmla="val 15563"/>
                <a:gd name="f184" fmla="val 8540"/>
                <a:gd name="f185" fmla="val 14729"/>
                <a:gd name="f186" fmla="val 8868"/>
                <a:gd name="f187" fmla="val 14616"/>
                <a:gd name="f188" fmla="val 14475"/>
                <a:gd name="f189" fmla="val 9060"/>
                <a:gd name="f190" fmla="val 14376"/>
                <a:gd name="f191" fmla="val 9184"/>
                <a:gd name="f192" fmla="val 14291"/>
                <a:gd name="f193" fmla="val 9297"/>
                <a:gd name="f194" fmla="val 14206"/>
                <a:gd name="f195" fmla="val 14121"/>
                <a:gd name="f196" fmla="val 9579"/>
                <a:gd name="f197" fmla="val 14051"/>
                <a:gd name="f198" fmla="val 9726"/>
                <a:gd name="f199" fmla="val 13994"/>
                <a:gd name="f200" fmla="val 9884"/>
                <a:gd name="f201" fmla="val 13938"/>
                <a:gd name="f202" fmla="val 10054"/>
                <a:gd name="f203" fmla="val 13909"/>
                <a:gd name="f204" fmla="val 10257"/>
                <a:gd name="f205" fmla="val 10449"/>
                <a:gd name="f206" fmla="val 10664"/>
                <a:gd name="f207" fmla="val 10856"/>
                <a:gd name="f208" fmla="val 11037"/>
                <a:gd name="f209" fmla="val 13966"/>
                <a:gd name="f210" fmla="val 11206"/>
                <a:gd name="f211" fmla="val 14023"/>
                <a:gd name="f212" fmla="val 11353"/>
                <a:gd name="f213" fmla="val 14093"/>
                <a:gd name="f214" fmla="val 11511"/>
                <a:gd name="f215" fmla="val 14178"/>
                <a:gd name="f216" fmla="val 11635"/>
                <a:gd name="f217" fmla="val 14263"/>
                <a:gd name="f218" fmla="val 11748"/>
                <a:gd name="f219" fmla="val 11861"/>
                <a:gd name="f220" fmla="val 11941"/>
                <a:gd name="f221" fmla="val 12031"/>
                <a:gd name="f222" fmla="val 14758"/>
                <a:gd name="f223" fmla="val 12099"/>
                <a:gd name="f224" fmla="val 14885"/>
                <a:gd name="f225" fmla="val 12200"/>
                <a:gd name="f226" fmla="val 12268"/>
                <a:gd name="f227" fmla="val 15507"/>
                <a:gd name="f228" fmla="val 12291"/>
                <a:gd name="f229" fmla="val 15832"/>
                <a:gd name="f230" fmla="val 12246"/>
                <a:gd name="f231" fmla="val 16482"/>
                <a:gd name="f232" fmla="val 12178"/>
                <a:gd name="f233" fmla="val 16807"/>
                <a:gd name="f234" fmla="val 12008"/>
                <a:gd name="f235" fmla="val 17330"/>
                <a:gd name="f236" fmla="val 11884"/>
                <a:gd name="f237" fmla="val 17542"/>
                <a:gd name="f238" fmla="val 17712"/>
                <a:gd name="f239" fmla="val 11613"/>
                <a:gd name="f240" fmla="val 17839"/>
                <a:gd name="f241" fmla="val 11489"/>
                <a:gd name="f242" fmla="val 18037"/>
                <a:gd name="f243" fmla="val 11398"/>
                <a:gd name="f244" fmla="val 11319"/>
                <a:gd name="f245" fmla="val 18447"/>
                <a:gd name="f246" fmla="val 11251"/>
                <a:gd name="f247" fmla="val 18659"/>
                <a:gd name="f248" fmla="val 18900"/>
                <a:gd name="f249" fmla="val 11184"/>
                <a:gd name="f250" fmla="val 19154"/>
                <a:gd name="f251" fmla="val 19423"/>
                <a:gd name="f252" fmla="val 11229"/>
                <a:gd name="f253" fmla="val 19663"/>
                <a:gd name="f254" fmla="val 11297"/>
                <a:gd name="f255" fmla="val 19903"/>
                <a:gd name="f256" fmla="val 11376"/>
                <a:gd name="f257" fmla="val 20158"/>
                <a:gd name="f258" fmla="val 20398"/>
                <a:gd name="f259" fmla="val 11681"/>
                <a:gd name="f260" fmla="val 20610"/>
                <a:gd name="f261" fmla="val 20808"/>
                <a:gd name="f262" fmla="val 12121"/>
                <a:gd name="f263" fmla="val 20992"/>
                <a:gd name="f264" fmla="val 12404"/>
                <a:gd name="f265" fmla="val 12528"/>
                <a:gd name="f266" fmla="val 21190"/>
                <a:gd name="f267" fmla="val 12856"/>
                <a:gd name="f268" fmla="val 21274"/>
                <a:gd name="f269" fmla="val 13330"/>
                <a:gd name="f270" fmla="val 21373"/>
                <a:gd name="f271" fmla="val 13963"/>
                <a:gd name="f272" fmla="val 21486"/>
                <a:gd name="f273" fmla="val 14313"/>
                <a:gd name="f274" fmla="val 21543"/>
                <a:gd name="f275" fmla="val 14652"/>
                <a:gd name="f276" fmla="val 21571"/>
                <a:gd name="f277" fmla="val 15025"/>
                <a:gd name="f278" fmla="val 15409"/>
                <a:gd name="f279" fmla="val 15782"/>
                <a:gd name="f280" fmla="val 16177"/>
                <a:gd name="f281" fmla="val 16516"/>
                <a:gd name="f282" fmla="val 16889"/>
                <a:gd name="f283" fmla="val 21402"/>
                <a:gd name="f284" fmla="val 16821"/>
                <a:gd name="f285" fmla="val 16776"/>
                <a:gd name="f286" fmla="val 20935"/>
                <a:gd name="f287" fmla="val 16742"/>
                <a:gd name="f288" fmla="val 20667"/>
                <a:gd name="f289" fmla="val 16719"/>
                <a:gd name="f290" fmla="val 20370"/>
                <a:gd name="f291" fmla="val 16697"/>
                <a:gd name="f292" fmla="val 19719"/>
                <a:gd name="f293" fmla="val 18306"/>
                <a:gd name="f294" fmla="val 16753"/>
                <a:gd name="f295" fmla="val 17599"/>
                <a:gd name="f296" fmla="val 16949"/>
                <a:gd name="f297" fmla="val 16383"/>
                <a:gd name="f298" fmla="val 16934"/>
                <a:gd name="f299" fmla="val 17002"/>
                <a:gd name="f300" fmla="val 15945"/>
                <a:gd name="f301" fmla="val 17081"/>
                <a:gd name="f302" fmla="val 15790"/>
                <a:gd name="f303" fmla="val 17194"/>
                <a:gd name="f304" fmla="val 15648"/>
                <a:gd name="f305" fmla="val 17318"/>
                <a:gd name="f306" fmla="val 17453"/>
                <a:gd name="f307" fmla="val 17600"/>
                <a:gd name="f308" fmla="val 15450"/>
                <a:gd name="f309" fmla="val 17758"/>
                <a:gd name="f310" fmla="val 17905"/>
                <a:gd name="f311" fmla="val 15479"/>
                <a:gd name="f312" fmla="val 18064"/>
                <a:gd name="f313" fmla="val 15535"/>
                <a:gd name="f314" fmla="val 18233"/>
                <a:gd name="f315" fmla="val 18380"/>
                <a:gd name="f316" fmla="val 15733"/>
                <a:gd name="f317" fmla="val 18561"/>
                <a:gd name="f318" fmla="val 18707"/>
                <a:gd name="f319" fmla="val 15973"/>
                <a:gd name="f320" fmla="val 18866"/>
                <a:gd name="f321" fmla="val 18990"/>
                <a:gd name="f322" fmla="val 16327"/>
                <a:gd name="f323" fmla="val 19125"/>
                <a:gd name="f324" fmla="val 19295"/>
                <a:gd name="f325" fmla="val 16624"/>
                <a:gd name="f326" fmla="val 19464"/>
                <a:gd name="f327" fmla="val 19668"/>
                <a:gd name="f328" fmla="val 19860"/>
                <a:gd name="f329" fmla="val 16836"/>
                <a:gd name="f330" fmla="val 20052"/>
                <a:gd name="f331" fmla="val 16864"/>
                <a:gd name="f332" fmla="val 20266"/>
                <a:gd name="f333" fmla="val 20470"/>
                <a:gd name="f334" fmla="val 16793"/>
                <a:gd name="f335" fmla="val 20662"/>
                <a:gd name="f336" fmla="val 16708"/>
                <a:gd name="f337" fmla="val 20854"/>
                <a:gd name="f338" fmla="val 16567"/>
                <a:gd name="f339" fmla="val 21035"/>
                <a:gd name="f340" fmla="val 16412"/>
                <a:gd name="f341" fmla="val 21182"/>
                <a:gd name="f342" fmla="val 16214"/>
                <a:gd name="f343" fmla="val 21340"/>
                <a:gd name="f344" fmla="val 16002"/>
                <a:gd name="f345" fmla="val 21441"/>
                <a:gd name="f346" fmla="val 21532"/>
                <a:gd name="f347" fmla="val 15436"/>
                <a:gd name="f348" fmla="val 15083"/>
                <a:gd name="f349" fmla="val 14531"/>
                <a:gd name="f350" fmla="val 21577"/>
                <a:gd name="f351" fmla="val 21487"/>
                <a:gd name="f352" fmla="val 21419"/>
                <a:gd name="f353" fmla="val 21351"/>
                <a:gd name="f354" fmla="val 13768"/>
                <a:gd name="f355" fmla="val 21204"/>
                <a:gd name="f356" fmla="val 13500"/>
                <a:gd name="f357" fmla="val 13287"/>
                <a:gd name="f358" fmla="val 20809"/>
                <a:gd name="f359" fmla="val 13090"/>
                <a:gd name="f360" fmla="val 20594"/>
                <a:gd name="f361" fmla="val 20357"/>
                <a:gd name="f362" fmla="val 12821"/>
                <a:gd name="f363" fmla="val 20120"/>
                <a:gd name="f364" fmla="val 12764"/>
                <a:gd name="f365" fmla="val 19882"/>
                <a:gd name="f366" fmla="val 12708"/>
                <a:gd name="f367" fmla="val 19645"/>
                <a:gd name="f368" fmla="val 12736"/>
                <a:gd name="f369" fmla="val 19430"/>
                <a:gd name="f370" fmla="val 19227"/>
                <a:gd name="f371" fmla="val 12906"/>
                <a:gd name="f372" fmla="val 19148"/>
                <a:gd name="f373" fmla="val 19058"/>
                <a:gd name="f374" fmla="val 13047"/>
                <a:gd name="f375" fmla="val 18911"/>
                <a:gd name="f376" fmla="val 13259"/>
                <a:gd name="f377" fmla="val 18775"/>
                <a:gd name="f378" fmla="val 13471"/>
                <a:gd name="f379" fmla="val 18628"/>
                <a:gd name="f380" fmla="val 18470"/>
                <a:gd name="f381" fmla="val 13740"/>
                <a:gd name="f382" fmla="val 18301"/>
                <a:gd name="f383" fmla="val 13825"/>
                <a:gd name="f384" fmla="val 18143"/>
                <a:gd name="f385" fmla="val 13853"/>
                <a:gd name="f386" fmla="val 17973"/>
                <a:gd name="f387" fmla="val 17804"/>
                <a:gd name="f388" fmla="val 17646"/>
                <a:gd name="f389" fmla="val 13796"/>
                <a:gd name="f390" fmla="val 17499"/>
                <a:gd name="f391" fmla="val 13726"/>
                <a:gd name="f392" fmla="val 17341"/>
                <a:gd name="f393" fmla="val 17216"/>
                <a:gd name="f394" fmla="val 13528"/>
                <a:gd name="f395" fmla="val 17103"/>
                <a:gd name="f396" fmla="val 17024"/>
                <a:gd name="f397" fmla="val 13118"/>
                <a:gd name="f398" fmla="val 12991"/>
                <a:gd name="f399" fmla="val 12849"/>
                <a:gd name="f400" fmla="val 12383"/>
                <a:gd name="f401" fmla="val 10701"/>
                <a:gd name="f402" fmla="val 9640"/>
                <a:gd name="f403" fmla="val 8566"/>
                <a:gd name="f404" fmla="val 7478"/>
                <a:gd name="f405" fmla="val 6502"/>
                <a:gd name="f406" fmla="val 5739"/>
                <a:gd name="f407" fmla="val 16674"/>
                <a:gd name="f408" fmla="val 5894"/>
                <a:gd name="f409" fmla="val 16414"/>
                <a:gd name="f410" fmla="val 6036"/>
                <a:gd name="f411" fmla="val 16154"/>
                <a:gd name="f412" fmla="val 6177"/>
                <a:gd name="f413" fmla="val 15849"/>
                <a:gd name="f414" fmla="val 6248"/>
                <a:gd name="f415" fmla="val 15544"/>
                <a:gd name="f416" fmla="val 6304"/>
                <a:gd name="f417" fmla="val 15217"/>
                <a:gd name="f418" fmla="val 6332"/>
                <a:gd name="f419" fmla="val 14866"/>
                <a:gd name="f420" fmla="val 6361"/>
                <a:gd name="f421" fmla="val 14550"/>
                <a:gd name="f422" fmla="val 14200"/>
                <a:gd name="f423" fmla="val 13850"/>
                <a:gd name="f424" fmla="val 6276"/>
                <a:gd name="f425" fmla="val 13522"/>
                <a:gd name="f426" fmla="val 6219"/>
                <a:gd name="f427" fmla="val 13206"/>
                <a:gd name="f428" fmla="val 6149"/>
                <a:gd name="f429" fmla="val 12901"/>
                <a:gd name="f430" fmla="val 6064"/>
                <a:gd name="f431" fmla="val 12618"/>
                <a:gd name="f432" fmla="val 5951"/>
                <a:gd name="f433" fmla="val 12358"/>
                <a:gd name="f434" fmla="val 5838"/>
                <a:gd name="f435" fmla="val 5626"/>
                <a:gd name="f436" fmla="val 11794"/>
                <a:gd name="f437" fmla="val 5513"/>
                <a:gd name="f438" fmla="val 11658"/>
                <a:gd name="f439" fmla="val 5414"/>
                <a:gd name="f440" fmla="val 11556"/>
                <a:gd name="f441" fmla="val 5301"/>
                <a:gd name="f442" fmla="val 11466"/>
                <a:gd name="f443" fmla="val 5187"/>
                <a:gd name="f444" fmla="val 5089"/>
                <a:gd name="f445" fmla="val 4947"/>
                <a:gd name="f446" fmla="val 4834"/>
                <a:gd name="f447" fmla="val 4707"/>
                <a:gd name="f448" fmla="val 4565"/>
                <a:gd name="f449" fmla="val 11443"/>
                <a:gd name="f450" fmla="val 4410"/>
                <a:gd name="f451" fmla="val 4240"/>
                <a:gd name="f452" fmla="val 11703"/>
                <a:gd name="f453" fmla="val 3887"/>
                <a:gd name="f454" fmla="val 11986"/>
                <a:gd name="f455" fmla="val 3505"/>
                <a:gd name="f456" fmla="val 12144"/>
                <a:gd name="f457" fmla="val 3265"/>
                <a:gd name="f458" fmla="val 3025"/>
                <a:gd name="f459" fmla="val 12336"/>
                <a:gd name="f460" fmla="val 2756"/>
                <a:gd name="f461" fmla="val 2445"/>
                <a:gd name="f462" fmla="val 12438"/>
                <a:gd name="f463" fmla="val 2176"/>
                <a:gd name="f464" fmla="val 1880"/>
                <a:gd name="f465" fmla="val 1583"/>
                <a:gd name="f466" fmla="val 1314"/>
                <a:gd name="f467" fmla="val 1046"/>
                <a:gd name="f468" fmla="val 791"/>
                <a:gd name="f469" fmla="val 692"/>
                <a:gd name="f470" fmla="val 11918"/>
                <a:gd name="f471" fmla="val 579"/>
                <a:gd name="f472" fmla="val 11816"/>
                <a:gd name="f473" fmla="val 466"/>
                <a:gd name="f474" fmla="val 381"/>
                <a:gd name="f475" fmla="val 11579"/>
                <a:gd name="f476" fmla="val 310"/>
                <a:gd name="f477" fmla="val 226"/>
                <a:gd name="f478" fmla="val 169"/>
                <a:gd name="f479" fmla="val 11138"/>
                <a:gd name="f480" fmla="val 113"/>
                <a:gd name="f481" fmla="val 10969"/>
                <a:gd name="f482" fmla="val 56"/>
                <a:gd name="f483" fmla="val 10800"/>
                <a:gd name="f484" fmla="val 28"/>
                <a:gd name="f485" fmla="val 10619"/>
                <a:gd name="f486" fmla="val 10404"/>
                <a:gd name="f487" fmla="val 10076"/>
                <a:gd name="f488" fmla="val 9952"/>
                <a:gd name="f489" fmla="val 84"/>
                <a:gd name="f490" fmla="val 9794"/>
                <a:gd name="f491" fmla="val 141"/>
                <a:gd name="f492" fmla="val 9692"/>
                <a:gd name="f493" fmla="val 9557"/>
                <a:gd name="f494" fmla="val 282"/>
                <a:gd name="f495" fmla="val 9455"/>
                <a:gd name="f496" fmla="val 9365"/>
                <a:gd name="f497" fmla="val 9274"/>
                <a:gd name="f498" fmla="val 9128"/>
                <a:gd name="f499" fmla="val 932"/>
                <a:gd name="f500" fmla="val 1201"/>
                <a:gd name="f501" fmla="val 8913"/>
                <a:gd name="f502" fmla="val 1498"/>
                <a:gd name="f503" fmla="val 8890"/>
                <a:gd name="f504" fmla="val 1795"/>
                <a:gd name="f505" fmla="val 2120"/>
                <a:gd name="f506" fmla="val 3081"/>
                <a:gd name="f507" fmla="val 9173"/>
                <a:gd name="f508" fmla="val 3378"/>
                <a:gd name="f509" fmla="val 3647"/>
                <a:gd name="f510" fmla="val 9466"/>
                <a:gd name="f511" fmla="val 4085"/>
                <a:gd name="f512" fmla="val 9670"/>
                <a:gd name="f513" fmla="val 4269"/>
                <a:gd name="f514" fmla="val 4467"/>
                <a:gd name="f515" fmla="val 9771"/>
                <a:gd name="f516" fmla="val 4650"/>
                <a:gd name="f517" fmla="val 9749"/>
                <a:gd name="f518" fmla="val 5032"/>
                <a:gd name="f519" fmla="val 9715"/>
                <a:gd name="f520" fmla="val 5216"/>
                <a:gd name="f521" fmla="val 9625"/>
                <a:gd name="f522" fmla="val 5385"/>
                <a:gd name="f523" fmla="val 9534"/>
                <a:gd name="f524" fmla="val 9229"/>
                <a:gd name="f525" fmla="val 5710"/>
                <a:gd name="f526" fmla="val 5767"/>
                <a:gd name="f527" fmla="val 8845"/>
                <a:gd name="f528" fmla="val 8585"/>
                <a:gd name="f529" fmla="val 8325"/>
                <a:gd name="f530" fmla="val 5654"/>
                <a:gd name="f531" fmla="val 7840"/>
                <a:gd name="f532" fmla="val 5442"/>
                <a:gd name="f533" fmla="val 7648"/>
                <a:gd name="f534" fmla="val 7433"/>
                <a:gd name="f535" fmla="val 5329"/>
                <a:gd name="f536" fmla="val 7241"/>
                <a:gd name="f537" fmla="val 6755"/>
                <a:gd name="f538" fmla="val 6281"/>
                <a:gd name="f539" fmla="val 5498"/>
                <a:gd name="f540" fmla="val 5597"/>
                <a:gd name="f541" fmla="val 6191"/>
                <a:gd name="f542" fmla="val 6545"/>
                <a:gd name="f543" fmla="val 4225"/>
                <a:gd name="f544" fmla="val 6954"/>
                <a:gd name="f545" fmla="val 4315"/>
                <a:gd name="f546" fmla="val 7930"/>
                <a:gd name="f547" fmla="val 9018"/>
                <a:gd name="f548" fmla="val 9570"/>
                <a:gd name="f549" fmla="val 10107"/>
                <a:gd name="f550" fmla="val 4484"/>
                <a:gd name="f551" fmla="val 10630"/>
                <a:gd name="f552" fmla="val 11082"/>
                <a:gd name="f553" fmla="val 11520"/>
                <a:gd name="f554" fmla="val 11874"/>
                <a:gd name="f555" fmla="val 12029"/>
                <a:gd name="f556" fmla="val 4349"/>
                <a:gd name="f557" fmla="val 12171"/>
                <a:gd name="f558" fmla="+- 0 0 0"/>
                <a:gd name="f559" fmla="*/ f3 1 21600"/>
                <a:gd name="f560" fmla="*/ f4 1 21600"/>
                <a:gd name="f561" fmla="+- f6 0 f5"/>
                <a:gd name="f562" fmla="*/ f558 f0 1"/>
                <a:gd name="f563" fmla="*/ f561 1 21600"/>
                <a:gd name="f564" fmla="*/ f562 1 f2"/>
                <a:gd name="f565" fmla="*/ 5388 f563 1"/>
                <a:gd name="f566" fmla="*/ 16177 f563 1"/>
                <a:gd name="f567" fmla="*/ 20441 f563 1"/>
                <a:gd name="f568" fmla="*/ 6742 f563 1"/>
                <a:gd name="f569" fmla="*/ 11 f563 1"/>
                <a:gd name="f570" fmla="*/ 13386 f563 1"/>
                <a:gd name="f571" fmla="*/ 4202 f563 1"/>
                <a:gd name="f572" fmla="*/ 21161 f563 1"/>
                <a:gd name="f573" fmla="*/ 10400 f563 1"/>
                <a:gd name="f574" fmla="*/ 13909 f563 1"/>
                <a:gd name="f575" fmla="*/ 16821 f563 1"/>
                <a:gd name="f576" fmla="*/ 21190 f563 1"/>
                <a:gd name="f577" fmla="*/ 21600 f563 1"/>
                <a:gd name="f578" fmla="*/ 15083 f563 1"/>
                <a:gd name="f579" fmla="*/ 16889 f563 1"/>
                <a:gd name="f580" fmla="*/ 5739 f563 1"/>
                <a:gd name="f581" fmla="*/ 10800 f563 1"/>
                <a:gd name="f582" fmla="*/ 28 f563 1"/>
                <a:gd name="f583" fmla="*/ 5894 f563 1"/>
                <a:gd name="f584" fmla="+- f564 0 f1"/>
                <a:gd name="f585" fmla="*/ f569 1 f563"/>
                <a:gd name="f586" fmla="*/ f570 1 f563"/>
                <a:gd name="f587" fmla="*/ f571 1 f563"/>
                <a:gd name="f588" fmla="*/ f572 1 f563"/>
                <a:gd name="f589" fmla="*/ f573 1 f563"/>
                <a:gd name="f590" fmla="*/ f574 1 f563"/>
                <a:gd name="f591" fmla="*/ f575 1 f563"/>
                <a:gd name="f592" fmla="*/ f576 1 f563"/>
                <a:gd name="f593" fmla="*/ f577 1 f563"/>
                <a:gd name="f594" fmla="*/ f578 1 f563"/>
                <a:gd name="f595" fmla="*/ f579 1 f563"/>
                <a:gd name="f596" fmla="*/ f580 1 f563"/>
                <a:gd name="f597" fmla="*/ f581 1 f563"/>
                <a:gd name="f598" fmla="*/ f582 1 f563"/>
                <a:gd name="f599" fmla="*/ f583 1 f563"/>
                <a:gd name="f600" fmla="*/ f565 1 f563"/>
                <a:gd name="f601" fmla="*/ f566 1 f563"/>
                <a:gd name="f602" fmla="*/ f568 1 f563"/>
                <a:gd name="f603" fmla="*/ f567 1 f563"/>
                <a:gd name="f604" fmla="*/ f600 f559 1"/>
                <a:gd name="f605" fmla="*/ f601 f559 1"/>
                <a:gd name="f606" fmla="*/ f603 f560 1"/>
                <a:gd name="f607" fmla="*/ f602 f560 1"/>
                <a:gd name="f608" fmla="*/ f585 f559 1"/>
                <a:gd name="f609" fmla="*/ f586 f560 1"/>
                <a:gd name="f610" fmla="*/ f587 f559 1"/>
                <a:gd name="f611" fmla="*/ f588 f560 1"/>
                <a:gd name="f612" fmla="*/ f589 f559 1"/>
                <a:gd name="f613" fmla="*/ f590 f560 1"/>
                <a:gd name="f614" fmla="*/ f591 f559 1"/>
                <a:gd name="f615" fmla="*/ f592 f560 1"/>
                <a:gd name="f616" fmla="*/ f593 f559 1"/>
                <a:gd name="f617" fmla="*/ f594 f560 1"/>
                <a:gd name="f618" fmla="*/ f595 f559 1"/>
                <a:gd name="f619" fmla="*/ f596 f560 1"/>
                <a:gd name="f620" fmla="*/ f597 f559 1"/>
                <a:gd name="f621" fmla="*/ f598 f560 1"/>
                <a:gd name="f622" fmla="*/ f599 f56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584">
                  <a:pos x="f608" y="f609"/>
                </a:cxn>
                <a:cxn ang="f584">
                  <a:pos x="f610" y="f611"/>
                </a:cxn>
                <a:cxn ang="f584">
                  <a:pos x="f612" y="f613"/>
                </a:cxn>
                <a:cxn ang="f584">
                  <a:pos x="f614" y="f615"/>
                </a:cxn>
                <a:cxn ang="f584">
                  <a:pos x="f616" y="f617"/>
                </a:cxn>
                <a:cxn ang="f584">
                  <a:pos x="f618" y="f619"/>
                </a:cxn>
                <a:cxn ang="f584">
                  <a:pos x="f620" y="f621"/>
                </a:cxn>
                <a:cxn ang="f584">
                  <a:pos x="f610" y="f622"/>
                </a:cxn>
              </a:cxnLst>
              <a:rect l="f604" t="f607" r="f605" b="f606"/>
              <a:pathLst>
                <a:path w="21600" h="21600">
                  <a:moveTo>
                    <a:pt x="f7" y="f8"/>
                  </a:moveTo>
                  <a:lnTo>
                    <a:pt x="f9" y="f10"/>
                  </a:lnTo>
                  <a:lnTo>
                    <a:pt x="f11" y="f12"/>
                  </a:lnTo>
                  <a:lnTo>
                    <a:pt x="f13" y="f14"/>
                  </a:lnTo>
                  <a:lnTo>
                    <a:pt x="f15" y="f16"/>
                  </a:lnTo>
                  <a:lnTo>
                    <a:pt x="f17" y="f16"/>
                  </a:lnTo>
                  <a:lnTo>
                    <a:pt x="f18" y="f16"/>
                  </a:lnTo>
                  <a:lnTo>
                    <a:pt x="f19" y="f20"/>
                  </a:lnTo>
                  <a:lnTo>
                    <a:pt x="f21" y="f22"/>
                  </a:lnTo>
                  <a:lnTo>
                    <a:pt x="f23" y="f24"/>
                  </a:lnTo>
                  <a:lnTo>
                    <a:pt x="f25" y="f26"/>
                  </a:lnTo>
                  <a:lnTo>
                    <a:pt x="f27" y="f28"/>
                  </a:lnTo>
                  <a:lnTo>
                    <a:pt x="f29" y="f30"/>
                  </a:lnTo>
                  <a:lnTo>
                    <a:pt x="f31" y="f32"/>
                  </a:lnTo>
                  <a:lnTo>
                    <a:pt x="f33" y="f34"/>
                  </a:lnTo>
                  <a:lnTo>
                    <a:pt x="f35" y="f36"/>
                  </a:lnTo>
                  <a:lnTo>
                    <a:pt x="f37" y="f38"/>
                  </a:lnTo>
                  <a:lnTo>
                    <a:pt x="f39" y="f38"/>
                  </a:lnTo>
                  <a:lnTo>
                    <a:pt x="f40" y="f38"/>
                  </a:lnTo>
                  <a:lnTo>
                    <a:pt x="f41" y="f36"/>
                  </a:lnTo>
                  <a:lnTo>
                    <a:pt x="f42" y="f43"/>
                  </a:lnTo>
                  <a:lnTo>
                    <a:pt x="f44" y="f32"/>
                  </a:lnTo>
                  <a:lnTo>
                    <a:pt x="f45" y="f46"/>
                  </a:lnTo>
                  <a:lnTo>
                    <a:pt x="f47" y="f48"/>
                  </a:lnTo>
                  <a:lnTo>
                    <a:pt x="f49" y="f50"/>
                  </a:lnTo>
                  <a:lnTo>
                    <a:pt x="f51" y="f52"/>
                  </a:lnTo>
                  <a:lnTo>
                    <a:pt x="f53" y="f54"/>
                  </a:lnTo>
                  <a:lnTo>
                    <a:pt x="f55" y="f56"/>
                  </a:lnTo>
                  <a:lnTo>
                    <a:pt x="f57" y="f58"/>
                  </a:lnTo>
                  <a:lnTo>
                    <a:pt x="f59" y="f60"/>
                  </a:lnTo>
                  <a:lnTo>
                    <a:pt x="f59" y="f61"/>
                  </a:lnTo>
                  <a:lnTo>
                    <a:pt x="f57" y="f62"/>
                  </a:lnTo>
                  <a:lnTo>
                    <a:pt x="f63" y="f64"/>
                  </a:lnTo>
                  <a:lnTo>
                    <a:pt x="f65" y="f66"/>
                  </a:lnTo>
                  <a:lnTo>
                    <a:pt x="f67" y="f68"/>
                  </a:lnTo>
                  <a:lnTo>
                    <a:pt x="f69" y="f70"/>
                  </a:lnTo>
                  <a:lnTo>
                    <a:pt x="f71" y="f72"/>
                  </a:lnTo>
                  <a:lnTo>
                    <a:pt x="f73" y="f74"/>
                  </a:lnTo>
                  <a:lnTo>
                    <a:pt x="f44" y="f75"/>
                  </a:lnTo>
                  <a:lnTo>
                    <a:pt x="f76" y="f77"/>
                  </a:lnTo>
                  <a:lnTo>
                    <a:pt x="f78" y="f79"/>
                  </a:lnTo>
                  <a:lnTo>
                    <a:pt x="f80" y="f81"/>
                  </a:lnTo>
                  <a:lnTo>
                    <a:pt x="f82" y="f83"/>
                  </a:lnTo>
                  <a:lnTo>
                    <a:pt x="f37" y="f83"/>
                  </a:lnTo>
                  <a:lnTo>
                    <a:pt x="f84" y="f83"/>
                  </a:lnTo>
                  <a:lnTo>
                    <a:pt x="f85" y="f81"/>
                  </a:lnTo>
                  <a:lnTo>
                    <a:pt x="f31" y="f79"/>
                  </a:lnTo>
                  <a:lnTo>
                    <a:pt x="f86" y="f87"/>
                  </a:lnTo>
                  <a:lnTo>
                    <a:pt x="f88" y="f89"/>
                  </a:lnTo>
                  <a:lnTo>
                    <a:pt x="f90" y="f91"/>
                  </a:lnTo>
                  <a:lnTo>
                    <a:pt x="f92" y="f93"/>
                  </a:lnTo>
                  <a:lnTo>
                    <a:pt x="f94" y="f95"/>
                  </a:lnTo>
                  <a:lnTo>
                    <a:pt x="f96" y="f97"/>
                  </a:lnTo>
                  <a:lnTo>
                    <a:pt x="f98" y="f95"/>
                  </a:lnTo>
                  <a:lnTo>
                    <a:pt x="f99" y="f70"/>
                  </a:lnTo>
                  <a:lnTo>
                    <a:pt x="f100" y="f93"/>
                  </a:lnTo>
                  <a:lnTo>
                    <a:pt x="f101" y="f102"/>
                  </a:lnTo>
                  <a:lnTo>
                    <a:pt x="f11" y="f103"/>
                  </a:lnTo>
                  <a:lnTo>
                    <a:pt x="f104" y="f87"/>
                  </a:lnTo>
                  <a:lnTo>
                    <a:pt x="f105" y="f106"/>
                  </a:lnTo>
                  <a:lnTo>
                    <a:pt x="f7" y="f107"/>
                  </a:lnTo>
                  <a:lnTo>
                    <a:pt x="f108" y="f109"/>
                  </a:lnTo>
                  <a:lnTo>
                    <a:pt x="f110" y="f111"/>
                  </a:lnTo>
                  <a:lnTo>
                    <a:pt x="f112" y="f113"/>
                  </a:lnTo>
                  <a:lnTo>
                    <a:pt x="f114" y="f115"/>
                  </a:lnTo>
                  <a:lnTo>
                    <a:pt x="f116" y="f117"/>
                  </a:lnTo>
                  <a:lnTo>
                    <a:pt x="f118" y="f119"/>
                  </a:lnTo>
                  <a:lnTo>
                    <a:pt x="f120" y="f121"/>
                  </a:lnTo>
                  <a:lnTo>
                    <a:pt x="f120" y="f122"/>
                  </a:lnTo>
                  <a:lnTo>
                    <a:pt x="f120" y="f123"/>
                  </a:lnTo>
                  <a:lnTo>
                    <a:pt x="f120" y="f124"/>
                  </a:lnTo>
                  <a:lnTo>
                    <a:pt x="f116" y="f125"/>
                  </a:lnTo>
                  <a:lnTo>
                    <a:pt x="f114" y="f126"/>
                  </a:lnTo>
                  <a:lnTo>
                    <a:pt x="f127" y="f128"/>
                  </a:lnTo>
                  <a:lnTo>
                    <a:pt x="f129" y="f130"/>
                  </a:lnTo>
                  <a:lnTo>
                    <a:pt x="f131" y="f132"/>
                  </a:lnTo>
                  <a:lnTo>
                    <a:pt x="f133" y="f134"/>
                  </a:lnTo>
                  <a:lnTo>
                    <a:pt x="f135" y="f134"/>
                  </a:lnTo>
                  <a:lnTo>
                    <a:pt x="f136" y="f134"/>
                  </a:lnTo>
                  <a:lnTo>
                    <a:pt x="f137" y="f134"/>
                  </a:lnTo>
                  <a:lnTo>
                    <a:pt x="f138" y="f134"/>
                  </a:lnTo>
                  <a:lnTo>
                    <a:pt x="f139" y="f134"/>
                  </a:lnTo>
                  <a:lnTo>
                    <a:pt x="f140" y="f134"/>
                  </a:lnTo>
                  <a:lnTo>
                    <a:pt x="f141" y="f134"/>
                  </a:lnTo>
                  <a:lnTo>
                    <a:pt x="f142" y="f134"/>
                  </a:lnTo>
                  <a:lnTo>
                    <a:pt x="f143" y="f144"/>
                  </a:lnTo>
                  <a:lnTo>
                    <a:pt x="f145" y="f146"/>
                  </a:lnTo>
                  <a:lnTo>
                    <a:pt x="f147" y="f148"/>
                  </a:lnTo>
                  <a:lnTo>
                    <a:pt x="f149" y="f150"/>
                  </a:lnTo>
                  <a:lnTo>
                    <a:pt x="f151" y="f152"/>
                  </a:lnTo>
                  <a:lnTo>
                    <a:pt x="f153" y="f154"/>
                  </a:lnTo>
                  <a:lnTo>
                    <a:pt x="f155" y="f156"/>
                  </a:lnTo>
                  <a:lnTo>
                    <a:pt x="f157" y="f158"/>
                  </a:lnTo>
                  <a:lnTo>
                    <a:pt x="f159" y="f160"/>
                  </a:lnTo>
                  <a:lnTo>
                    <a:pt x="f161" y="f162"/>
                  </a:lnTo>
                  <a:lnTo>
                    <a:pt x="f161" y="f163"/>
                  </a:lnTo>
                  <a:lnTo>
                    <a:pt x="f164" y="f165"/>
                  </a:lnTo>
                  <a:lnTo>
                    <a:pt x="f166" y="f167"/>
                  </a:lnTo>
                  <a:lnTo>
                    <a:pt x="f168" y="f169"/>
                  </a:lnTo>
                  <a:lnTo>
                    <a:pt x="f170" y="f171"/>
                  </a:lnTo>
                  <a:lnTo>
                    <a:pt x="f172" y="f173"/>
                  </a:lnTo>
                  <a:lnTo>
                    <a:pt x="f174" y="f175"/>
                  </a:lnTo>
                  <a:lnTo>
                    <a:pt x="f176" y="f177"/>
                  </a:lnTo>
                  <a:lnTo>
                    <a:pt x="f147" y="f178"/>
                  </a:lnTo>
                  <a:lnTo>
                    <a:pt x="f179" y="f180"/>
                  </a:lnTo>
                  <a:lnTo>
                    <a:pt x="f181" y="f182"/>
                  </a:lnTo>
                  <a:lnTo>
                    <a:pt x="f181" y="f109"/>
                  </a:lnTo>
                  <a:lnTo>
                    <a:pt x="f179" y="f183"/>
                  </a:lnTo>
                  <a:lnTo>
                    <a:pt x="f184" y="f77"/>
                  </a:lnTo>
                  <a:lnTo>
                    <a:pt x="f176" y="f102"/>
                  </a:lnTo>
                  <a:lnTo>
                    <a:pt x="f174" y="f185"/>
                  </a:lnTo>
                  <a:lnTo>
                    <a:pt x="f186" y="f187"/>
                  </a:lnTo>
                  <a:lnTo>
                    <a:pt x="f151" y="f188"/>
                  </a:lnTo>
                  <a:lnTo>
                    <a:pt x="f189" y="f190"/>
                  </a:lnTo>
                  <a:lnTo>
                    <a:pt x="f191" y="f192"/>
                  </a:lnTo>
                  <a:lnTo>
                    <a:pt x="f193" y="f194"/>
                  </a:lnTo>
                  <a:lnTo>
                    <a:pt x="f161" y="f195"/>
                  </a:lnTo>
                  <a:lnTo>
                    <a:pt x="f196" y="f197"/>
                  </a:lnTo>
                  <a:lnTo>
                    <a:pt x="f198" y="f199"/>
                  </a:lnTo>
                  <a:lnTo>
                    <a:pt x="f200" y="f201"/>
                  </a:lnTo>
                  <a:lnTo>
                    <a:pt x="f202" y="f203"/>
                  </a:lnTo>
                  <a:lnTo>
                    <a:pt x="f204" y="f62"/>
                  </a:lnTo>
                  <a:lnTo>
                    <a:pt x="f205" y="f62"/>
                  </a:lnTo>
                  <a:lnTo>
                    <a:pt x="f206" y="f62"/>
                  </a:lnTo>
                  <a:lnTo>
                    <a:pt x="f207" y="f203"/>
                  </a:lnTo>
                  <a:lnTo>
                    <a:pt x="f208" y="f209"/>
                  </a:lnTo>
                  <a:lnTo>
                    <a:pt x="f210" y="f211"/>
                  </a:lnTo>
                  <a:lnTo>
                    <a:pt x="f212" y="f213"/>
                  </a:lnTo>
                  <a:lnTo>
                    <a:pt x="f214" y="f215"/>
                  </a:lnTo>
                  <a:lnTo>
                    <a:pt x="f216" y="f217"/>
                  </a:lnTo>
                  <a:lnTo>
                    <a:pt x="f218" y="f190"/>
                  </a:lnTo>
                  <a:lnTo>
                    <a:pt x="f219" y="f188"/>
                  </a:lnTo>
                  <a:lnTo>
                    <a:pt x="f220" y="f187"/>
                  </a:lnTo>
                  <a:lnTo>
                    <a:pt x="f221" y="f222"/>
                  </a:lnTo>
                  <a:lnTo>
                    <a:pt x="f223" y="f224"/>
                  </a:lnTo>
                  <a:lnTo>
                    <a:pt x="f225" y="f75"/>
                  </a:lnTo>
                  <a:lnTo>
                    <a:pt x="f226" y="f227"/>
                  </a:lnTo>
                  <a:lnTo>
                    <a:pt x="f228" y="f229"/>
                  </a:lnTo>
                  <a:lnTo>
                    <a:pt x="f228" y="f182"/>
                  </a:lnTo>
                  <a:lnTo>
                    <a:pt x="f230" y="f231"/>
                  </a:lnTo>
                  <a:lnTo>
                    <a:pt x="f232" y="f233"/>
                  </a:lnTo>
                  <a:lnTo>
                    <a:pt x="f223" y="f117"/>
                  </a:lnTo>
                  <a:lnTo>
                    <a:pt x="f234" y="f235"/>
                  </a:lnTo>
                  <a:lnTo>
                    <a:pt x="f236" y="f237"/>
                  </a:lnTo>
                  <a:lnTo>
                    <a:pt x="f218" y="f238"/>
                  </a:lnTo>
                  <a:lnTo>
                    <a:pt x="f239" y="f240"/>
                  </a:lnTo>
                  <a:lnTo>
                    <a:pt x="f241" y="f242"/>
                  </a:lnTo>
                  <a:lnTo>
                    <a:pt x="f243" y="f167"/>
                  </a:lnTo>
                  <a:lnTo>
                    <a:pt x="f244" y="f245"/>
                  </a:lnTo>
                  <a:lnTo>
                    <a:pt x="f246" y="f247"/>
                  </a:lnTo>
                  <a:lnTo>
                    <a:pt x="f210" y="f248"/>
                  </a:lnTo>
                  <a:lnTo>
                    <a:pt x="f249" y="f250"/>
                  </a:lnTo>
                  <a:lnTo>
                    <a:pt x="f249" y="f251"/>
                  </a:lnTo>
                  <a:lnTo>
                    <a:pt x="f252" y="f253"/>
                  </a:lnTo>
                  <a:lnTo>
                    <a:pt x="f254" y="f255"/>
                  </a:lnTo>
                  <a:lnTo>
                    <a:pt x="f256" y="f257"/>
                  </a:lnTo>
                  <a:lnTo>
                    <a:pt x="f214" y="f258"/>
                  </a:lnTo>
                  <a:lnTo>
                    <a:pt x="f259" y="f260"/>
                  </a:lnTo>
                  <a:lnTo>
                    <a:pt x="f236" y="f261"/>
                  </a:lnTo>
                  <a:lnTo>
                    <a:pt x="f262" y="f263"/>
                  </a:lnTo>
                  <a:lnTo>
                    <a:pt x="f264" y="f134"/>
                  </a:lnTo>
                  <a:lnTo>
                    <a:pt x="f265" y="f266"/>
                  </a:lnTo>
                  <a:lnTo>
                    <a:pt x="f267" y="f268"/>
                  </a:lnTo>
                  <a:lnTo>
                    <a:pt x="f269" y="f270"/>
                  </a:lnTo>
                  <a:lnTo>
                    <a:pt x="f271" y="f272"/>
                  </a:lnTo>
                  <a:lnTo>
                    <a:pt x="f273" y="f274"/>
                  </a:lnTo>
                  <a:lnTo>
                    <a:pt x="f275" y="f276"/>
                  </a:lnTo>
                  <a:lnTo>
                    <a:pt x="f277" y="f6"/>
                  </a:lnTo>
                  <a:lnTo>
                    <a:pt x="f278" y="f6"/>
                  </a:lnTo>
                  <a:lnTo>
                    <a:pt x="f279" y="f6"/>
                  </a:lnTo>
                  <a:lnTo>
                    <a:pt x="f280" y="f276"/>
                  </a:lnTo>
                  <a:lnTo>
                    <a:pt x="f281" y="f272"/>
                  </a:lnTo>
                  <a:lnTo>
                    <a:pt x="f282" y="f283"/>
                  </a:lnTo>
                  <a:lnTo>
                    <a:pt x="f284" y="f266"/>
                  </a:lnTo>
                  <a:lnTo>
                    <a:pt x="f285" y="f286"/>
                  </a:lnTo>
                  <a:lnTo>
                    <a:pt x="f287" y="f288"/>
                  </a:lnTo>
                  <a:lnTo>
                    <a:pt x="f289" y="f290"/>
                  </a:lnTo>
                  <a:lnTo>
                    <a:pt x="f291" y="f292"/>
                  </a:lnTo>
                  <a:lnTo>
                    <a:pt x="f291" y="f162"/>
                  </a:lnTo>
                  <a:lnTo>
                    <a:pt x="f289" y="f293"/>
                  </a:lnTo>
                  <a:lnTo>
                    <a:pt x="f294" y="f295"/>
                  </a:lnTo>
                  <a:lnTo>
                    <a:pt x="f284" y="f296"/>
                  </a:lnTo>
                  <a:lnTo>
                    <a:pt x="f282" y="f297"/>
                  </a:lnTo>
                  <a:lnTo>
                    <a:pt x="f298" y="f111"/>
                  </a:lnTo>
                  <a:lnTo>
                    <a:pt x="f299" y="f300"/>
                  </a:lnTo>
                  <a:lnTo>
                    <a:pt x="f301" y="f302"/>
                  </a:lnTo>
                  <a:lnTo>
                    <a:pt x="f303" y="f304"/>
                  </a:lnTo>
                  <a:lnTo>
                    <a:pt x="f305" y="f183"/>
                  </a:lnTo>
                  <a:lnTo>
                    <a:pt x="f306" y="f227"/>
                  </a:lnTo>
                  <a:lnTo>
                    <a:pt x="f307" y="f308"/>
                  </a:lnTo>
                  <a:lnTo>
                    <a:pt x="f309" y="f308"/>
                  </a:lnTo>
                  <a:lnTo>
                    <a:pt x="f310" y="f311"/>
                  </a:lnTo>
                  <a:lnTo>
                    <a:pt x="f312" y="f313"/>
                  </a:lnTo>
                  <a:lnTo>
                    <a:pt x="f314" y="f107"/>
                  </a:lnTo>
                  <a:lnTo>
                    <a:pt x="f315" y="f316"/>
                  </a:lnTo>
                  <a:lnTo>
                    <a:pt x="f317" y="f229"/>
                  </a:lnTo>
                  <a:lnTo>
                    <a:pt x="f318" y="f319"/>
                  </a:lnTo>
                  <a:lnTo>
                    <a:pt x="f320" y="f111"/>
                  </a:lnTo>
                  <a:lnTo>
                    <a:pt x="f321" y="f322"/>
                  </a:lnTo>
                  <a:lnTo>
                    <a:pt x="f323" y="f231"/>
                  </a:lnTo>
                  <a:lnTo>
                    <a:pt x="f324" y="f325"/>
                  </a:lnTo>
                  <a:lnTo>
                    <a:pt x="f326" y="f115"/>
                  </a:lnTo>
                  <a:lnTo>
                    <a:pt x="f327" y="f233"/>
                  </a:lnTo>
                  <a:lnTo>
                    <a:pt x="f328" y="f329"/>
                  </a:lnTo>
                  <a:lnTo>
                    <a:pt x="f330" y="f331"/>
                  </a:lnTo>
                  <a:lnTo>
                    <a:pt x="f332" y="f329"/>
                  </a:lnTo>
                  <a:lnTo>
                    <a:pt x="f333" y="f334"/>
                  </a:lnTo>
                  <a:lnTo>
                    <a:pt x="f335" y="f336"/>
                  </a:lnTo>
                  <a:lnTo>
                    <a:pt x="f337" y="f338"/>
                  </a:lnTo>
                  <a:lnTo>
                    <a:pt x="f339" y="f340"/>
                  </a:lnTo>
                  <a:lnTo>
                    <a:pt x="f341" y="f342"/>
                  </a:lnTo>
                  <a:lnTo>
                    <a:pt x="f343" y="f344"/>
                  </a:lnTo>
                  <a:lnTo>
                    <a:pt x="f345" y="f316"/>
                  </a:lnTo>
                  <a:lnTo>
                    <a:pt x="f346" y="f347"/>
                  </a:lnTo>
                  <a:lnTo>
                    <a:pt x="f6" y="f348"/>
                  </a:lnTo>
                  <a:lnTo>
                    <a:pt x="f6" y="f224"/>
                  </a:lnTo>
                  <a:lnTo>
                    <a:pt x="f6" y="f185"/>
                  </a:lnTo>
                  <a:lnTo>
                    <a:pt x="f6" y="f349"/>
                  </a:lnTo>
                  <a:lnTo>
                    <a:pt x="f350" y="f190"/>
                  </a:lnTo>
                  <a:lnTo>
                    <a:pt x="f346" y="f194"/>
                  </a:lnTo>
                  <a:lnTo>
                    <a:pt x="f351" y="f197"/>
                  </a:lnTo>
                  <a:lnTo>
                    <a:pt x="f352" y="f203"/>
                  </a:lnTo>
                  <a:lnTo>
                    <a:pt x="f353" y="f354"/>
                  </a:lnTo>
                  <a:lnTo>
                    <a:pt x="f355" y="f356"/>
                  </a:lnTo>
                  <a:lnTo>
                    <a:pt x="f339" y="f357"/>
                  </a:lnTo>
                  <a:lnTo>
                    <a:pt x="f358" y="f359"/>
                  </a:lnTo>
                  <a:lnTo>
                    <a:pt x="f360" y="f56"/>
                  </a:lnTo>
                  <a:lnTo>
                    <a:pt x="f361" y="f362"/>
                  </a:lnTo>
                  <a:lnTo>
                    <a:pt x="f363" y="f364"/>
                  </a:lnTo>
                  <a:lnTo>
                    <a:pt x="f365" y="f366"/>
                  </a:lnTo>
                  <a:lnTo>
                    <a:pt x="f367" y="f368"/>
                  </a:lnTo>
                  <a:lnTo>
                    <a:pt x="f369" y="f54"/>
                  </a:lnTo>
                  <a:lnTo>
                    <a:pt x="f370" y="f371"/>
                  </a:lnTo>
                  <a:lnTo>
                    <a:pt x="f372" y="f56"/>
                  </a:lnTo>
                  <a:lnTo>
                    <a:pt x="f373" y="f374"/>
                  </a:lnTo>
                  <a:lnTo>
                    <a:pt x="f321" y="f58"/>
                  </a:lnTo>
                  <a:lnTo>
                    <a:pt x="f375" y="f376"/>
                  </a:lnTo>
                  <a:lnTo>
                    <a:pt x="f377" y="f378"/>
                  </a:lnTo>
                  <a:lnTo>
                    <a:pt x="f379" y="f61"/>
                  </a:lnTo>
                  <a:lnTo>
                    <a:pt x="f380" y="f381"/>
                  </a:lnTo>
                  <a:lnTo>
                    <a:pt x="f382" y="f383"/>
                  </a:lnTo>
                  <a:lnTo>
                    <a:pt x="f384" y="f385"/>
                  </a:lnTo>
                  <a:lnTo>
                    <a:pt x="f386" y="f62"/>
                  </a:lnTo>
                  <a:lnTo>
                    <a:pt x="f387" y="f385"/>
                  </a:lnTo>
                  <a:lnTo>
                    <a:pt x="f388" y="f389"/>
                  </a:lnTo>
                  <a:lnTo>
                    <a:pt x="f390" y="f391"/>
                  </a:lnTo>
                  <a:lnTo>
                    <a:pt x="f392" y="f61"/>
                  </a:lnTo>
                  <a:lnTo>
                    <a:pt x="f393" y="f394"/>
                  </a:lnTo>
                  <a:lnTo>
                    <a:pt x="f395" y="f60"/>
                  </a:lnTo>
                  <a:lnTo>
                    <a:pt x="f396" y="f376"/>
                  </a:lnTo>
                  <a:lnTo>
                    <a:pt x="f298" y="f397"/>
                  </a:lnTo>
                  <a:lnTo>
                    <a:pt x="f282" y="f398"/>
                  </a:lnTo>
                  <a:lnTo>
                    <a:pt x="f282" y="f399"/>
                  </a:lnTo>
                  <a:lnTo>
                    <a:pt x="f282" y="f400"/>
                  </a:lnTo>
                  <a:lnTo>
                    <a:pt x="f282" y="f36"/>
                  </a:lnTo>
                  <a:lnTo>
                    <a:pt x="f282" y="f401"/>
                  </a:lnTo>
                  <a:lnTo>
                    <a:pt x="f282" y="f402"/>
                  </a:lnTo>
                  <a:lnTo>
                    <a:pt x="f282" y="f403"/>
                  </a:lnTo>
                  <a:lnTo>
                    <a:pt x="f282" y="f404"/>
                  </a:lnTo>
                  <a:lnTo>
                    <a:pt x="f282" y="f405"/>
                  </a:lnTo>
                  <a:lnTo>
                    <a:pt x="f282" y="f406"/>
                  </a:lnTo>
                  <a:lnTo>
                    <a:pt x="f407" y="f408"/>
                  </a:lnTo>
                  <a:lnTo>
                    <a:pt x="f409" y="f410"/>
                  </a:lnTo>
                  <a:lnTo>
                    <a:pt x="f411" y="f412"/>
                  </a:lnTo>
                  <a:lnTo>
                    <a:pt x="f413" y="f414"/>
                  </a:lnTo>
                  <a:lnTo>
                    <a:pt x="f415" y="f416"/>
                  </a:lnTo>
                  <a:lnTo>
                    <a:pt x="f417" y="f418"/>
                  </a:lnTo>
                  <a:lnTo>
                    <a:pt x="f419" y="f420"/>
                  </a:lnTo>
                  <a:lnTo>
                    <a:pt x="f421" y="f420"/>
                  </a:lnTo>
                  <a:lnTo>
                    <a:pt x="f422" y="f418"/>
                  </a:lnTo>
                  <a:lnTo>
                    <a:pt x="f423" y="f424"/>
                  </a:lnTo>
                  <a:lnTo>
                    <a:pt x="f425" y="f426"/>
                  </a:lnTo>
                  <a:lnTo>
                    <a:pt x="f427" y="f428"/>
                  </a:lnTo>
                  <a:lnTo>
                    <a:pt x="f429" y="f430"/>
                  </a:lnTo>
                  <a:lnTo>
                    <a:pt x="f431" y="f432"/>
                  </a:lnTo>
                  <a:lnTo>
                    <a:pt x="f433" y="f434"/>
                  </a:lnTo>
                  <a:lnTo>
                    <a:pt x="f262" y="f406"/>
                  </a:lnTo>
                  <a:lnTo>
                    <a:pt x="f220" y="f435"/>
                  </a:lnTo>
                  <a:lnTo>
                    <a:pt x="f436" y="f437"/>
                  </a:lnTo>
                  <a:lnTo>
                    <a:pt x="f438" y="f439"/>
                  </a:lnTo>
                  <a:lnTo>
                    <a:pt x="f440" y="f441"/>
                  </a:lnTo>
                  <a:lnTo>
                    <a:pt x="f442" y="f443"/>
                  </a:lnTo>
                  <a:lnTo>
                    <a:pt x="f243" y="f444"/>
                  </a:lnTo>
                  <a:lnTo>
                    <a:pt x="f256" y="f445"/>
                  </a:lnTo>
                  <a:lnTo>
                    <a:pt x="f212" y="f446"/>
                  </a:lnTo>
                  <a:lnTo>
                    <a:pt x="f212" y="f447"/>
                  </a:lnTo>
                  <a:lnTo>
                    <a:pt x="f256" y="f448"/>
                  </a:lnTo>
                  <a:lnTo>
                    <a:pt x="f449" y="f450"/>
                  </a:lnTo>
                  <a:lnTo>
                    <a:pt x="f214" y="f451"/>
                  </a:lnTo>
                  <a:lnTo>
                    <a:pt x="f452" y="f453"/>
                  </a:lnTo>
                  <a:lnTo>
                    <a:pt x="f454" y="f455"/>
                  </a:lnTo>
                  <a:lnTo>
                    <a:pt x="f456" y="f457"/>
                  </a:lnTo>
                  <a:lnTo>
                    <a:pt x="f230" y="f458"/>
                  </a:lnTo>
                  <a:lnTo>
                    <a:pt x="f459" y="f460"/>
                  </a:lnTo>
                  <a:lnTo>
                    <a:pt x="f264" y="f461"/>
                  </a:lnTo>
                  <a:lnTo>
                    <a:pt x="f462" y="f463"/>
                  </a:lnTo>
                  <a:lnTo>
                    <a:pt x="f462" y="f464"/>
                  </a:lnTo>
                  <a:lnTo>
                    <a:pt x="f264" y="f465"/>
                  </a:lnTo>
                  <a:lnTo>
                    <a:pt x="f459" y="f466"/>
                  </a:lnTo>
                  <a:lnTo>
                    <a:pt x="f230" y="f467"/>
                  </a:lnTo>
                  <a:lnTo>
                    <a:pt x="f223" y="f468"/>
                  </a:lnTo>
                  <a:lnTo>
                    <a:pt x="f234" y="f469"/>
                  </a:lnTo>
                  <a:lnTo>
                    <a:pt x="f470" y="f471"/>
                  </a:lnTo>
                  <a:lnTo>
                    <a:pt x="f472" y="f473"/>
                  </a:lnTo>
                  <a:lnTo>
                    <a:pt x="f452" y="f474"/>
                  </a:lnTo>
                  <a:lnTo>
                    <a:pt x="f475" y="f476"/>
                  </a:lnTo>
                  <a:lnTo>
                    <a:pt x="f449" y="f477"/>
                  </a:lnTo>
                  <a:lnTo>
                    <a:pt x="f254" y="f478"/>
                  </a:lnTo>
                  <a:lnTo>
                    <a:pt x="f479" y="f480"/>
                  </a:lnTo>
                  <a:lnTo>
                    <a:pt x="f481" y="f482"/>
                  </a:lnTo>
                  <a:lnTo>
                    <a:pt x="f483" y="f484"/>
                  </a:lnTo>
                  <a:lnTo>
                    <a:pt x="f485" y="f484"/>
                  </a:lnTo>
                  <a:lnTo>
                    <a:pt x="f486" y="f484"/>
                  </a:lnTo>
                  <a:lnTo>
                    <a:pt x="f204" y="f484"/>
                  </a:lnTo>
                  <a:lnTo>
                    <a:pt x="f487" y="f482"/>
                  </a:lnTo>
                  <a:lnTo>
                    <a:pt x="f488" y="f489"/>
                  </a:lnTo>
                  <a:lnTo>
                    <a:pt x="f490" y="f491"/>
                  </a:lnTo>
                  <a:lnTo>
                    <a:pt x="f492" y="f477"/>
                  </a:lnTo>
                  <a:lnTo>
                    <a:pt x="f493" y="f494"/>
                  </a:lnTo>
                  <a:lnTo>
                    <a:pt x="f495" y="f474"/>
                  </a:lnTo>
                  <a:lnTo>
                    <a:pt x="f496" y="f473"/>
                  </a:lnTo>
                  <a:lnTo>
                    <a:pt x="f497" y="f471"/>
                  </a:lnTo>
                  <a:lnTo>
                    <a:pt x="f191" y="f469"/>
                  </a:lnTo>
                  <a:lnTo>
                    <a:pt x="f498" y="f468"/>
                  </a:lnTo>
                  <a:lnTo>
                    <a:pt x="f189" y="f499"/>
                  </a:lnTo>
                  <a:lnTo>
                    <a:pt x="f151" y="f500"/>
                  </a:lnTo>
                  <a:lnTo>
                    <a:pt x="f501" y="f502"/>
                  </a:lnTo>
                  <a:lnTo>
                    <a:pt x="f503" y="f504"/>
                  </a:lnTo>
                  <a:lnTo>
                    <a:pt x="f503" y="f505"/>
                  </a:lnTo>
                  <a:lnTo>
                    <a:pt x="f501" y="f461"/>
                  </a:lnTo>
                  <a:lnTo>
                    <a:pt x="f151" y="f460"/>
                  </a:lnTo>
                  <a:lnTo>
                    <a:pt x="f189" y="f506"/>
                  </a:lnTo>
                  <a:lnTo>
                    <a:pt x="f507" y="f508"/>
                  </a:lnTo>
                  <a:lnTo>
                    <a:pt x="f193" y="f509"/>
                  </a:lnTo>
                  <a:lnTo>
                    <a:pt x="f510" y="f453"/>
                  </a:lnTo>
                  <a:lnTo>
                    <a:pt x="f196" y="f511"/>
                  </a:lnTo>
                  <a:lnTo>
                    <a:pt x="f512" y="f513"/>
                  </a:lnTo>
                  <a:lnTo>
                    <a:pt x="f198" y="f514"/>
                  </a:lnTo>
                  <a:lnTo>
                    <a:pt x="f515" y="f516"/>
                  </a:lnTo>
                  <a:lnTo>
                    <a:pt x="f515" y="f446"/>
                  </a:lnTo>
                  <a:lnTo>
                    <a:pt x="f517" y="f518"/>
                  </a:lnTo>
                  <a:lnTo>
                    <a:pt x="f519" y="f520"/>
                  </a:lnTo>
                  <a:lnTo>
                    <a:pt x="f521" y="f522"/>
                  </a:lnTo>
                  <a:lnTo>
                    <a:pt x="f523" y="f437"/>
                  </a:lnTo>
                  <a:lnTo>
                    <a:pt x="f159" y="f435"/>
                  </a:lnTo>
                  <a:lnTo>
                    <a:pt x="f524" y="f525"/>
                  </a:lnTo>
                  <a:lnTo>
                    <a:pt x="f189" y="f526"/>
                  </a:lnTo>
                  <a:lnTo>
                    <a:pt x="f527" y="f526"/>
                  </a:lnTo>
                  <a:lnTo>
                    <a:pt x="f528" y="f406"/>
                  </a:lnTo>
                  <a:lnTo>
                    <a:pt x="f529" y="f530"/>
                  </a:lnTo>
                  <a:lnTo>
                    <a:pt x="f143" y="f437"/>
                  </a:lnTo>
                  <a:lnTo>
                    <a:pt x="f531" y="f532"/>
                  </a:lnTo>
                  <a:lnTo>
                    <a:pt x="f533" y="f522"/>
                  </a:lnTo>
                  <a:lnTo>
                    <a:pt x="f534" y="f535"/>
                  </a:lnTo>
                  <a:lnTo>
                    <a:pt x="f536" y="f441"/>
                  </a:lnTo>
                  <a:lnTo>
                    <a:pt x="f537" y="f441"/>
                  </a:lnTo>
                  <a:lnTo>
                    <a:pt x="f538" y="f535"/>
                  </a:lnTo>
                  <a:lnTo>
                    <a:pt x="f137" y="f522"/>
                  </a:lnTo>
                  <a:lnTo>
                    <a:pt x="f136" y="f539"/>
                  </a:lnTo>
                  <a:lnTo>
                    <a:pt x="f135" y="f540"/>
                  </a:lnTo>
                  <a:lnTo>
                    <a:pt x="f7" y="f406"/>
                  </a:lnTo>
                  <a:lnTo>
                    <a:pt x="f133" y="f408"/>
                  </a:lnTo>
                  <a:lnTo>
                    <a:pt x="f133" y="f541"/>
                  </a:lnTo>
                  <a:lnTo>
                    <a:pt x="f133" y="f542"/>
                  </a:lnTo>
                  <a:lnTo>
                    <a:pt x="f543" y="f544"/>
                  </a:lnTo>
                  <a:lnTo>
                    <a:pt x="f545" y="f546"/>
                  </a:lnTo>
                  <a:lnTo>
                    <a:pt x="f110" y="f547"/>
                  </a:lnTo>
                  <a:lnTo>
                    <a:pt x="f112" y="f548"/>
                  </a:lnTo>
                  <a:lnTo>
                    <a:pt x="f127" y="f549"/>
                  </a:lnTo>
                  <a:lnTo>
                    <a:pt x="f550" y="f551"/>
                  </a:lnTo>
                  <a:lnTo>
                    <a:pt x="f114" y="f552"/>
                  </a:lnTo>
                  <a:lnTo>
                    <a:pt x="f550" y="f553"/>
                  </a:lnTo>
                  <a:lnTo>
                    <a:pt x="f112" y="f554"/>
                  </a:lnTo>
                  <a:lnTo>
                    <a:pt x="f110" y="f555"/>
                  </a:lnTo>
                  <a:lnTo>
                    <a:pt x="f556" y="f557"/>
                  </a:lnTo>
                  <a:lnTo>
                    <a:pt x="f545" y="f50"/>
                  </a:lnTo>
                  <a:lnTo>
                    <a:pt x="f7" y="f8"/>
                  </a:lnTo>
                  <a:close/>
                </a:path>
              </a:pathLst>
            </a:custGeom>
            <a:solidFill>
              <a:srgbClr val="FFFFCC"/>
            </a:solidFill>
            <a:ln w="28437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90004" tIns="46798" rIns="90004" bIns="46798" anchor="t" anchorCtr="0" compatLnSpc="0"/>
            <a:lstStyle/>
            <a:p>
              <a:pPr defTabSz="829452" hangingPunct="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fi-FI" sz="1600">
                <a:solidFill>
                  <a:srgbClr val="000000"/>
                </a:solidFill>
                <a:latin typeface="Arial" pitchFamily="18"/>
                <a:ea typeface="MS Gothic" pitchFamily="2"/>
                <a:cs typeface="Tahoma" pitchFamily="2"/>
              </a:endParaRPr>
            </a:p>
          </p:txBody>
        </p:sp>
        <p:sp>
          <p:nvSpPr>
            <p:cNvPr id="27" name="Puzzle4"/>
            <p:cNvSpPr/>
            <p:nvPr/>
          </p:nvSpPr>
          <p:spPr>
            <a:xfrm>
              <a:off x="6532555" y="3165552"/>
              <a:ext cx="295195" cy="461515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21600"/>
                <a:gd name="f7" fmla="val 3813"/>
                <a:gd name="f8" fmla="val 10590"/>
                <a:gd name="f9" fmla="val 3927"/>
                <a:gd name="f10" fmla="val 10513"/>
                <a:gd name="f11" fmla="val 4078"/>
                <a:gd name="f12" fmla="val 10425"/>
                <a:gd name="f13" fmla="val 4210"/>
                <a:gd name="f14" fmla="val 10359"/>
                <a:gd name="f15" fmla="val 4361"/>
                <a:gd name="f16" fmla="val 10315"/>
                <a:gd name="f17" fmla="val 4682"/>
                <a:gd name="f18" fmla="val 10237"/>
                <a:gd name="f19" fmla="val 5041"/>
                <a:gd name="f20" fmla="val 10193"/>
                <a:gd name="f21" fmla="val 5456"/>
                <a:gd name="f22" fmla="val 10171"/>
                <a:gd name="f23" fmla="val 5853"/>
                <a:gd name="f24" fmla="val 6249"/>
                <a:gd name="f25" fmla="val 10260"/>
                <a:gd name="f26" fmla="val 6646"/>
                <a:gd name="f27" fmla="val 10337"/>
                <a:gd name="f28" fmla="val 7004"/>
                <a:gd name="f29" fmla="val 10469"/>
                <a:gd name="f30" fmla="val 7363"/>
                <a:gd name="f31" fmla="val 10612"/>
                <a:gd name="f32" fmla="val 7665"/>
                <a:gd name="f33" fmla="val 10788"/>
                <a:gd name="f34" fmla="val 7911"/>
                <a:gd name="f35" fmla="val 10998"/>
                <a:gd name="f36" fmla="val 8024"/>
                <a:gd name="f37" fmla="val 11097"/>
                <a:gd name="f38" fmla="val 8137"/>
                <a:gd name="f39" fmla="val 11207"/>
                <a:gd name="f40" fmla="val 8194"/>
                <a:gd name="f41" fmla="val 11340"/>
                <a:gd name="f42" fmla="val 8269"/>
                <a:gd name="f43" fmla="val 11461"/>
                <a:gd name="f44" fmla="val 8307"/>
                <a:gd name="f45" fmla="val 11593"/>
                <a:gd name="f46" fmla="val 11714"/>
                <a:gd name="f47" fmla="val 11868"/>
                <a:gd name="f48" fmla="val 12012"/>
                <a:gd name="f49" fmla="val 12265"/>
                <a:gd name="f50" fmla="val 8062"/>
                <a:gd name="f51" fmla="val 12519"/>
                <a:gd name="f52" fmla="val 7873"/>
                <a:gd name="f53" fmla="val 12706"/>
                <a:gd name="f54" fmla="val 7627"/>
                <a:gd name="f55" fmla="val 12904"/>
                <a:gd name="f56" fmla="val 13048"/>
                <a:gd name="f57" fmla="val 7080"/>
                <a:gd name="f58" fmla="val 13180"/>
                <a:gd name="f59" fmla="val 6759"/>
                <a:gd name="f60" fmla="val 13257"/>
                <a:gd name="f61" fmla="val 6419"/>
                <a:gd name="f62" fmla="val 13345"/>
                <a:gd name="f63" fmla="val 6098"/>
                <a:gd name="f64" fmla="val 13389"/>
                <a:gd name="f65" fmla="val 5739"/>
                <a:gd name="f66" fmla="val 5418"/>
                <a:gd name="f67" fmla="val 5079"/>
                <a:gd name="f68" fmla="val 4758"/>
                <a:gd name="f69" fmla="val 13301"/>
                <a:gd name="f70" fmla="val 4474"/>
                <a:gd name="f71" fmla="val 13213"/>
                <a:gd name="f72" fmla="val 4172"/>
                <a:gd name="f73" fmla="val 13114"/>
                <a:gd name="f74" fmla="val 3965"/>
                <a:gd name="f75" fmla="val 12982"/>
                <a:gd name="f76" fmla="val 3738"/>
                <a:gd name="f77" fmla="val 12838"/>
                <a:gd name="f78" fmla="val 3493"/>
                <a:gd name="f79" fmla="val 3228"/>
                <a:gd name="f80" fmla="val 12607"/>
                <a:gd name="f81" fmla="val 2945"/>
                <a:gd name="f82" fmla="val 2700"/>
                <a:gd name="f83" fmla="val 12431"/>
                <a:gd name="f84" fmla="val 2397"/>
                <a:gd name="f85" fmla="val 12375"/>
                <a:gd name="f86" fmla="val 2152"/>
                <a:gd name="f87" fmla="val 12331"/>
                <a:gd name="f88" fmla="val 1888"/>
                <a:gd name="f89" fmla="val 12309"/>
                <a:gd name="f90" fmla="val 1642"/>
                <a:gd name="f91" fmla="val 1397"/>
                <a:gd name="f92" fmla="val 1170"/>
                <a:gd name="f93" fmla="val 12397"/>
                <a:gd name="f94" fmla="val 962"/>
                <a:gd name="f95" fmla="val 12453"/>
                <a:gd name="f96" fmla="val 774"/>
                <a:gd name="f97" fmla="val 12563"/>
                <a:gd name="f98" fmla="val 623"/>
                <a:gd name="f99" fmla="val 12684"/>
                <a:gd name="f100" fmla="val 528"/>
                <a:gd name="f101" fmla="val 453"/>
                <a:gd name="f102" fmla="val 13026"/>
                <a:gd name="f103" fmla="val 339"/>
                <a:gd name="f104" fmla="val 13477"/>
                <a:gd name="f105" fmla="val 226"/>
                <a:gd name="f106" fmla="val 13984"/>
                <a:gd name="f107" fmla="val 151"/>
                <a:gd name="f108" fmla="val 14535"/>
                <a:gd name="f109" fmla="val 113"/>
                <a:gd name="f110" fmla="val 15075"/>
                <a:gd name="f111" fmla="val 15626"/>
                <a:gd name="f112" fmla="val 16133"/>
                <a:gd name="f113" fmla="val 188"/>
                <a:gd name="f114" fmla="val 16376"/>
                <a:gd name="f115" fmla="val 264"/>
                <a:gd name="f116" fmla="val 16585"/>
                <a:gd name="f117" fmla="val 16773"/>
                <a:gd name="f118" fmla="val 16938"/>
                <a:gd name="f119" fmla="val 1095"/>
                <a:gd name="f120" fmla="val 16883"/>
                <a:gd name="f121" fmla="val 1963"/>
                <a:gd name="f122" fmla="val 16795"/>
                <a:gd name="f123" fmla="val 16751"/>
                <a:gd name="f124" fmla="val 16706"/>
                <a:gd name="f125" fmla="val 5022"/>
                <a:gd name="f126" fmla="val 16684"/>
                <a:gd name="f127" fmla="val 5947"/>
                <a:gd name="f128" fmla="val 7948"/>
                <a:gd name="f129" fmla="val 16839"/>
                <a:gd name="f130" fmla="val 8458"/>
                <a:gd name="f131" fmla="val 16916"/>
                <a:gd name="f132" fmla="val 8893"/>
                <a:gd name="f133" fmla="val 17026"/>
                <a:gd name="f134" fmla="val 9289"/>
                <a:gd name="f135" fmla="val 17158"/>
                <a:gd name="f136" fmla="val 9572"/>
                <a:gd name="f137" fmla="val 17280"/>
                <a:gd name="f138" fmla="val 9799"/>
                <a:gd name="f139" fmla="val 17412"/>
                <a:gd name="f140" fmla="val 9969"/>
                <a:gd name="f141" fmla="val 17555"/>
                <a:gd name="f142" fmla="val 10120"/>
                <a:gd name="f143" fmla="val 17687"/>
                <a:gd name="f144" fmla="val 10158"/>
                <a:gd name="f145" fmla="val 17831"/>
                <a:gd name="f146" fmla="val 10195"/>
                <a:gd name="f147" fmla="val 17974"/>
                <a:gd name="f148" fmla="val 18128"/>
                <a:gd name="f149" fmla="val 10082"/>
                <a:gd name="f150" fmla="val 18271"/>
                <a:gd name="f151" fmla="val 18426"/>
                <a:gd name="f152" fmla="val 9837"/>
                <a:gd name="f153" fmla="val 18569"/>
                <a:gd name="f154" fmla="val 9648"/>
                <a:gd name="f155" fmla="val 18701"/>
                <a:gd name="f156" fmla="val 9440"/>
                <a:gd name="f157" fmla="val 18822"/>
                <a:gd name="f158" fmla="val 9213"/>
                <a:gd name="f159" fmla="val 18999"/>
                <a:gd name="f160" fmla="val 9044"/>
                <a:gd name="f161" fmla="val 19186"/>
                <a:gd name="f162" fmla="val 19395"/>
                <a:gd name="f163" fmla="val 8817"/>
                <a:gd name="f164" fmla="val 19627"/>
                <a:gd name="f165" fmla="val 8779"/>
                <a:gd name="f166" fmla="val 19858"/>
                <a:gd name="f167" fmla="val 20112"/>
                <a:gd name="f168" fmla="val 8855"/>
                <a:gd name="f169" fmla="val 20354"/>
                <a:gd name="f170" fmla="val 8968"/>
                <a:gd name="f171" fmla="val 20586"/>
                <a:gd name="f172" fmla="val 9138"/>
                <a:gd name="f173" fmla="val 20817"/>
                <a:gd name="f174" fmla="val 9365"/>
                <a:gd name="f175" fmla="val 21026"/>
                <a:gd name="f176" fmla="val 9610"/>
                <a:gd name="f177" fmla="val 21192"/>
                <a:gd name="f178" fmla="val 9950"/>
                <a:gd name="f179" fmla="val 21368"/>
                <a:gd name="f180" fmla="val 21445"/>
                <a:gd name="f181" fmla="val 10346"/>
                <a:gd name="f182" fmla="val 21511"/>
                <a:gd name="f183" fmla="val 10516"/>
                <a:gd name="f184" fmla="val 21555"/>
                <a:gd name="f185" fmla="val 10743"/>
                <a:gd name="f186" fmla="val 10988"/>
                <a:gd name="f187" fmla="val 21644"/>
                <a:gd name="f188" fmla="val 11215"/>
                <a:gd name="f189" fmla="val 21666"/>
                <a:gd name="f190" fmla="val 11498"/>
                <a:gd name="f191" fmla="val 11762"/>
                <a:gd name="f192" fmla="val 12253"/>
                <a:gd name="f193" fmla="val 12763"/>
                <a:gd name="f194" fmla="val 21577"/>
                <a:gd name="f195" fmla="val 13197"/>
                <a:gd name="f196" fmla="val 21467"/>
                <a:gd name="f197" fmla="val 13556"/>
                <a:gd name="f198" fmla="val 21346"/>
                <a:gd name="f199" fmla="val 13896"/>
                <a:gd name="f200" fmla="val 14179"/>
                <a:gd name="f201" fmla="val 14444"/>
                <a:gd name="f202" fmla="val 20839"/>
                <a:gd name="f203" fmla="val 14576"/>
                <a:gd name="f204" fmla="val 20641"/>
                <a:gd name="f205" fmla="val 14727"/>
                <a:gd name="f206" fmla="val 20431"/>
                <a:gd name="f207" fmla="val 14765"/>
                <a:gd name="f208" fmla="val 20200"/>
                <a:gd name="f209" fmla="val 14802"/>
                <a:gd name="f210" fmla="val 19991"/>
                <a:gd name="f211" fmla="val 19759"/>
                <a:gd name="f212" fmla="val 14613"/>
                <a:gd name="f213" fmla="val 19550"/>
                <a:gd name="f214" fmla="val 19307"/>
                <a:gd name="f215" fmla="val 14217"/>
                <a:gd name="f216" fmla="val 19098"/>
                <a:gd name="f217" fmla="val 13934"/>
                <a:gd name="f218" fmla="val 18911"/>
                <a:gd name="f219" fmla="val 13669"/>
                <a:gd name="f220" fmla="val 18745"/>
                <a:gd name="f221" fmla="val 13462"/>
                <a:gd name="f222" fmla="val 18547"/>
                <a:gd name="f223" fmla="val 13311"/>
                <a:gd name="f224" fmla="val 18337"/>
                <a:gd name="f225" fmla="val 18150"/>
                <a:gd name="f226" fmla="val 13122"/>
                <a:gd name="f227" fmla="val 17941"/>
                <a:gd name="f228" fmla="val 17720"/>
                <a:gd name="f229" fmla="val 17533"/>
                <a:gd name="f230" fmla="val 17346"/>
                <a:gd name="f231" fmla="val 13273"/>
                <a:gd name="f232" fmla="val 13386"/>
                <a:gd name="f233" fmla="val 16982"/>
                <a:gd name="f234" fmla="val 13537"/>
                <a:gd name="f235" fmla="val 13707"/>
                <a:gd name="f236" fmla="val 16607"/>
                <a:gd name="f237" fmla="val 14104"/>
                <a:gd name="f238" fmla="val 16519"/>
                <a:gd name="f239" fmla="val 14330"/>
                <a:gd name="f240" fmla="val 16453"/>
                <a:gd name="f241" fmla="val 14538"/>
                <a:gd name="f242" fmla="val 16431"/>
                <a:gd name="f243" fmla="val 14897"/>
                <a:gd name="f244" fmla="val 15406"/>
                <a:gd name="f245" fmla="val 16497"/>
                <a:gd name="f246" fmla="val 16105"/>
                <a:gd name="f247" fmla="val 16541"/>
                <a:gd name="f248" fmla="val 16898"/>
                <a:gd name="f249" fmla="val 17804"/>
                <a:gd name="f250" fmla="val 16651"/>
                <a:gd name="f251" fmla="val 18786"/>
                <a:gd name="f252" fmla="val 19844"/>
                <a:gd name="f253" fmla="val 16728"/>
                <a:gd name="f254" fmla="val 20920"/>
                <a:gd name="f255" fmla="val 21109"/>
                <a:gd name="f256" fmla="val 21241"/>
                <a:gd name="f257" fmla="val 16222"/>
                <a:gd name="f258" fmla="val 21392"/>
                <a:gd name="f259" fmla="val 15946"/>
                <a:gd name="f260" fmla="val 15648"/>
                <a:gd name="f261" fmla="val 21543"/>
                <a:gd name="f262" fmla="val 15351"/>
                <a:gd name="f263" fmla="val 21618"/>
                <a:gd name="f264" fmla="val 15042"/>
                <a:gd name="f265" fmla="val 14745"/>
                <a:gd name="f266" fmla="val 14447"/>
                <a:gd name="f267" fmla="val 14150"/>
                <a:gd name="f268" fmla="val 21581"/>
                <a:gd name="f269" fmla="val 13852"/>
                <a:gd name="f270" fmla="val 21505"/>
                <a:gd name="f271" fmla="val 13577"/>
                <a:gd name="f272" fmla="val 21430"/>
                <a:gd name="f273" fmla="val 21354"/>
                <a:gd name="f274" fmla="val 12816"/>
                <a:gd name="f275" fmla="val 21146"/>
                <a:gd name="f276" fmla="val 21033"/>
                <a:gd name="f277" fmla="val 20769"/>
                <a:gd name="f278" fmla="val 12144"/>
                <a:gd name="f279" fmla="val 20637"/>
                <a:gd name="f280" fmla="val 12034"/>
                <a:gd name="f281" fmla="val 20486"/>
                <a:gd name="f282" fmla="val 11946"/>
                <a:gd name="f283" fmla="val 20297"/>
                <a:gd name="f284" fmla="val 11891"/>
                <a:gd name="f285" fmla="val 20165"/>
                <a:gd name="f286" fmla="val 11846"/>
                <a:gd name="f287" fmla="val 19976"/>
                <a:gd name="f288" fmla="val 11824"/>
                <a:gd name="f289" fmla="val 19806"/>
                <a:gd name="f290" fmla="val 11802"/>
                <a:gd name="f291" fmla="val 19390"/>
                <a:gd name="f292" fmla="val 18956"/>
                <a:gd name="f293" fmla="val 18503"/>
                <a:gd name="f294" fmla="val 11968"/>
                <a:gd name="f295" fmla="val 17993"/>
                <a:gd name="f296" fmla="val 12078"/>
                <a:gd name="f297" fmla="val 17653"/>
                <a:gd name="f298" fmla="val 17332"/>
                <a:gd name="f299" fmla="val 12199"/>
                <a:gd name="f300" fmla="val 17049"/>
                <a:gd name="f301" fmla="val 12221"/>
                <a:gd name="f302" fmla="val 16747"/>
                <a:gd name="f303" fmla="val 12243"/>
                <a:gd name="f304" fmla="val 16464"/>
                <a:gd name="f305" fmla="val 16218"/>
                <a:gd name="f306" fmla="val 15992"/>
                <a:gd name="f307" fmla="val 15746"/>
                <a:gd name="f308" fmla="val 15520"/>
                <a:gd name="f309" fmla="val 12155"/>
                <a:gd name="f310" fmla="val 15350"/>
                <a:gd name="f311" fmla="val 12122"/>
                <a:gd name="f312" fmla="val 15161"/>
                <a:gd name="f313" fmla="val 12056"/>
                <a:gd name="f314" fmla="val 14972"/>
                <a:gd name="f315" fmla="val 11990"/>
                <a:gd name="f316" fmla="val 14689"/>
                <a:gd name="f317" fmla="val 11670"/>
                <a:gd name="f318" fmla="val 14255"/>
                <a:gd name="f319" fmla="val 11483"/>
                <a:gd name="f320" fmla="val 11295"/>
                <a:gd name="f321" fmla="val 14028"/>
                <a:gd name="f322" fmla="val 11086"/>
                <a:gd name="f323" fmla="val 13972"/>
                <a:gd name="f324" fmla="val 10888"/>
                <a:gd name="f325" fmla="val 10700"/>
                <a:gd name="f326" fmla="val 14009"/>
                <a:gd name="f327" fmla="val 14066"/>
                <a:gd name="f328" fmla="val 10215"/>
                <a:gd name="f329" fmla="val 14406"/>
                <a:gd name="f330" fmla="val 10006"/>
                <a:gd name="f331" fmla="val 14651"/>
                <a:gd name="f332" fmla="val 9830"/>
                <a:gd name="f333" fmla="val 14878"/>
                <a:gd name="f334" fmla="val 9686"/>
                <a:gd name="f335" fmla="val 15123"/>
                <a:gd name="f336" fmla="val 9554"/>
                <a:gd name="f337" fmla="val 9477"/>
                <a:gd name="f338" fmla="val 15558"/>
                <a:gd name="f339" fmla="val 9411"/>
                <a:gd name="f340" fmla="val 15803"/>
                <a:gd name="f341" fmla="val 9345"/>
                <a:gd name="f342" fmla="val 16030"/>
                <a:gd name="f343" fmla="val 9323"/>
                <a:gd name="f344" fmla="val 16256"/>
                <a:gd name="f345" fmla="val 9301"/>
                <a:gd name="f346" fmla="val 16690"/>
                <a:gd name="f347" fmla="val 9367"/>
                <a:gd name="f348" fmla="val 17767"/>
                <a:gd name="f349" fmla="val 9598"/>
                <a:gd name="f350" fmla="val 18163"/>
                <a:gd name="f351" fmla="val 9731"/>
                <a:gd name="f352" fmla="val 18597"/>
                <a:gd name="f353" fmla="val 9874"/>
                <a:gd name="f354" fmla="val 18994"/>
                <a:gd name="f355" fmla="val 19428"/>
                <a:gd name="f356" fmla="val 10083"/>
                <a:gd name="f357" fmla="val 19617"/>
                <a:gd name="f358" fmla="val 10127"/>
                <a:gd name="f359" fmla="val 10149"/>
                <a:gd name="f360" fmla="val 20013"/>
                <a:gd name="f361" fmla="val 20240"/>
                <a:gd name="f362" fmla="val 20410"/>
                <a:gd name="f363" fmla="val 10105"/>
                <a:gd name="f364" fmla="val 10061"/>
                <a:gd name="f365" fmla="val 20844"/>
                <a:gd name="f366" fmla="val 9984"/>
                <a:gd name="f367" fmla="val 9896"/>
                <a:gd name="f368" fmla="val 21203"/>
                <a:gd name="f369" fmla="val 9753"/>
                <a:gd name="f370" fmla="val 21279"/>
                <a:gd name="f371" fmla="val 9642"/>
                <a:gd name="f372" fmla="val 9521"/>
                <a:gd name="f373" fmla="val 9246"/>
                <a:gd name="f374" fmla="val 8904"/>
                <a:gd name="f375" fmla="val 8540"/>
                <a:gd name="f376" fmla="val 8144"/>
                <a:gd name="f377" fmla="val 7714"/>
                <a:gd name="f378" fmla="val 7295"/>
                <a:gd name="f379" fmla="val 6446"/>
                <a:gd name="f380" fmla="val 20995"/>
                <a:gd name="f381" fmla="val 5686"/>
                <a:gd name="f382" fmla="val 20958"/>
                <a:gd name="f383" fmla="val 5366"/>
                <a:gd name="f384" fmla="val 5091"/>
                <a:gd name="f385" fmla="val 4860"/>
                <a:gd name="f386" fmla="val 4716"/>
                <a:gd name="f387" fmla="val 20127"/>
                <a:gd name="f388" fmla="val 4992"/>
                <a:gd name="f389" fmla="val 5069"/>
                <a:gd name="f390" fmla="val 19032"/>
                <a:gd name="f391" fmla="val 5157"/>
                <a:gd name="f392" fmla="val 18465"/>
                <a:gd name="f393" fmla="val 5201"/>
                <a:gd name="f394" fmla="val 17842"/>
                <a:gd name="f395" fmla="val 5245"/>
                <a:gd name="f396" fmla="val 17219"/>
                <a:gd name="f397" fmla="val 5267"/>
                <a:gd name="f398" fmla="val 16615"/>
                <a:gd name="f399" fmla="val 15369"/>
                <a:gd name="f400" fmla="val 14840"/>
                <a:gd name="f401" fmla="val 14293"/>
                <a:gd name="f402" fmla="val 13783"/>
                <a:gd name="f403" fmla="val 5014"/>
                <a:gd name="f404" fmla="val 4926"/>
                <a:gd name="f405" fmla="val 13027"/>
                <a:gd name="f406" fmla="val 4815"/>
                <a:gd name="f407" fmla="val 12725"/>
                <a:gd name="f408" fmla="val 12480"/>
                <a:gd name="f409" fmla="val 4606"/>
                <a:gd name="f410" fmla="val 12291"/>
                <a:gd name="f411" fmla="val 4496"/>
                <a:gd name="f412" fmla="val 12197"/>
                <a:gd name="f413" fmla="val 4397"/>
                <a:gd name="f414" fmla="val 12083"/>
                <a:gd name="f415" fmla="val 4286"/>
                <a:gd name="f416" fmla="val 12046"/>
                <a:gd name="f417" fmla="val 4187"/>
                <a:gd name="f418" fmla="val 12008"/>
                <a:gd name="f419" fmla="val 4077"/>
                <a:gd name="f420" fmla="val 3967"/>
                <a:gd name="f421" fmla="val 12121"/>
                <a:gd name="f422" fmla="val 3868"/>
                <a:gd name="f423" fmla="val 3735"/>
                <a:gd name="f424" fmla="val 3614"/>
                <a:gd name="f425" fmla="val 12442"/>
                <a:gd name="f426" fmla="val 3482"/>
                <a:gd name="f427" fmla="val 12631"/>
                <a:gd name="f428" fmla="val 3361"/>
                <a:gd name="f429" fmla="val 13065"/>
                <a:gd name="f430" fmla="val 3085"/>
                <a:gd name="f431" fmla="val 2766"/>
                <a:gd name="f432" fmla="val 2578"/>
                <a:gd name="f433" fmla="val 2380"/>
                <a:gd name="f434" fmla="val 2171"/>
                <a:gd name="f435" fmla="val 1961"/>
                <a:gd name="f436" fmla="val 1730"/>
                <a:gd name="f437" fmla="val 1498"/>
                <a:gd name="f438" fmla="val 1267"/>
                <a:gd name="f439" fmla="val 13820"/>
                <a:gd name="f440" fmla="val 1057"/>
                <a:gd name="f441" fmla="val 13594"/>
                <a:gd name="f442" fmla="val 837"/>
                <a:gd name="f443" fmla="val 628"/>
                <a:gd name="f444" fmla="val 13103"/>
                <a:gd name="f445" fmla="val 462"/>
                <a:gd name="f446" fmla="val 308"/>
                <a:gd name="f447" fmla="val 12404"/>
                <a:gd name="f448" fmla="val 187"/>
                <a:gd name="f449" fmla="val 77"/>
                <a:gd name="f450" fmla="val 11574"/>
                <a:gd name="f451" fmla="val 33"/>
                <a:gd name="f452" fmla="val 11102"/>
                <a:gd name="f453" fmla="val 11"/>
                <a:gd name="f454" fmla="val 10667"/>
                <a:gd name="f455" fmla="val 10233"/>
                <a:gd name="f456" fmla="val 286"/>
                <a:gd name="f457" fmla="val 9062"/>
                <a:gd name="f458" fmla="val 8741"/>
                <a:gd name="f459" fmla="val 815"/>
                <a:gd name="f460" fmla="val 8232"/>
                <a:gd name="f461" fmla="val 1035"/>
                <a:gd name="f462" fmla="val 1245"/>
                <a:gd name="f463" fmla="val 1476"/>
                <a:gd name="f464" fmla="val 7835"/>
                <a:gd name="f465" fmla="val 1708"/>
                <a:gd name="f466" fmla="val 7797"/>
                <a:gd name="f467" fmla="val 2193"/>
                <a:gd name="f468" fmla="val 2402"/>
                <a:gd name="f469" fmla="val 2534"/>
                <a:gd name="f470" fmla="val 8175"/>
                <a:gd name="f471" fmla="val 2644"/>
                <a:gd name="f472" fmla="val 2744"/>
                <a:gd name="f473" fmla="val 8420"/>
                <a:gd name="f474" fmla="val 2832"/>
                <a:gd name="f475" fmla="val 8704"/>
                <a:gd name="f476" fmla="val 3019"/>
                <a:gd name="f477" fmla="val 3206"/>
                <a:gd name="f478" fmla="val 3405"/>
                <a:gd name="f479" fmla="val 9327"/>
                <a:gd name="f480" fmla="val 3570"/>
                <a:gd name="f481" fmla="val 9516"/>
                <a:gd name="f482" fmla="val 3890"/>
                <a:gd name="f483" fmla="val 9534"/>
                <a:gd name="f484" fmla="val 4033"/>
                <a:gd name="f485" fmla="val 4165"/>
                <a:gd name="f486" fmla="val 9176"/>
                <a:gd name="f487" fmla="val 4562"/>
                <a:gd name="f488" fmla="val 9006"/>
                <a:gd name="f489" fmla="val 4628"/>
                <a:gd name="f490" fmla="val 4694"/>
                <a:gd name="f491" fmla="val 8534"/>
                <a:gd name="f492" fmla="val 7118"/>
                <a:gd name="f493" fmla="val 4738"/>
                <a:gd name="f494" fmla="val 4771"/>
                <a:gd name="f495" fmla="val 4795"/>
                <a:gd name="f496" fmla="val 3681"/>
                <a:gd name="f497" fmla="val 2662"/>
                <a:gd name="f498" fmla="val 4882"/>
                <a:gd name="f499" fmla="val 1755"/>
                <a:gd name="f500" fmla="val 1359"/>
                <a:gd name="f501" fmla="val 981"/>
                <a:gd name="f502" fmla="val 4837"/>
                <a:gd name="f503" fmla="val 698"/>
                <a:gd name="f504" fmla="val 5322"/>
                <a:gd name="f505" fmla="val 6083"/>
                <a:gd name="f506" fmla="val 6909"/>
                <a:gd name="f507" fmla="val 7780"/>
                <a:gd name="f508" fmla="val 8606"/>
                <a:gd name="f509" fmla="val 9918"/>
                <a:gd name="f510" fmla="val 10282"/>
                <a:gd name="f511" fmla="val 490"/>
                <a:gd name="f512" fmla="val 10381"/>
                <a:gd name="f513" fmla="val 547"/>
                <a:gd name="f514" fmla="val 10491"/>
                <a:gd name="f515" fmla="val 660"/>
                <a:gd name="f516" fmla="val 811"/>
                <a:gd name="f517" fmla="val 10811"/>
                <a:gd name="f518" fmla="val 1208"/>
                <a:gd name="f519" fmla="val 1453"/>
                <a:gd name="f520" fmla="val 10954"/>
                <a:gd name="f521" fmla="val 1718"/>
                <a:gd name="f522" fmla="val 11020"/>
                <a:gd name="f523" fmla="val 11064"/>
                <a:gd name="f524" fmla="val 2265"/>
                <a:gd name="f525" fmla="val 2548"/>
                <a:gd name="f526" fmla="val 2794"/>
                <a:gd name="f527" fmla="val 11042"/>
                <a:gd name="f528" fmla="val 3096"/>
                <a:gd name="f529" fmla="val 10976"/>
                <a:gd name="f530" fmla="val 3341"/>
                <a:gd name="f531" fmla="val 3606"/>
                <a:gd name="f532" fmla="val 10766"/>
                <a:gd name="f533" fmla="+- 0 0 0"/>
                <a:gd name="f534" fmla="*/ f3 1 21600"/>
                <a:gd name="f535" fmla="*/ f4 1 21600"/>
                <a:gd name="f536" fmla="+- f6 0 f5"/>
                <a:gd name="f537" fmla="*/ f533 f0 1"/>
                <a:gd name="f538" fmla="*/ f536 1 21600"/>
                <a:gd name="f539" fmla="*/ f537 1 f2"/>
                <a:gd name="f540" fmla="*/ 2076 f538 1"/>
                <a:gd name="f541" fmla="*/ 20203 f538 1"/>
                <a:gd name="f542" fmla="*/ 15980 f538 1"/>
                <a:gd name="f543" fmla="*/ 5664 f538 1"/>
                <a:gd name="f544" fmla="*/ 8307 f538 1"/>
                <a:gd name="f545" fmla="*/ 11593 f538 1"/>
                <a:gd name="f546" fmla="*/ 453 f538 1"/>
                <a:gd name="f547" fmla="*/ 16938 f538 1"/>
                <a:gd name="f548" fmla="*/ 11500 f538 1"/>
                <a:gd name="f549" fmla="*/ 21600 f538 1"/>
                <a:gd name="f550" fmla="*/ 20920 f538 1"/>
                <a:gd name="f551" fmla="*/ 16751 f538 1"/>
                <a:gd name="f552" fmla="*/ 13972 f538 1"/>
                <a:gd name="f553" fmla="*/ 10888 f538 1"/>
                <a:gd name="f554" fmla="*/ 21033 f538 1"/>
                <a:gd name="f555" fmla="*/ 4716 f538 1"/>
                <a:gd name="f556" fmla="*/ 11102 f538 1"/>
                <a:gd name="f557" fmla="*/ 11 f538 1"/>
                <a:gd name="f558" fmla="+- f539 0 f1"/>
                <a:gd name="f559" fmla="*/ f544 1 f538"/>
                <a:gd name="f560" fmla="*/ f545 1 f538"/>
                <a:gd name="f561" fmla="*/ f546 1 f538"/>
                <a:gd name="f562" fmla="*/ f547 1 f538"/>
                <a:gd name="f563" fmla="*/ f548 1 f538"/>
                <a:gd name="f564" fmla="*/ f549 1 f538"/>
                <a:gd name="f565" fmla="*/ f550 1 f538"/>
                <a:gd name="f566" fmla="*/ f551 1 f538"/>
                <a:gd name="f567" fmla="*/ f552 1 f538"/>
                <a:gd name="f568" fmla="*/ f553 1 f538"/>
                <a:gd name="f569" fmla="*/ f554 1 f538"/>
                <a:gd name="f570" fmla="*/ f555 1 f538"/>
                <a:gd name="f571" fmla="*/ f556 1 f538"/>
                <a:gd name="f572" fmla="*/ f557 1 f538"/>
                <a:gd name="f573" fmla="*/ f540 1 f538"/>
                <a:gd name="f574" fmla="*/ f541 1 f538"/>
                <a:gd name="f575" fmla="*/ f543 1 f538"/>
                <a:gd name="f576" fmla="*/ f542 1 f538"/>
                <a:gd name="f577" fmla="*/ f573 f534 1"/>
                <a:gd name="f578" fmla="*/ f574 f534 1"/>
                <a:gd name="f579" fmla="*/ f576 f535 1"/>
                <a:gd name="f580" fmla="*/ f575 f535 1"/>
                <a:gd name="f581" fmla="*/ f559 f534 1"/>
                <a:gd name="f582" fmla="*/ f560 f535 1"/>
                <a:gd name="f583" fmla="*/ f561 f534 1"/>
                <a:gd name="f584" fmla="*/ f562 f535 1"/>
                <a:gd name="f585" fmla="*/ f563 f534 1"/>
                <a:gd name="f586" fmla="*/ f564 f535 1"/>
                <a:gd name="f587" fmla="*/ f565 f534 1"/>
                <a:gd name="f588" fmla="*/ f566 f535 1"/>
                <a:gd name="f589" fmla="*/ f567 f534 1"/>
                <a:gd name="f590" fmla="*/ f568 f535 1"/>
                <a:gd name="f591" fmla="*/ f569 f534 1"/>
                <a:gd name="f592" fmla="*/ f570 f535 1"/>
                <a:gd name="f593" fmla="*/ f571 f534 1"/>
                <a:gd name="f594" fmla="*/ f572 f535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558">
                  <a:pos x="f581" y="f582"/>
                </a:cxn>
                <a:cxn ang="f558">
                  <a:pos x="f583" y="f584"/>
                </a:cxn>
                <a:cxn ang="f558">
                  <a:pos x="f585" y="f586"/>
                </a:cxn>
                <a:cxn ang="f558">
                  <a:pos x="f587" y="f588"/>
                </a:cxn>
                <a:cxn ang="f558">
                  <a:pos x="f589" y="f590"/>
                </a:cxn>
                <a:cxn ang="f558">
                  <a:pos x="f591" y="f592"/>
                </a:cxn>
                <a:cxn ang="f558">
                  <a:pos x="f593" y="f594"/>
                </a:cxn>
                <a:cxn ang="f558">
                  <a:pos x="f583" y="f592"/>
                </a:cxn>
              </a:cxnLst>
              <a:rect l="f577" t="f580" r="f578" b="f579"/>
              <a:pathLst>
                <a:path w="21600" h="21600">
                  <a:moveTo>
                    <a:pt x="f7" y="f8"/>
                  </a:moveTo>
                  <a:lnTo>
                    <a:pt x="f9" y="f10"/>
                  </a:lnTo>
                  <a:lnTo>
                    <a:pt x="f11" y="f12"/>
                  </a:lnTo>
                  <a:lnTo>
                    <a:pt x="f13" y="f14"/>
                  </a:lnTo>
                  <a:lnTo>
                    <a:pt x="f15" y="f16"/>
                  </a:lnTo>
                  <a:lnTo>
                    <a:pt x="f17" y="f18"/>
                  </a:lnTo>
                  <a:lnTo>
                    <a:pt x="f19" y="f20"/>
                  </a:lnTo>
                  <a:lnTo>
                    <a:pt x="f21" y="f22"/>
                  </a:lnTo>
                  <a:lnTo>
                    <a:pt x="f23" y="f20"/>
                  </a:lnTo>
                  <a:lnTo>
                    <a:pt x="f24" y="f25"/>
                  </a:lnTo>
                  <a:lnTo>
                    <a:pt x="f26" y="f27"/>
                  </a:lnTo>
                  <a:lnTo>
                    <a:pt x="f28" y="f29"/>
                  </a:lnTo>
                  <a:lnTo>
                    <a:pt x="f30" y="f31"/>
                  </a:lnTo>
                  <a:lnTo>
                    <a:pt x="f32" y="f33"/>
                  </a:lnTo>
                  <a:lnTo>
                    <a:pt x="f34" y="f35"/>
                  </a:lnTo>
                  <a:lnTo>
                    <a:pt x="f36" y="f37"/>
                  </a:lnTo>
                  <a:lnTo>
                    <a:pt x="f38" y="f39"/>
                  </a:lnTo>
                  <a:lnTo>
                    <a:pt x="f40" y="f41"/>
                  </a:lnTo>
                  <a:lnTo>
                    <a:pt x="f42" y="f43"/>
                  </a:lnTo>
                  <a:lnTo>
                    <a:pt x="f44" y="f45"/>
                  </a:lnTo>
                  <a:lnTo>
                    <a:pt x="f44" y="f46"/>
                  </a:lnTo>
                  <a:lnTo>
                    <a:pt x="f44" y="f47"/>
                  </a:lnTo>
                  <a:lnTo>
                    <a:pt x="f44" y="f48"/>
                  </a:lnTo>
                  <a:lnTo>
                    <a:pt x="f40" y="f49"/>
                  </a:lnTo>
                  <a:lnTo>
                    <a:pt x="f50" y="f51"/>
                  </a:lnTo>
                  <a:lnTo>
                    <a:pt x="f52" y="f53"/>
                  </a:lnTo>
                  <a:lnTo>
                    <a:pt x="f54" y="f55"/>
                  </a:lnTo>
                  <a:lnTo>
                    <a:pt x="f30" y="f56"/>
                  </a:lnTo>
                  <a:lnTo>
                    <a:pt x="f57" y="f58"/>
                  </a:lnTo>
                  <a:lnTo>
                    <a:pt x="f59" y="f60"/>
                  </a:lnTo>
                  <a:lnTo>
                    <a:pt x="f61" y="f62"/>
                  </a:lnTo>
                  <a:lnTo>
                    <a:pt x="f63" y="f64"/>
                  </a:lnTo>
                  <a:lnTo>
                    <a:pt x="f65" y="f64"/>
                  </a:lnTo>
                  <a:lnTo>
                    <a:pt x="f66" y="f64"/>
                  </a:lnTo>
                  <a:lnTo>
                    <a:pt x="f67" y="f62"/>
                  </a:lnTo>
                  <a:lnTo>
                    <a:pt x="f68" y="f69"/>
                  </a:lnTo>
                  <a:lnTo>
                    <a:pt x="f70" y="f71"/>
                  </a:lnTo>
                  <a:lnTo>
                    <a:pt x="f72" y="f73"/>
                  </a:lnTo>
                  <a:lnTo>
                    <a:pt x="f74" y="f75"/>
                  </a:lnTo>
                  <a:lnTo>
                    <a:pt x="f76" y="f77"/>
                  </a:lnTo>
                  <a:lnTo>
                    <a:pt x="f78" y="f53"/>
                  </a:lnTo>
                  <a:lnTo>
                    <a:pt x="f79" y="f80"/>
                  </a:lnTo>
                  <a:lnTo>
                    <a:pt x="f81" y="f51"/>
                  </a:lnTo>
                  <a:lnTo>
                    <a:pt x="f82" y="f83"/>
                  </a:lnTo>
                  <a:lnTo>
                    <a:pt x="f84" y="f85"/>
                  </a:lnTo>
                  <a:lnTo>
                    <a:pt x="f86" y="f87"/>
                  </a:lnTo>
                  <a:lnTo>
                    <a:pt x="f88" y="f89"/>
                  </a:lnTo>
                  <a:lnTo>
                    <a:pt x="f90" y="f89"/>
                  </a:lnTo>
                  <a:lnTo>
                    <a:pt x="f91" y="f87"/>
                  </a:lnTo>
                  <a:lnTo>
                    <a:pt x="f92" y="f93"/>
                  </a:lnTo>
                  <a:lnTo>
                    <a:pt x="f94" y="f95"/>
                  </a:lnTo>
                  <a:lnTo>
                    <a:pt x="f96" y="f97"/>
                  </a:lnTo>
                  <a:lnTo>
                    <a:pt x="f98" y="f99"/>
                  </a:lnTo>
                  <a:lnTo>
                    <a:pt x="f100" y="f77"/>
                  </a:lnTo>
                  <a:lnTo>
                    <a:pt x="f101" y="f102"/>
                  </a:lnTo>
                  <a:lnTo>
                    <a:pt x="f103" y="f104"/>
                  </a:lnTo>
                  <a:lnTo>
                    <a:pt x="f105" y="f106"/>
                  </a:lnTo>
                  <a:lnTo>
                    <a:pt x="f107" y="f108"/>
                  </a:lnTo>
                  <a:lnTo>
                    <a:pt x="f109" y="f110"/>
                  </a:lnTo>
                  <a:lnTo>
                    <a:pt x="f109" y="f111"/>
                  </a:lnTo>
                  <a:lnTo>
                    <a:pt x="f107" y="f112"/>
                  </a:lnTo>
                  <a:lnTo>
                    <a:pt x="f113" y="f114"/>
                  </a:lnTo>
                  <a:lnTo>
                    <a:pt x="f115" y="f116"/>
                  </a:lnTo>
                  <a:lnTo>
                    <a:pt x="f103" y="f117"/>
                  </a:lnTo>
                  <a:lnTo>
                    <a:pt x="f101" y="f118"/>
                  </a:lnTo>
                  <a:lnTo>
                    <a:pt x="f119" y="f120"/>
                  </a:lnTo>
                  <a:lnTo>
                    <a:pt x="f121" y="f122"/>
                  </a:lnTo>
                  <a:lnTo>
                    <a:pt x="f81" y="f123"/>
                  </a:lnTo>
                  <a:lnTo>
                    <a:pt x="f74" y="f124"/>
                  </a:lnTo>
                  <a:lnTo>
                    <a:pt x="f125" y="f126"/>
                  </a:lnTo>
                  <a:lnTo>
                    <a:pt x="f127" y="f126"/>
                  </a:lnTo>
                  <a:lnTo>
                    <a:pt x="f59" y="f124"/>
                  </a:lnTo>
                  <a:lnTo>
                    <a:pt x="f30" y="f123"/>
                  </a:lnTo>
                  <a:lnTo>
                    <a:pt x="f128" y="f129"/>
                  </a:lnTo>
                  <a:lnTo>
                    <a:pt x="f130" y="f131"/>
                  </a:lnTo>
                  <a:lnTo>
                    <a:pt x="f132" y="f133"/>
                  </a:lnTo>
                  <a:lnTo>
                    <a:pt x="f134" y="f135"/>
                  </a:lnTo>
                  <a:lnTo>
                    <a:pt x="f136" y="f137"/>
                  </a:lnTo>
                  <a:lnTo>
                    <a:pt x="f138" y="f139"/>
                  </a:lnTo>
                  <a:lnTo>
                    <a:pt x="f140" y="f141"/>
                  </a:lnTo>
                  <a:lnTo>
                    <a:pt x="f142" y="f143"/>
                  </a:lnTo>
                  <a:lnTo>
                    <a:pt x="f144" y="f145"/>
                  </a:lnTo>
                  <a:lnTo>
                    <a:pt x="f146" y="f147"/>
                  </a:lnTo>
                  <a:lnTo>
                    <a:pt x="f144" y="f148"/>
                  </a:lnTo>
                  <a:lnTo>
                    <a:pt x="f149" y="f150"/>
                  </a:lnTo>
                  <a:lnTo>
                    <a:pt x="f140" y="f151"/>
                  </a:lnTo>
                  <a:lnTo>
                    <a:pt x="f152" y="f153"/>
                  </a:lnTo>
                  <a:lnTo>
                    <a:pt x="f154" y="f155"/>
                  </a:lnTo>
                  <a:lnTo>
                    <a:pt x="f156" y="f157"/>
                  </a:lnTo>
                  <a:lnTo>
                    <a:pt x="f158" y="f159"/>
                  </a:lnTo>
                  <a:lnTo>
                    <a:pt x="f160" y="f161"/>
                  </a:lnTo>
                  <a:lnTo>
                    <a:pt x="f132" y="f162"/>
                  </a:lnTo>
                  <a:lnTo>
                    <a:pt x="f163" y="f164"/>
                  </a:lnTo>
                  <a:lnTo>
                    <a:pt x="f165" y="f166"/>
                  </a:lnTo>
                  <a:lnTo>
                    <a:pt x="f165" y="f167"/>
                  </a:lnTo>
                  <a:lnTo>
                    <a:pt x="f168" y="f169"/>
                  </a:lnTo>
                  <a:lnTo>
                    <a:pt x="f170" y="f171"/>
                  </a:lnTo>
                  <a:lnTo>
                    <a:pt x="f172" y="f173"/>
                  </a:lnTo>
                  <a:lnTo>
                    <a:pt x="f174" y="f175"/>
                  </a:lnTo>
                  <a:lnTo>
                    <a:pt x="f176" y="f177"/>
                  </a:lnTo>
                  <a:lnTo>
                    <a:pt x="f178" y="f179"/>
                  </a:lnTo>
                  <a:lnTo>
                    <a:pt x="f142" y="f180"/>
                  </a:lnTo>
                  <a:lnTo>
                    <a:pt x="f181" y="f182"/>
                  </a:lnTo>
                  <a:lnTo>
                    <a:pt x="f183" y="f184"/>
                  </a:lnTo>
                  <a:lnTo>
                    <a:pt x="f185" y="f6"/>
                  </a:lnTo>
                  <a:lnTo>
                    <a:pt x="f186" y="f187"/>
                  </a:lnTo>
                  <a:lnTo>
                    <a:pt x="f188" y="f189"/>
                  </a:lnTo>
                  <a:lnTo>
                    <a:pt x="f190" y="f189"/>
                  </a:lnTo>
                  <a:lnTo>
                    <a:pt x="f191" y="f189"/>
                  </a:lnTo>
                  <a:lnTo>
                    <a:pt x="f192" y="f187"/>
                  </a:lnTo>
                  <a:lnTo>
                    <a:pt x="f193" y="f194"/>
                  </a:lnTo>
                  <a:lnTo>
                    <a:pt x="f195" y="f196"/>
                  </a:lnTo>
                  <a:lnTo>
                    <a:pt x="f197" y="f198"/>
                  </a:lnTo>
                  <a:lnTo>
                    <a:pt x="f199" y="f177"/>
                  </a:lnTo>
                  <a:lnTo>
                    <a:pt x="f200" y="f175"/>
                  </a:lnTo>
                  <a:lnTo>
                    <a:pt x="f201" y="f202"/>
                  </a:lnTo>
                  <a:lnTo>
                    <a:pt x="f203" y="f204"/>
                  </a:lnTo>
                  <a:lnTo>
                    <a:pt x="f205" y="f206"/>
                  </a:lnTo>
                  <a:lnTo>
                    <a:pt x="f207" y="f208"/>
                  </a:lnTo>
                  <a:lnTo>
                    <a:pt x="f209" y="f210"/>
                  </a:lnTo>
                  <a:lnTo>
                    <a:pt x="f205" y="f211"/>
                  </a:lnTo>
                  <a:lnTo>
                    <a:pt x="f212" y="f213"/>
                  </a:lnTo>
                  <a:lnTo>
                    <a:pt x="f201" y="f214"/>
                  </a:lnTo>
                  <a:lnTo>
                    <a:pt x="f215" y="f216"/>
                  </a:lnTo>
                  <a:lnTo>
                    <a:pt x="f217" y="f218"/>
                  </a:lnTo>
                  <a:lnTo>
                    <a:pt x="f219" y="f220"/>
                  </a:lnTo>
                  <a:lnTo>
                    <a:pt x="f221" y="f222"/>
                  </a:lnTo>
                  <a:lnTo>
                    <a:pt x="f223" y="f224"/>
                  </a:lnTo>
                  <a:lnTo>
                    <a:pt x="f195" y="f225"/>
                  </a:lnTo>
                  <a:lnTo>
                    <a:pt x="f226" y="f227"/>
                  </a:lnTo>
                  <a:lnTo>
                    <a:pt x="f226" y="f228"/>
                  </a:lnTo>
                  <a:lnTo>
                    <a:pt x="f226" y="f229"/>
                  </a:lnTo>
                  <a:lnTo>
                    <a:pt x="f195" y="f230"/>
                  </a:lnTo>
                  <a:lnTo>
                    <a:pt x="f231" y="f135"/>
                  </a:lnTo>
                  <a:lnTo>
                    <a:pt x="f232" y="f233"/>
                  </a:lnTo>
                  <a:lnTo>
                    <a:pt x="f234" y="f129"/>
                  </a:lnTo>
                  <a:lnTo>
                    <a:pt x="f235" y="f124"/>
                  </a:lnTo>
                  <a:lnTo>
                    <a:pt x="f199" y="f236"/>
                  </a:lnTo>
                  <a:lnTo>
                    <a:pt x="f237" y="f238"/>
                  </a:lnTo>
                  <a:lnTo>
                    <a:pt x="f239" y="f240"/>
                  </a:lnTo>
                  <a:lnTo>
                    <a:pt x="f241" y="f242"/>
                  </a:lnTo>
                  <a:lnTo>
                    <a:pt x="f243" y="f240"/>
                  </a:lnTo>
                  <a:lnTo>
                    <a:pt x="f244" y="f245"/>
                  </a:lnTo>
                  <a:lnTo>
                    <a:pt x="f246" y="f247"/>
                  </a:lnTo>
                  <a:lnTo>
                    <a:pt x="f248" y="f236"/>
                  </a:lnTo>
                  <a:lnTo>
                    <a:pt x="f249" y="f250"/>
                  </a:lnTo>
                  <a:lnTo>
                    <a:pt x="f251" y="f126"/>
                  </a:lnTo>
                  <a:lnTo>
                    <a:pt x="f252" y="f253"/>
                  </a:lnTo>
                  <a:lnTo>
                    <a:pt x="f254" y="f123"/>
                  </a:lnTo>
                  <a:lnTo>
                    <a:pt x="f255" y="f245"/>
                  </a:lnTo>
                  <a:lnTo>
                    <a:pt x="f256" y="f257"/>
                  </a:lnTo>
                  <a:lnTo>
                    <a:pt x="f258" y="f259"/>
                  </a:lnTo>
                  <a:lnTo>
                    <a:pt x="f196" y="f260"/>
                  </a:lnTo>
                  <a:lnTo>
                    <a:pt x="f261" y="f262"/>
                  </a:lnTo>
                  <a:lnTo>
                    <a:pt x="f263" y="f264"/>
                  </a:lnTo>
                  <a:lnTo>
                    <a:pt x="f263" y="f265"/>
                  </a:lnTo>
                  <a:lnTo>
                    <a:pt x="f263" y="f266"/>
                  </a:lnTo>
                  <a:lnTo>
                    <a:pt x="f263" y="f267"/>
                  </a:lnTo>
                  <a:lnTo>
                    <a:pt x="f268" y="f269"/>
                  </a:lnTo>
                  <a:lnTo>
                    <a:pt x="f270" y="f271"/>
                  </a:lnTo>
                  <a:lnTo>
                    <a:pt x="f272" y="f69"/>
                  </a:lnTo>
                  <a:lnTo>
                    <a:pt x="f273" y="f56"/>
                  </a:lnTo>
                  <a:lnTo>
                    <a:pt x="f256" y="f274"/>
                  </a:lnTo>
                  <a:lnTo>
                    <a:pt x="f275" y="f80"/>
                  </a:lnTo>
                  <a:lnTo>
                    <a:pt x="f276" y="f83"/>
                  </a:lnTo>
                  <a:lnTo>
                    <a:pt x="f254" y="f49"/>
                  </a:lnTo>
                  <a:lnTo>
                    <a:pt x="f277" y="f278"/>
                  </a:lnTo>
                  <a:lnTo>
                    <a:pt x="f279" y="f280"/>
                  </a:lnTo>
                  <a:lnTo>
                    <a:pt x="f281" y="f282"/>
                  </a:lnTo>
                  <a:lnTo>
                    <a:pt x="f283" y="f284"/>
                  </a:lnTo>
                  <a:lnTo>
                    <a:pt x="f285" y="f286"/>
                  </a:lnTo>
                  <a:lnTo>
                    <a:pt x="f287" y="f288"/>
                  </a:lnTo>
                  <a:lnTo>
                    <a:pt x="f289" y="f290"/>
                  </a:lnTo>
                  <a:lnTo>
                    <a:pt x="f291" y="f288"/>
                  </a:lnTo>
                  <a:lnTo>
                    <a:pt x="f292" y="f284"/>
                  </a:lnTo>
                  <a:lnTo>
                    <a:pt x="f293" y="f294"/>
                  </a:lnTo>
                  <a:lnTo>
                    <a:pt x="f295" y="f296"/>
                  </a:lnTo>
                  <a:lnTo>
                    <a:pt x="f297" y="f278"/>
                  </a:lnTo>
                  <a:lnTo>
                    <a:pt x="f298" y="f299"/>
                  </a:lnTo>
                  <a:lnTo>
                    <a:pt x="f300" y="f301"/>
                  </a:lnTo>
                  <a:lnTo>
                    <a:pt x="f302" y="f303"/>
                  </a:lnTo>
                  <a:lnTo>
                    <a:pt x="f304" y="f303"/>
                  </a:lnTo>
                  <a:lnTo>
                    <a:pt x="f305" y="f303"/>
                  </a:lnTo>
                  <a:lnTo>
                    <a:pt x="f306" y="f301"/>
                  </a:lnTo>
                  <a:lnTo>
                    <a:pt x="f307" y="f299"/>
                  </a:lnTo>
                  <a:lnTo>
                    <a:pt x="f308" y="f309"/>
                  </a:lnTo>
                  <a:lnTo>
                    <a:pt x="f310" y="f311"/>
                  </a:lnTo>
                  <a:lnTo>
                    <a:pt x="f312" y="f313"/>
                  </a:lnTo>
                  <a:lnTo>
                    <a:pt x="f314" y="f315"/>
                  </a:lnTo>
                  <a:lnTo>
                    <a:pt x="f316" y="f286"/>
                  </a:lnTo>
                  <a:lnTo>
                    <a:pt x="f201" y="f317"/>
                  </a:lnTo>
                  <a:lnTo>
                    <a:pt x="f318" y="f319"/>
                  </a:lnTo>
                  <a:lnTo>
                    <a:pt x="f237" y="f320"/>
                  </a:lnTo>
                  <a:lnTo>
                    <a:pt x="f321" y="f322"/>
                  </a:lnTo>
                  <a:lnTo>
                    <a:pt x="f323" y="f324"/>
                  </a:lnTo>
                  <a:lnTo>
                    <a:pt x="f323" y="f325"/>
                  </a:lnTo>
                  <a:lnTo>
                    <a:pt x="f326" y="f10"/>
                  </a:lnTo>
                  <a:lnTo>
                    <a:pt x="f327" y="f14"/>
                  </a:lnTo>
                  <a:lnTo>
                    <a:pt x="f200" y="f328"/>
                  </a:lnTo>
                  <a:lnTo>
                    <a:pt x="f329" y="f330"/>
                  </a:lnTo>
                  <a:lnTo>
                    <a:pt x="f331" y="f332"/>
                  </a:lnTo>
                  <a:lnTo>
                    <a:pt x="f333" y="f334"/>
                  </a:lnTo>
                  <a:lnTo>
                    <a:pt x="f335" y="f336"/>
                  </a:lnTo>
                  <a:lnTo>
                    <a:pt x="f310" y="f337"/>
                  </a:lnTo>
                  <a:lnTo>
                    <a:pt x="f338" y="f339"/>
                  </a:lnTo>
                  <a:lnTo>
                    <a:pt x="f340" y="f341"/>
                  </a:lnTo>
                  <a:lnTo>
                    <a:pt x="f342" y="f343"/>
                  </a:lnTo>
                  <a:lnTo>
                    <a:pt x="f344" y="f345"/>
                  </a:lnTo>
                  <a:lnTo>
                    <a:pt x="f304" y="f343"/>
                  </a:lnTo>
                  <a:lnTo>
                    <a:pt x="f346" y="f341"/>
                  </a:lnTo>
                  <a:lnTo>
                    <a:pt x="f248" y="f347"/>
                  </a:lnTo>
                  <a:lnTo>
                    <a:pt x="f298" y="f337"/>
                  </a:lnTo>
                  <a:lnTo>
                    <a:pt x="f348" y="f349"/>
                  </a:lnTo>
                  <a:lnTo>
                    <a:pt x="f350" y="f351"/>
                  </a:lnTo>
                  <a:lnTo>
                    <a:pt x="f352" y="f353"/>
                  </a:lnTo>
                  <a:lnTo>
                    <a:pt x="f354" y="f330"/>
                  </a:lnTo>
                  <a:lnTo>
                    <a:pt x="f355" y="f356"/>
                  </a:lnTo>
                  <a:lnTo>
                    <a:pt x="f357" y="f358"/>
                  </a:lnTo>
                  <a:lnTo>
                    <a:pt x="f252" y="f359"/>
                  </a:lnTo>
                  <a:lnTo>
                    <a:pt x="f360" y="f359"/>
                  </a:lnTo>
                  <a:lnTo>
                    <a:pt x="f361" y="f358"/>
                  </a:lnTo>
                  <a:lnTo>
                    <a:pt x="f362" y="f363"/>
                  </a:lnTo>
                  <a:lnTo>
                    <a:pt x="f279" y="f364"/>
                  </a:lnTo>
                  <a:lnTo>
                    <a:pt x="f365" y="f366"/>
                  </a:lnTo>
                  <a:lnTo>
                    <a:pt x="f276" y="f367"/>
                  </a:lnTo>
                  <a:lnTo>
                    <a:pt x="f275" y="f332"/>
                  </a:lnTo>
                  <a:lnTo>
                    <a:pt x="f368" y="f369"/>
                  </a:lnTo>
                  <a:lnTo>
                    <a:pt x="f370" y="f371"/>
                  </a:lnTo>
                  <a:lnTo>
                    <a:pt x="f273" y="f372"/>
                  </a:lnTo>
                  <a:lnTo>
                    <a:pt x="f272" y="f373"/>
                  </a:lnTo>
                  <a:lnTo>
                    <a:pt x="f272" y="f374"/>
                  </a:lnTo>
                  <a:lnTo>
                    <a:pt x="f272" y="f375"/>
                  </a:lnTo>
                  <a:lnTo>
                    <a:pt x="f258" y="f376"/>
                  </a:lnTo>
                  <a:lnTo>
                    <a:pt x="f273" y="f377"/>
                  </a:lnTo>
                  <a:lnTo>
                    <a:pt x="f370" y="f378"/>
                  </a:lnTo>
                  <a:lnTo>
                    <a:pt x="f275" y="f379"/>
                  </a:lnTo>
                  <a:lnTo>
                    <a:pt x="f380" y="f381"/>
                  </a:lnTo>
                  <a:lnTo>
                    <a:pt x="f382" y="f383"/>
                  </a:lnTo>
                  <a:lnTo>
                    <a:pt x="f382" y="f384"/>
                  </a:lnTo>
                  <a:lnTo>
                    <a:pt x="f382" y="f385"/>
                  </a:lnTo>
                  <a:lnTo>
                    <a:pt x="f276" y="f386"/>
                  </a:lnTo>
                  <a:lnTo>
                    <a:pt x="f279" y="f385"/>
                  </a:lnTo>
                  <a:lnTo>
                    <a:pt x="f387" y="f388"/>
                  </a:lnTo>
                  <a:lnTo>
                    <a:pt x="f357" y="f389"/>
                  </a:lnTo>
                  <a:lnTo>
                    <a:pt x="f390" y="f391"/>
                  </a:lnTo>
                  <a:lnTo>
                    <a:pt x="f392" y="f393"/>
                  </a:lnTo>
                  <a:lnTo>
                    <a:pt x="f394" y="f395"/>
                  </a:lnTo>
                  <a:lnTo>
                    <a:pt x="f396" y="f397"/>
                  </a:lnTo>
                  <a:lnTo>
                    <a:pt x="f398" y="f397"/>
                  </a:lnTo>
                  <a:lnTo>
                    <a:pt x="f306" y="f395"/>
                  </a:lnTo>
                  <a:lnTo>
                    <a:pt x="f399" y="f393"/>
                  </a:lnTo>
                  <a:lnTo>
                    <a:pt x="f400" y="f391"/>
                  </a:lnTo>
                  <a:lnTo>
                    <a:pt x="f401" y="f384"/>
                  </a:lnTo>
                  <a:lnTo>
                    <a:pt x="f402" y="f403"/>
                  </a:lnTo>
                  <a:lnTo>
                    <a:pt x="f232" y="f404"/>
                  </a:lnTo>
                  <a:lnTo>
                    <a:pt x="f405" y="f406"/>
                  </a:lnTo>
                  <a:lnTo>
                    <a:pt x="f407" y="f386"/>
                  </a:lnTo>
                  <a:lnTo>
                    <a:pt x="f408" y="f409"/>
                  </a:lnTo>
                  <a:lnTo>
                    <a:pt x="f410" y="f411"/>
                  </a:lnTo>
                  <a:lnTo>
                    <a:pt x="f412" y="f413"/>
                  </a:lnTo>
                  <a:lnTo>
                    <a:pt x="f414" y="f415"/>
                  </a:lnTo>
                  <a:lnTo>
                    <a:pt x="f416" y="f417"/>
                  </a:lnTo>
                  <a:lnTo>
                    <a:pt x="f418" y="f419"/>
                  </a:lnTo>
                  <a:lnTo>
                    <a:pt x="f416" y="f420"/>
                  </a:lnTo>
                  <a:lnTo>
                    <a:pt x="f421" y="f422"/>
                  </a:lnTo>
                  <a:lnTo>
                    <a:pt x="f412" y="f423"/>
                  </a:lnTo>
                  <a:lnTo>
                    <a:pt x="f410" y="f424"/>
                  </a:lnTo>
                  <a:lnTo>
                    <a:pt x="f425" y="f426"/>
                  </a:lnTo>
                  <a:lnTo>
                    <a:pt x="f427" y="f428"/>
                  </a:lnTo>
                  <a:lnTo>
                    <a:pt x="f429" y="f430"/>
                  </a:lnTo>
                  <a:lnTo>
                    <a:pt x="f234" y="f431"/>
                  </a:lnTo>
                  <a:lnTo>
                    <a:pt x="f402" y="f432"/>
                  </a:lnTo>
                  <a:lnTo>
                    <a:pt x="f217" y="f433"/>
                  </a:lnTo>
                  <a:lnTo>
                    <a:pt x="f321" y="f434"/>
                  </a:lnTo>
                  <a:lnTo>
                    <a:pt x="f237" y="f435"/>
                  </a:lnTo>
                  <a:lnTo>
                    <a:pt x="f237" y="f436"/>
                  </a:lnTo>
                  <a:lnTo>
                    <a:pt x="f327" y="f437"/>
                  </a:lnTo>
                  <a:lnTo>
                    <a:pt x="f323" y="f438"/>
                  </a:lnTo>
                  <a:lnTo>
                    <a:pt x="f439" y="f440"/>
                  </a:lnTo>
                  <a:lnTo>
                    <a:pt x="f441" y="f442"/>
                  </a:lnTo>
                  <a:lnTo>
                    <a:pt x="f232" y="f443"/>
                  </a:lnTo>
                  <a:lnTo>
                    <a:pt x="f444" y="f445"/>
                  </a:lnTo>
                  <a:lnTo>
                    <a:pt x="f193" y="f446"/>
                  </a:lnTo>
                  <a:lnTo>
                    <a:pt x="f447" y="f448"/>
                  </a:lnTo>
                  <a:lnTo>
                    <a:pt x="f418" y="f449"/>
                  </a:lnTo>
                  <a:lnTo>
                    <a:pt x="f450" y="f451"/>
                  </a:lnTo>
                  <a:lnTo>
                    <a:pt x="f452" y="f453"/>
                  </a:lnTo>
                  <a:lnTo>
                    <a:pt x="f454" y="f453"/>
                  </a:lnTo>
                  <a:lnTo>
                    <a:pt x="f455" y="f449"/>
                  </a:lnTo>
                  <a:lnTo>
                    <a:pt x="f152" y="f448"/>
                  </a:lnTo>
                  <a:lnTo>
                    <a:pt x="f156" y="f456"/>
                  </a:lnTo>
                  <a:lnTo>
                    <a:pt x="f457" y="f445"/>
                  </a:lnTo>
                  <a:lnTo>
                    <a:pt x="f458" y="f443"/>
                  </a:lnTo>
                  <a:lnTo>
                    <a:pt x="f130" y="f459"/>
                  </a:lnTo>
                  <a:lnTo>
                    <a:pt x="f460" y="f461"/>
                  </a:lnTo>
                  <a:lnTo>
                    <a:pt x="f50" y="f462"/>
                  </a:lnTo>
                  <a:lnTo>
                    <a:pt x="f34" y="f463"/>
                  </a:lnTo>
                  <a:lnTo>
                    <a:pt x="f464" y="f465"/>
                  </a:lnTo>
                  <a:lnTo>
                    <a:pt x="f466" y="f435"/>
                  </a:lnTo>
                  <a:lnTo>
                    <a:pt x="f464" y="f467"/>
                  </a:lnTo>
                  <a:lnTo>
                    <a:pt x="f128" y="f468"/>
                  </a:lnTo>
                  <a:lnTo>
                    <a:pt x="f50" y="f469"/>
                  </a:lnTo>
                  <a:lnTo>
                    <a:pt x="f470" y="f471"/>
                  </a:lnTo>
                  <a:lnTo>
                    <a:pt x="f42" y="f472"/>
                  </a:lnTo>
                  <a:lnTo>
                    <a:pt x="f473" y="f474"/>
                  </a:lnTo>
                  <a:lnTo>
                    <a:pt x="f475" y="f476"/>
                  </a:lnTo>
                  <a:lnTo>
                    <a:pt x="f170" y="f477"/>
                  </a:lnTo>
                  <a:lnTo>
                    <a:pt x="f172" y="f478"/>
                  </a:lnTo>
                  <a:lnTo>
                    <a:pt x="f479" y="f480"/>
                  </a:lnTo>
                  <a:lnTo>
                    <a:pt x="f156" y="f423"/>
                  </a:lnTo>
                  <a:lnTo>
                    <a:pt x="f481" y="f482"/>
                  </a:lnTo>
                  <a:lnTo>
                    <a:pt x="f483" y="f484"/>
                  </a:lnTo>
                  <a:lnTo>
                    <a:pt x="f483" y="f485"/>
                  </a:lnTo>
                  <a:lnTo>
                    <a:pt x="f481" y="f415"/>
                  </a:lnTo>
                  <a:lnTo>
                    <a:pt x="f156" y="f413"/>
                  </a:lnTo>
                  <a:lnTo>
                    <a:pt x="f479" y="f411"/>
                  </a:lnTo>
                  <a:lnTo>
                    <a:pt x="f486" y="f487"/>
                  </a:lnTo>
                  <a:lnTo>
                    <a:pt x="f488" y="f489"/>
                  </a:lnTo>
                  <a:lnTo>
                    <a:pt x="f165" y="f490"/>
                  </a:lnTo>
                  <a:lnTo>
                    <a:pt x="f491" y="f386"/>
                  </a:lnTo>
                  <a:lnTo>
                    <a:pt x="f460" y="f386"/>
                  </a:lnTo>
                  <a:lnTo>
                    <a:pt x="f492" y="f493"/>
                  </a:lnTo>
                  <a:lnTo>
                    <a:pt x="f127" y="f494"/>
                  </a:lnTo>
                  <a:lnTo>
                    <a:pt x="f495" y="f406"/>
                  </a:lnTo>
                  <a:lnTo>
                    <a:pt x="f496" y="f385"/>
                  </a:lnTo>
                  <a:lnTo>
                    <a:pt x="f497" y="f498"/>
                  </a:lnTo>
                  <a:lnTo>
                    <a:pt x="f499" y="f498"/>
                  </a:lnTo>
                  <a:lnTo>
                    <a:pt x="f500" y="f385"/>
                  </a:lnTo>
                  <a:lnTo>
                    <a:pt x="f501" y="f502"/>
                  </a:lnTo>
                  <a:lnTo>
                    <a:pt x="f503" y="f494"/>
                  </a:lnTo>
                  <a:lnTo>
                    <a:pt x="f101" y="f386"/>
                  </a:lnTo>
                  <a:lnTo>
                    <a:pt x="f101" y="f504"/>
                  </a:lnTo>
                  <a:lnTo>
                    <a:pt x="f101" y="f505"/>
                  </a:lnTo>
                  <a:lnTo>
                    <a:pt x="f101" y="f506"/>
                  </a:lnTo>
                  <a:lnTo>
                    <a:pt x="f101" y="f507"/>
                  </a:lnTo>
                  <a:lnTo>
                    <a:pt x="f101" y="f508"/>
                  </a:lnTo>
                  <a:lnTo>
                    <a:pt x="f101" y="f341"/>
                  </a:lnTo>
                  <a:lnTo>
                    <a:pt x="f101" y="f509"/>
                  </a:lnTo>
                  <a:lnTo>
                    <a:pt x="f101" y="f510"/>
                  </a:lnTo>
                  <a:lnTo>
                    <a:pt x="f511" y="f512"/>
                  </a:lnTo>
                  <a:lnTo>
                    <a:pt x="f513" y="f514"/>
                  </a:lnTo>
                  <a:lnTo>
                    <a:pt x="f515" y="f8"/>
                  </a:lnTo>
                  <a:lnTo>
                    <a:pt x="f516" y="f325"/>
                  </a:lnTo>
                  <a:lnTo>
                    <a:pt x="f501" y="f517"/>
                  </a:lnTo>
                  <a:lnTo>
                    <a:pt x="f518" y="f324"/>
                  </a:lnTo>
                  <a:lnTo>
                    <a:pt x="f519" y="f520"/>
                  </a:lnTo>
                  <a:lnTo>
                    <a:pt x="f521" y="f522"/>
                  </a:lnTo>
                  <a:lnTo>
                    <a:pt x="f121" y="f523"/>
                  </a:lnTo>
                  <a:lnTo>
                    <a:pt x="f524" y="f322"/>
                  </a:lnTo>
                  <a:lnTo>
                    <a:pt x="f525" y="f523"/>
                  </a:lnTo>
                  <a:lnTo>
                    <a:pt x="f526" y="f527"/>
                  </a:lnTo>
                  <a:lnTo>
                    <a:pt x="f528" y="f529"/>
                  </a:lnTo>
                  <a:lnTo>
                    <a:pt x="f530" y="f324"/>
                  </a:lnTo>
                  <a:lnTo>
                    <a:pt x="f531" y="f532"/>
                  </a:lnTo>
                  <a:lnTo>
                    <a:pt x="f7" y="f8"/>
                  </a:lnTo>
                  <a:close/>
                </a:path>
              </a:pathLst>
            </a:custGeom>
            <a:solidFill>
              <a:srgbClr val="D8EBB3"/>
            </a:solidFill>
            <a:ln w="28437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90004" tIns="46798" rIns="90004" bIns="46798" anchor="t" anchorCtr="0" compatLnSpc="0"/>
            <a:lstStyle/>
            <a:p>
              <a:pPr defTabSz="829452" hangingPunct="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fi-FI" sz="1600">
                <a:solidFill>
                  <a:srgbClr val="000000"/>
                </a:solidFill>
                <a:latin typeface="Arial" pitchFamily="18"/>
                <a:ea typeface="MS Gothic" pitchFamily="2"/>
                <a:cs typeface="Tahoma" pitchFamily="2"/>
              </a:endParaRPr>
            </a:p>
          </p:txBody>
        </p:sp>
        <p:sp>
          <p:nvSpPr>
            <p:cNvPr id="28" name="Puzzle1"/>
            <p:cNvSpPr/>
            <p:nvPr/>
          </p:nvSpPr>
          <p:spPr>
            <a:xfrm>
              <a:off x="6431395" y="3001033"/>
              <a:ext cx="496080" cy="275042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21600"/>
                <a:gd name="f7" fmla="val 9360"/>
                <a:gd name="f8" fmla="val 20836"/>
                <a:gd name="f9" fmla="val 9528"/>
                <a:gd name="f10" fmla="val 9686"/>
                <a:gd name="f11" fmla="val 20762"/>
                <a:gd name="f12" fmla="val 9810"/>
                <a:gd name="f13" fmla="val 20687"/>
                <a:gd name="f14" fmla="val 9922"/>
                <a:gd name="f15" fmla="val 20575"/>
                <a:gd name="f16" fmla="val 10012"/>
                <a:gd name="f17" fmla="val 20426"/>
                <a:gd name="f18" fmla="val 10068"/>
                <a:gd name="f19" fmla="val 20296"/>
                <a:gd name="f20" fmla="val 10113"/>
                <a:gd name="f21" fmla="val 20110"/>
                <a:gd name="f22" fmla="val 10136"/>
                <a:gd name="f23" fmla="val 19905"/>
                <a:gd name="f24" fmla="val 19682"/>
                <a:gd name="f25" fmla="val 19440"/>
                <a:gd name="f26" fmla="val 19142"/>
                <a:gd name="f27" fmla="val 18900"/>
                <a:gd name="f28" fmla="val 9900"/>
                <a:gd name="f29" fmla="val 18620"/>
                <a:gd name="f30" fmla="val 9787"/>
                <a:gd name="f31" fmla="val 18285"/>
                <a:gd name="f32" fmla="val 9641"/>
                <a:gd name="f33" fmla="val 17968"/>
                <a:gd name="f34" fmla="val 9472"/>
                <a:gd name="f35" fmla="val 17652"/>
                <a:gd name="f36" fmla="val 9382"/>
                <a:gd name="f37" fmla="val 17466"/>
                <a:gd name="f38" fmla="val 9315"/>
                <a:gd name="f39" fmla="val 17298"/>
                <a:gd name="f40" fmla="val 9258"/>
                <a:gd name="f41" fmla="val 17112"/>
                <a:gd name="f42" fmla="val 9191"/>
                <a:gd name="f43" fmla="val 16926"/>
                <a:gd name="f44" fmla="val 9123"/>
                <a:gd name="f45" fmla="val 16535"/>
                <a:gd name="f46" fmla="val 9101"/>
                <a:gd name="f47" fmla="val 16144"/>
                <a:gd name="f48" fmla="val 15753"/>
                <a:gd name="f49" fmla="val 9168"/>
                <a:gd name="f50" fmla="val 15362"/>
                <a:gd name="f51" fmla="val 9236"/>
                <a:gd name="f52" fmla="val 14971"/>
                <a:gd name="f53" fmla="val 14580"/>
                <a:gd name="f54" fmla="val 9495"/>
                <a:gd name="f55" fmla="val 14244"/>
                <a:gd name="f56" fmla="val 9663"/>
                <a:gd name="f57" fmla="val 13891"/>
                <a:gd name="f58" fmla="val 9855"/>
                <a:gd name="f59" fmla="val 13611"/>
                <a:gd name="f60" fmla="val 13351"/>
                <a:gd name="f61" fmla="val 10293"/>
                <a:gd name="f62" fmla="val 13146"/>
                <a:gd name="f63" fmla="val 10552"/>
                <a:gd name="f64" fmla="val 12997"/>
                <a:gd name="f65" fmla="val 10811"/>
                <a:gd name="f66" fmla="val 12885"/>
                <a:gd name="f67" fmla="val 11069"/>
                <a:gd name="f68" fmla="val 12866"/>
                <a:gd name="f69" fmla="val 11351"/>
                <a:gd name="f70" fmla="val 11610"/>
                <a:gd name="f71" fmla="val 11846"/>
                <a:gd name="f72" fmla="val 13183"/>
                <a:gd name="f73" fmla="val 12060"/>
                <a:gd name="f74" fmla="val 13388"/>
                <a:gd name="f75" fmla="val 12251"/>
                <a:gd name="f76" fmla="val 13648"/>
                <a:gd name="f77" fmla="val 12419"/>
                <a:gd name="f78" fmla="val 13928"/>
                <a:gd name="f79" fmla="val 12555"/>
                <a:gd name="f80" fmla="val 12690"/>
                <a:gd name="f81" fmla="val 14617"/>
                <a:gd name="f82" fmla="val 12768"/>
                <a:gd name="f83" fmla="val 15008"/>
                <a:gd name="f84" fmla="val 12836"/>
                <a:gd name="f85" fmla="val 15399"/>
                <a:gd name="f86" fmla="val 12858"/>
                <a:gd name="f87" fmla="val 12813"/>
                <a:gd name="f88" fmla="val 12746"/>
                <a:gd name="f89" fmla="val 16888"/>
                <a:gd name="f90" fmla="val 12667"/>
                <a:gd name="f91" fmla="val 17224"/>
                <a:gd name="f92" fmla="val 12510"/>
                <a:gd name="f93" fmla="val 17503"/>
                <a:gd name="f94" fmla="val 12228"/>
                <a:gd name="f95" fmla="val 18043"/>
                <a:gd name="f96" fmla="val 11970"/>
                <a:gd name="f97" fmla="val 18546"/>
                <a:gd name="f98" fmla="val 11868"/>
                <a:gd name="f99" fmla="val 18751"/>
                <a:gd name="f100" fmla="val 11778"/>
                <a:gd name="f101" fmla="val 18974"/>
                <a:gd name="f102" fmla="val 11711"/>
                <a:gd name="f103" fmla="val 19179"/>
                <a:gd name="f104" fmla="val 11666"/>
                <a:gd name="f105" fmla="val 19365"/>
                <a:gd name="f106" fmla="val 11632"/>
                <a:gd name="f107" fmla="val 19570"/>
                <a:gd name="f108" fmla="val 19756"/>
                <a:gd name="f109" fmla="val 19942"/>
                <a:gd name="f110" fmla="val 11643"/>
                <a:gd name="f111" fmla="val 11801"/>
                <a:gd name="f112" fmla="val 20464"/>
                <a:gd name="f113" fmla="val 11891"/>
                <a:gd name="f114" fmla="val 20650"/>
                <a:gd name="f115" fmla="val 12037"/>
                <a:gd name="f116" fmla="val 12206"/>
                <a:gd name="f117" fmla="val 21004"/>
                <a:gd name="f118" fmla="val 21190"/>
                <a:gd name="f119" fmla="val 21320"/>
                <a:gd name="f120" fmla="val 12960"/>
                <a:gd name="f121" fmla="val 21432"/>
                <a:gd name="f122" fmla="val 13286"/>
                <a:gd name="f123" fmla="val 21544"/>
                <a:gd name="f124" fmla="val 13612"/>
                <a:gd name="f125" fmla="val 21655"/>
                <a:gd name="f126" fmla="val 13983"/>
                <a:gd name="f127" fmla="val 21693"/>
                <a:gd name="f128" fmla="val 14343"/>
                <a:gd name="f129" fmla="val 21730"/>
                <a:gd name="f130" fmla="val 14715"/>
                <a:gd name="f131" fmla="val 15075"/>
                <a:gd name="f132" fmla="val 15446"/>
                <a:gd name="f133" fmla="val 15794"/>
                <a:gd name="f134" fmla="val 21581"/>
                <a:gd name="f135" fmla="val 16132"/>
                <a:gd name="f136" fmla="val 16458"/>
                <a:gd name="f137" fmla="val 21302"/>
                <a:gd name="f138" fmla="val 16740"/>
                <a:gd name="f139" fmla="val 21078"/>
                <a:gd name="f140" fmla="val 16976"/>
                <a:gd name="f141" fmla="val 17043"/>
                <a:gd name="f142" fmla="val 17088"/>
                <a:gd name="f143" fmla="val 17133"/>
                <a:gd name="f144" fmla="val 20222"/>
                <a:gd name="f145" fmla="val 17156"/>
                <a:gd name="f146" fmla="val 19980"/>
                <a:gd name="f147" fmla="val 17167"/>
                <a:gd name="f148" fmla="val 19477"/>
                <a:gd name="f149" fmla="val 18397"/>
                <a:gd name="f150" fmla="val 17111"/>
                <a:gd name="f151" fmla="val 17820"/>
                <a:gd name="f152" fmla="val 17066"/>
                <a:gd name="f153" fmla="val 17261"/>
                <a:gd name="f154" fmla="val 16998"/>
                <a:gd name="f155" fmla="val 16646"/>
                <a:gd name="f156" fmla="val 16852"/>
                <a:gd name="f157" fmla="val 15511"/>
                <a:gd name="f158" fmla="val 14393"/>
                <a:gd name="f159" fmla="val 16717"/>
                <a:gd name="f160" fmla="val 16695"/>
                <a:gd name="f161" fmla="val 13462"/>
                <a:gd name="f162" fmla="val 13071"/>
                <a:gd name="f163" fmla="val 16785"/>
                <a:gd name="f164" fmla="val 12755"/>
                <a:gd name="f165" fmla="val 16953"/>
                <a:gd name="f166" fmla="val 12140"/>
                <a:gd name="f167" fmla="val 11898"/>
                <a:gd name="f168" fmla="val 17212"/>
                <a:gd name="f169" fmla="val 11675"/>
                <a:gd name="f170" fmla="val 17370"/>
                <a:gd name="f171" fmla="val 11470"/>
                <a:gd name="f172" fmla="val 17516"/>
                <a:gd name="f173" fmla="val 11284"/>
                <a:gd name="f174" fmla="val 17696"/>
                <a:gd name="f175" fmla="val 11135"/>
                <a:gd name="f176" fmla="val 17865"/>
                <a:gd name="f177" fmla="val 11042"/>
                <a:gd name="f178" fmla="val 18033"/>
                <a:gd name="f179" fmla="val 10930"/>
                <a:gd name="f180" fmla="val 18213"/>
                <a:gd name="f181" fmla="val 10893"/>
                <a:gd name="f182" fmla="val 18382"/>
                <a:gd name="f183" fmla="val 18551"/>
                <a:gd name="f184" fmla="val 10967"/>
                <a:gd name="f185" fmla="val 18708"/>
                <a:gd name="f186" fmla="val 18855"/>
                <a:gd name="f187" fmla="val 11172"/>
                <a:gd name="f188" fmla="val 19012"/>
                <a:gd name="f189" fmla="val 11358"/>
                <a:gd name="f190" fmla="val 19136"/>
                <a:gd name="f191" fmla="val 11600"/>
                <a:gd name="f192" fmla="val 19271"/>
                <a:gd name="f193" fmla="val 11861"/>
                <a:gd name="f194" fmla="val 12028"/>
                <a:gd name="f195" fmla="val 19608"/>
                <a:gd name="f196" fmla="val 12177"/>
                <a:gd name="f197" fmla="val 19822"/>
                <a:gd name="f198" fmla="val 12289"/>
                <a:gd name="f199" fmla="val 20025"/>
                <a:gd name="f200" fmla="val 20238"/>
                <a:gd name="f201" fmla="val 20452"/>
                <a:gd name="f202" fmla="val 12215"/>
                <a:gd name="f203" fmla="val 20643"/>
                <a:gd name="f204" fmla="val 12103"/>
                <a:gd name="f205" fmla="val 20846"/>
                <a:gd name="f206" fmla="val 11973"/>
                <a:gd name="f207" fmla="val 21037"/>
                <a:gd name="f208" fmla="val 11786"/>
                <a:gd name="f209" fmla="val 21206"/>
                <a:gd name="f210" fmla="val 11563"/>
                <a:gd name="f211" fmla="val 21363"/>
                <a:gd name="f212" fmla="val 11321"/>
                <a:gd name="f213" fmla="val 21465"/>
                <a:gd name="f214" fmla="val 11079"/>
                <a:gd name="f215" fmla="val 21577"/>
                <a:gd name="f216" fmla="val 10744"/>
                <a:gd name="f217" fmla="val 21622"/>
                <a:gd name="f218" fmla="val 10427"/>
                <a:gd name="f219" fmla="val 21645"/>
                <a:gd name="f220" fmla="val 10111"/>
                <a:gd name="f221" fmla="val 9608"/>
                <a:gd name="f222" fmla="val 9142"/>
                <a:gd name="f223" fmla="val 8751"/>
                <a:gd name="f224" fmla="val 8397"/>
                <a:gd name="f225" fmla="val 8062"/>
                <a:gd name="f226" fmla="val 7820"/>
                <a:gd name="f227" fmla="val 7597"/>
                <a:gd name="f228" fmla="val 7429"/>
                <a:gd name="f229" fmla="val 7317"/>
                <a:gd name="f230" fmla="val 7206"/>
                <a:gd name="f231" fmla="val 7168"/>
                <a:gd name="f232" fmla="val 7243"/>
                <a:gd name="f233" fmla="val 7355"/>
                <a:gd name="f234" fmla="val 7504"/>
                <a:gd name="f235" fmla="val 7708"/>
                <a:gd name="f236" fmla="val 7895"/>
                <a:gd name="f237" fmla="val 18832"/>
                <a:gd name="f238" fmla="val 8025"/>
                <a:gd name="f239" fmla="val 18663"/>
                <a:gd name="f240" fmla="val 8174"/>
                <a:gd name="f241" fmla="val 18472"/>
                <a:gd name="f242" fmla="val 8248"/>
                <a:gd name="f243" fmla="val 18270"/>
                <a:gd name="f244" fmla="val 8286"/>
                <a:gd name="f245" fmla="val 18078"/>
                <a:gd name="f246" fmla="val 8323"/>
                <a:gd name="f247" fmla="val 17887"/>
                <a:gd name="f248" fmla="val 17493"/>
                <a:gd name="f249" fmla="val 17302"/>
                <a:gd name="f250" fmla="val 7969"/>
                <a:gd name="f251" fmla="val 7783"/>
                <a:gd name="f252" fmla="val 16672"/>
                <a:gd name="f253" fmla="val 16638"/>
                <a:gd name="f254" fmla="val 6926"/>
                <a:gd name="f255" fmla="val 16616"/>
                <a:gd name="f256" fmla="val 6498"/>
                <a:gd name="f257" fmla="val 5772"/>
                <a:gd name="f258" fmla="val 16650"/>
                <a:gd name="f259" fmla="val 4915"/>
                <a:gd name="f260" fmla="val 3928"/>
                <a:gd name="f261" fmla="val 16762"/>
                <a:gd name="f262" fmla="val 2960"/>
                <a:gd name="f263" fmla="val 16830"/>
                <a:gd name="f264" fmla="val 1992"/>
                <a:gd name="f265" fmla="val 16908"/>
                <a:gd name="f266" fmla="val 1173"/>
                <a:gd name="f267" fmla="val 521"/>
                <a:gd name="f268" fmla="val 16931"/>
                <a:gd name="f269" fmla="val 16267"/>
                <a:gd name="f270" fmla="val 484"/>
                <a:gd name="f271" fmla="val 15637"/>
                <a:gd name="f272" fmla="val 428"/>
                <a:gd name="f273" fmla="val 15063"/>
                <a:gd name="f274" fmla="val 353"/>
                <a:gd name="f275" fmla="val 14523"/>
                <a:gd name="f276" fmla="val 279"/>
                <a:gd name="f277" fmla="val 14040"/>
                <a:gd name="f278" fmla="val 167"/>
                <a:gd name="f279" fmla="val 13635"/>
                <a:gd name="f280" fmla="val 93"/>
                <a:gd name="f281" fmla="val 13331"/>
                <a:gd name="f282" fmla="val 18"/>
                <a:gd name="f283" fmla="val 13117"/>
                <a:gd name="f284" fmla="val 12982"/>
                <a:gd name="f285" fmla="val 130"/>
                <a:gd name="f286" fmla="val 12723"/>
                <a:gd name="f287" fmla="val 12622"/>
                <a:gd name="f288" fmla="val 446"/>
                <a:gd name="f289" fmla="val 670"/>
                <a:gd name="f290" fmla="val 912"/>
                <a:gd name="f291" fmla="val 12363"/>
                <a:gd name="f292" fmla="val 1210"/>
                <a:gd name="f293" fmla="val 12318"/>
                <a:gd name="f294" fmla="val 1526"/>
                <a:gd name="f295" fmla="val 12273"/>
                <a:gd name="f296" fmla="val 1843"/>
                <a:gd name="f297" fmla="val 2215"/>
                <a:gd name="f298" fmla="val 2532"/>
                <a:gd name="f299" fmla="val 2886"/>
                <a:gd name="f300" fmla="val 12386"/>
                <a:gd name="f301" fmla="val 3240"/>
                <a:gd name="f302" fmla="val 12464"/>
                <a:gd name="f303" fmla="val 3556"/>
                <a:gd name="f304" fmla="val 12577"/>
                <a:gd name="f305" fmla="val 3891"/>
                <a:gd name="f306" fmla="val 4171"/>
                <a:gd name="f307" fmla="val 12926"/>
                <a:gd name="f308" fmla="val 4487"/>
                <a:gd name="f309" fmla="val 13050"/>
                <a:gd name="f310" fmla="val 4860"/>
                <a:gd name="f311" fmla="val 13162"/>
                <a:gd name="f312" fmla="val 5251"/>
                <a:gd name="f313" fmla="val 13218"/>
                <a:gd name="f314" fmla="val 5604"/>
                <a:gd name="f315" fmla="val 13263"/>
                <a:gd name="f316" fmla="val 5995"/>
                <a:gd name="f317" fmla="val 13241"/>
                <a:gd name="f318" fmla="val 6386"/>
                <a:gd name="f319" fmla="val 6740"/>
                <a:gd name="f320" fmla="val 13139"/>
                <a:gd name="f321" fmla="val 7094"/>
                <a:gd name="f322" fmla="val 12903"/>
                <a:gd name="f323" fmla="val 7746"/>
                <a:gd name="f324" fmla="val 12532"/>
                <a:gd name="f325" fmla="val 8491"/>
                <a:gd name="f326" fmla="val 8677"/>
                <a:gd name="f327" fmla="val 11756"/>
                <a:gd name="f328" fmla="val 8788"/>
                <a:gd name="f329" fmla="val 11452"/>
                <a:gd name="f330" fmla="val 8826"/>
                <a:gd name="f331" fmla="val 11283"/>
                <a:gd name="f332" fmla="val 11126"/>
                <a:gd name="f333" fmla="val 11002"/>
                <a:gd name="f334" fmla="val 10845"/>
                <a:gd name="f335" fmla="val 8714"/>
                <a:gd name="f336" fmla="val 10721"/>
                <a:gd name="f337" fmla="val 8640"/>
                <a:gd name="f338" fmla="val 10608"/>
                <a:gd name="f339" fmla="val 8565"/>
                <a:gd name="f340" fmla="val 10485"/>
                <a:gd name="f341" fmla="val 8453"/>
                <a:gd name="f342" fmla="val 10372"/>
                <a:gd name="f343" fmla="val 10181"/>
                <a:gd name="f344" fmla="val 10035"/>
                <a:gd name="f345" fmla="val 7392"/>
                <a:gd name="f346" fmla="val 7001"/>
                <a:gd name="f347" fmla="val 9731"/>
                <a:gd name="f348" fmla="val 6610"/>
                <a:gd name="f349" fmla="val 6219"/>
                <a:gd name="f350" fmla="val 5381"/>
                <a:gd name="f351" fmla="val 9753"/>
                <a:gd name="f352" fmla="val 4990"/>
                <a:gd name="f353" fmla="val 9832"/>
                <a:gd name="f354" fmla="val 4636"/>
                <a:gd name="f355" fmla="val 9945"/>
                <a:gd name="f356" fmla="val 4320"/>
                <a:gd name="f357" fmla="val 4022"/>
                <a:gd name="f358" fmla="val 10203"/>
                <a:gd name="f359" fmla="val 3817"/>
                <a:gd name="f360" fmla="val 10316"/>
                <a:gd name="f361" fmla="val 3593"/>
                <a:gd name="f362" fmla="val 10395"/>
                <a:gd name="f363" fmla="val 3351"/>
                <a:gd name="f364" fmla="val 10462"/>
                <a:gd name="f365" fmla="val 3109"/>
                <a:gd name="f366" fmla="val 10507"/>
                <a:gd name="f367" fmla="val 2848"/>
                <a:gd name="f368" fmla="val 10530"/>
                <a:gd name="f369" fmla="val 2606"/>
                <a:gd name="f370" fmla="val 2346"/>
                <a:gd name="f371" fmla="val 2141"/>
                <a:gd name="f372" fmla="val 1880"/>
                <a:gd name="f373" fmla="val 1638"/>
                <a:gd name="f374" fmla="val 10158"/>
                <a:gd name="f375" fmla="val 1415"/>
                <a:gd name="f376" fmla="val 9967"/>
                <a:gd name="f377" fmla="val 986"/>
                <a:gd name="f378" fmla="val 819"/>
                <a:gd name="f379" fmla="val 8842"/>
                <a:gd name="f380" fmla="val 8471"/>
                <a:gd name="f381" fmla="val 7998"/>
                <a:gd name="f382" fmla="val 7413"/>
                <a:gd name="f383" fmla="val 6817"/>
                <a:gd name="f384" fmla="val 6187"/>
                <a:gd name="f385" fmla="val 5602"/>
                <a:gd name="f386" fmla="val 633"/>
                <a:gd name="f387" fmla="val 5107"/>
                <a:gd name="f388" fmla="val 744"/>
                <a:gd name="f389" fmla="val 4725"/>
                <a:gd name="f390" fmla="val 856"/>
                <a:gd name="f391" fmla="val 4848"/>
                <a:gd name="f392" fmla="val 1564"/>
                <a:gd name="f393" fmla="val 5028"/>
                <a:gd name="f394" fmla="val 2495"/>
                <a:gd name="f395" fmla="val 5175"/>
                <a:gd name="f396" fmla="val 5298"/>
                <a:gd name="f397" fmla="val 4673"/>
                <a:gd name="f398" fmla="val 5343"/>
                <a:gd name="f399" fmla="val 5213"/>
                <a:gd name="f400" fmla="val 5388"/>
                <a:gd name="f401" fmla="val 5753"/>
                <a:gd name="f402" fmla="val 5411"/>
                <a:gd name="f403" fmla="val 6275"/>
                <a:gd name="f404" fmla="val 5366"/>
                <a:gd name="f405" fmla="val 5321"/>
                <a:gd name="f406" fmla="val 7541"/>
                <a:gd name="f407" fmla="val 5287"/>
                <a:gd name="f408" fmla="val 5242"/>
                <a:gd name="f409" fmla="val 7857"/>
                <a:gd name="f410" fmla="val 5197"/>
                <a:gd name="f411" fmla="val 5130"/>
                <a:gd name="f412" fmla="val 5006"/>
                <a:gd name="f413" fmla="val 8528"/>
                <a:gd name="f414" fmla="val 4567"/>
                <a:gd name="f415" fmla="val 4421"/>
                <a:gd name="f416" fmla="val 4263"/>
                <a:gd name="f417" fmla="val 4095"/>
                <a:gd name="f418" fmla="val 3948"/>
                <a:gd name="f419" fmla="val 3791"/>
                <a:gd name="f420" fmla="val 3667"/>
                <a:gd name="f421" fmla="val 3510"/>
                <a:gd name="f422" fmla="val 3386"/>
                <a:gd name="f423" fmla="val 8602"/>
                <a:gd name="f424" fmla="val 3251"/>
                <a:gd name="f425" fmla="val 3127"/>
                <a:gd name="f426" fmla="val 8360"/>
                <a:gd name="f427" fmla="val 3015"/>
                <a:gd name="f428" fmla="val 2925"/>
                <a:gd name="f429" fmla="val 2778"/>
                <a:gd name="f430" fmla="val 2610"/>
                <a:gd name="f431" fmla="val 7671"/>
                <a:gd name="f432" fmla="val 2407"/>
                <a:gd name="f433" fmla="val 2171"/>
                <a:gd name="f434" fmla="val 7466"/>
                <a:gd name="f435" fmla="val 1957"/>
                <a:gd name="f436" fmla="val 1698"/>
                <a:gd name="f437" fmla="val 1462"/>
                <a:gd name="f438" fmla="val 1226"/>
                <a:gd name="f439" fmla="val 7559"/>
                <a:gd name="f440" fmla="val 989"/>
                <a:gd name="f441" fmla="val 776"/>
                <a:gd name="f442" fmla="val 7932"/>
                <a:gd name="f443" fmla="val 551"/>
                <a:gd name="f444" fmla="val 8211"/>
                <a:gd name="f445" fmla="val 382"/>
                <a:gd name="f446" fmla="val 315"/>
                <a:gd name="f447" fmla="val 236"/>
                <a:gd name="f448" fmla="val 8919"/>
                <a:gd name="f449" fmla="val 191"/>
                <a:gd name="f450" fmla="val 123"/>
                <a:gd name="f451" fmla="val 9347"/>
                <a:gd name="f452" fmla="val 78"/>
                <a:gd name="f453" fmla="val 56"/>
                <a:gd name="f454" fmla="val 9887"/>
                <a:gd name="f455" fmla="val 33"/>
                <a:gd name="f456" fmla="val 10185"/>
                <a:gd name="f457" fmla="val 10464"/>
                <a:gd name="f458" fmla="val 10706"/>
                <a:gd name="f459" fmla="val 11395"/>
                <a:gd name="f460" fmla="val 168"/>
                <a:gd name="f461" fmla="val 292"/>
                <a:gd name="f462" fmla="val 540"/>
                <a:gd name="f463" fmla="val 731"/>
                <a:gd name="f464" fmla="val 12680"/>
                <a:gd name="f465" fmla="val 944"/>
                <a:gd name="f466" fmla="val 1158"/>
                <a:gd name="f467" fmla="val 1395"/>
                <a:gd name="f468" fmla="val 13108"/>
                <a:gd name="f469" fmla="val 1608"/>
                <a:gd name="f470" fmla="val 1856"/>
                <a:gd name="f471" fmla="val 2070"/>
                <a:gd name="f472" fmla="val 2261"/>
                <a:gd name="f473" fmla="val 2430"/>
                <a:gd name="f474" fmla="val 2587"/>
                <a:gd name="f475" fmla="val 12792"/>
                <a:gd name="f476" fmla="val 2688"/>
                <a:gd name="f477" fmla="val 12606"/>
                <a:gd name="f478" fmla="val 2801"/>
                <a:gd name="f479" fmla="val 3082"/>
                <a:gd name="f480" fmla="val 3228"/>
                <a:gd name="f481" fmla="val 3408"/>
                <a:gd name="f482" fmla="val 3577"/>
                <a:gd name="f483" fmla="val 3723"/>
                <a:gd name="f484" fmla="val 3903"/>
                <a:gd name="f485" fmla="val 12252"/>
                <a:gd name="f486" fmla="val 4072"/>
                <a:gd name="f487" fmla="val 12364"/>
                <a:gd name="f488" fmla="val 4230"/>
                <a:gd name="f489" fmla="val 12494"/>
                <a:gd name="f490" fmla="val 4353"/>
                <a:gd name="f491" fmla="val 12643"/>
                <a:gd name="f492" fmla="val 4488"/>
                <a:gd name="f493" fmla="val 12829"/>
                <a:gd name="f494" fmla="val 13034"/>
                <a:gd name="f495" fmla="val 4657"/>
                <a:gd name="f496" fmla="val 13257"/>
                <a:gd name="f497" fmla="val 4702"/>
                <a:gd name="f498" fmla="val 13686"/>
                <a:gd name="f499" fmla="val 14282"/>
                <a:gd name="f500" fmla="val 15045"/>
                <a:gd name="f501" fmla="val 4612"/>
                <a:gd name="f502" fmla="val 15976"/>
                <a:gd name="f503" fmla="val 4590"/>
                <a:gd name="f504" fmla="val 19011"/>
                <a:gd name="f505" fmla="val 19514"/>
                <a:gd name="f506" fmla="val 20929"/>
                <a:gd name="f507" fmla="val 5040"/>
                <a:gd name="f508" fmla="val 5265"/>
                <a:gd name="f509" fmla="val 5478"/>
                <a:gd name="f510" fmla="val 21115"/>
                <a:gd name="f511" fmla="val 6041"/>
                <a:gd name="f512" fmla="val 6637"/>
                <a:gd name="f513" fmla="val 7312"/>
                <a:gd name="f514" fmla="val 8696"/>
                <a:gd name="f515" fmla="val 20855"/>
                <a:gd name="f516" fmla="+- 0 0 0"/>
                <a:gd name="f517" fmla="*/ f3 1 21600"/>
                <a:gd name="f518" fmla="*/ f4 1 21600"/>
                <a:gd name="f519" fmla="+- f6 0 f5"/>
                <a:gd name="f520" fmla="*/ f516 f0 1"/>
                <a:gd name="f521" fmla="*/ f519 1 21600"/>
                <a:gd name="f522" fmla="*/ f520 1 f2"/>
                <a:gd name="f523" fmla="*/ 6086 f521 1"/>
                <a:gd name="f524" fmla="*/ 16132 f521 1"/>
                <a:gd name="f525" fmla="*/ 19552 f521 1"/>
                <a:gd name="f526" fmla="*/ 2569 f521 1"/>
                <a:gd name="f527" fmla="*/ 16740 f521 1"/>
                <a:gd name="f528" fmla="*/ 21078 f521 1"/>
                <a:gd name="f529" fmla="*/ 16976 f521 1"/>
                <a:gd name="f530" fmla="*/ 521 f521 1"/>
                <a:gd name="f531" fmla="*/ 4725 f521 1"/>
                <a:gd name="f532" fmla="*/ 856 f521 1"/>
                <a:gd name="f533" fmla="*/ 5040 f521 1"/>
                <a:gd name="f534" fmla="*/ 21004 f521 1"/>
                <a:gd name="f535" fmla="*/ 10811 f521 1"/>
                <a:gd name="f536" fmla="*/ 12885 f521 1"/>
                <a:gd name="f537" fmla="*/ 10845 f521 1"/>
                <a:gd name="f538" fmla="*/ 8714 f521 1"/>
                <a:gd name="f539" fmla="*/ 21600 f521 1"/>
                <a:gd name="f540" fmla="*/ 10000 f521 1"/>
                <a:gd name="f541" fmla="*/ 56 f521 1"/>
                <a:gd name="f542" fmla="+- f522 0 f1"/>
                <a:gd name="f543" fmla="*/ f527 1 f521"/>
                <a:gd name="f544" fmla="*/ f528 1 f521"/>
                <a:gd name="f545" fmla="*/ f529 1 f521"/>
                <a:gd name="f546" fmla="*/ f530 1 f521"/>
                <a:gd name="f547" fmla="*/ f531 1 f521"/>
                <a:gd name="f548" fmla="*/ f532 1 f521"/>
                <a:gd name="f549" fmla="*/ f533 1 f521"/>
                <a:gd name="f550" fmla="*/ f534 1 f521"/>
                <a:gd name="f551" fmla="*/ f535 1 f521"/>
                <a:gd name="f552" fmla="*/ f536 1 f521"/>
                <a:gd name="f553" fmla="*/ f537 1 f521"/>
                <a:gd name="f554" fmla="*/ f538 1 f521"/>
                <a:gd name="f555" fmla="*/ f539 1 f521"/>
                <a:gd name="f556" fmla="*/ f540 1 f521"/>
                <a:gd name="f557" fmla="*/ f541 1 f521"/>
                <a:gd name="f558" fmla="*/ f523 1 f521"/>
                <a:gd name="f559" fmla="*/ f524 1 f521"/>
                <a:gd name="f560" fmla="*/ f526 1 f521"/>
                <a:gd name="f561" fmla="*/ f525 1 f521"/>
                <a:gd name="f562" fmla="*/ f558 f517 1"/>
                <a:gd name="f563" fmla="*/ f559 f517 1"/>
                <a:gd name="f564" fmla="*/ f561 f518 1"/>
                <a:gd name="f565" fmla="*/ f560 f518 1"/>
                <a:gd name="f566" fmla="*/ f543 f517 1"/>
                <a:gd name="f567" fmla="*/ f544 f518 1"/>
                <a:gd name="f568" fmla="*/ f545 f517 1"/>
                <a:gd name="f569" fmla="*/ f546 f518 1"/>
                <a:gd name="f570" fmla="*/ f547 f517 1"/>
                <a:gd name="f571" fmla="*/ f548 f518 1"/>
                <a:gd name="f572" fmla="*/ f549 f517 1"/>
                <a:gd name="f573" fmla="*/ f550 f518 1"/>
                <a:gd name="f574" fmla="*/ f551 f517 1"/>
                <a:gd name="f575" fmla="*/ f552 f518 1"/>
                <a:gd name="f576" fmla="*/ f553 f517 1"/>
                <a:gd name="f577" fmla="*/ f554 f518 1"/>
                <a:gd name="f578" fmla="*/ f555 f517 1"/>
                <a:gd name="f579" fmla="*/ f556 f518 1"/>
                <a:gd name="f580" fmla="*/ f557 f517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542">
                  <a:pos x="f566" y="f567"/>
                </a:cxn>
                <a:cxn ang="f542">
                  <a:pos x="f568" y="f569"/>
                </a:cxn>
                <a:cxn ang="f542">
                  <a:pos x="f570" y="f571"/>
                </a:cxn>
                <a:cxn ang="f542">
                  <a:pos x="f572" y="f573"/>
                </a:cxn>
                <a:cxn ang="f542">
                  <a:pos x="f574" y="f575"/>
                </a:cxn>
                <a:cxn ang="f542">
                  <a:pos x="f576" y="f577"/>
                </a:cxn>
                <a:cxn ang="f542">
                  <a:pos x="f578" y="f579"/>
                </a:cxn>
                <a:cxn ang="f542">
                  <a:pos x="f580" y="f579"/>
                </a:cxn>
              </a:cxnLst>
              <a:rect l="f562" t="f565" r="f563" b="f564"/>
              <a:pathLst>
                <a:path w="21600" h="21600">
                  <a:moveTo>
                    <a:pt x="f7" y="f8"/>
                  </a:moveTo>
                  <a:lnTo>
                    <a:pt x="f9" y="f8"/>
                  </a:lnTo>
                  <a:lnTo>
                    <a:pt x="f10" y="f11"/>
                  </a:lnTo>
                  <a:lnTo>
                    <a:pt x="f12" y="f13"/>
                  </a:lnTo>
                  <a:lnTo>
                    <a:pt x="f14" y="f15"/>
                  </a:lnTo>
                  <a:lnTo>
                    <a:pt x="f16" y="f17"/>
                  </a:lnTo>
                  <a:lnTo>
                    <a:pt x="f18" y="f19"/>
                  </a:lnTo>
                  <a:lnTo>
                    <a:pt x="f20" y="f21"/>
                  </a:lnTo>
                  <a:lnTo>
                    <a:pt x="f22" y="f23"/>
                  </a:lnTo>
                  <a:lnTo>
                    <a:pt x="f22" y="f24"/>
                  </a:lnTo>
                  <a:lnTo>
                    <a:pt x="f20" y="f25"/>
                  </a:lnTo>
                  <a:lnTo>
                    <a:pt x="f18" y="f26"/>
                  </a:lnTo>
                  <a:lnTo>
                    <a:pt x="f16" y="f27"/>
                  </a:lnTo>
                  <a:lnTo>
                    <a:pt x="f28" y="f29"/>
                  </a:lnTo>
                  <a:lnTo>
                    <a:pt x="f30" y="f31"/>
                  </a:lnTo>
                  <a:lnTo>
                    <a:pt x="f32" y="f33"/>
                  </a:lnTo>
                  <a:lnTo>
                    <a:pt x="f34" y="f35"/>
                  </a:lnTo>
                  <a:lnTo>
                    <a:pt x="f36" y="f37"/>
                  </a:lnTo>
                  <a:lnTo>
                    <a:pt x="f38" y="f39"/>
                  </a:lnTo>
                  <a:lnTo>
                    <a:pt x="f40" y="f41"/>
                  </a:lnTo>
                  <a:lnTo>
                    <a:pt x="f42" y="f43"/>
                  </a:lnTo>
                  <a:lnTo>
                    <a:pt x="f44" y="f45"/>
                  </a:lnTo>
                  <a:lnTo>
                    <a:pt x="f46" y="f47"/>
                  </a:lnTo>
                  <a:lnTo>
                    <a:pt x="f46" y="f48"/>
                  </a:lnTo>
                  <a:lnTo>
                    <a:pt x="f49" y="f50"/>
                  </a:lnTo>
                  <a:lnTo>
                    <a:pt x="f51" y="f52"/>
                  </a:lnTo>
                  <a:lnTo>
                    <a:pt x="f7" y="f53"/>
                  </a:lnTo>
                  <a:lnTo>
                    <a:pt x="f54" y="f55"/>
                  </a:lnTo>
                  <a:lnTo>
                    <a:pt x="f56" y="f57"/>
                  </a:lnTo>
                  <a:lnTo>
                    <a:pt x="f58" y="f59"/>
                  </a:lnTo>
                  <a:lnTo>
                    <a:pt x="f18" y="f60"/>
                  </a:lnTo>
                  <a:lnTo>
                    <a:pt x="f61" y="f62"/>
                  </a:lnTo>
                  <a:lnTo>
                    <a:pt x="f63" y="f64"/>
                  </a:lnTo>
                  <a:lnTo>
                    <a:pt x="f65" y="f66"/>
                  </a:lnTo>
                  <a:lnTo>
                    <a:pt x="f67" y="f68"/>
                  </a:lnTo>
                  <a:lnTo>
                    <a:pt x="f69" y="f66"/>
                  </a:lnTo>
                  <a:lnTo>
                    <a:pt x="f70" y="f64"/>
                  </a:lnTo>
                  <a:lnTo>
                    <a:pt x="f71" y="f72"/>
                  </a:lnTo>
                  <a:lnTo>
                    <a:pt x="f73" y="f74"/>
                  </a:lnTo>
                  <a:lnTo>
                    <a:pt x="f75" y="f76"/>
                  </a:lnTo>
                  <a:lnTo>
                    <a:pt x="f77" y="f78"/>
                  </a:lnTo>
                  <a:lnTo>
                    <a:pt x="f79" y="f55"/>
                  </a:lnTo>
                  <a:lnTo>
                    <a:pt x="f80" y="f81"/>
                  </a:lnTo>
                  <a:lnTo>
                    <a:pt x="f82" y="f83"/>
                  </a:lnTo>
                  <a:lnTo>
                    <a:pt x="f84" y="f85"/>
                  </a:lnTo>
                  <a:lnTo>
                    <a:pt x="f86" y="f48"/>
                  </a:lnTo>
                  <a:lnTo>
                    <a:pt x="f86" y="f47"/>
                  </a:lnTo>
                  <a:lnTo>
                    <a:pt x="f87" y="f45"/>
                  </a:lnTo>
                  <a:lnTo>
                    <a:pt x="f88" y="f89"/>
                  </a:lnTo>
                  <a:lnTo>
                    <a:pt x="f90" y="f91"/>
                  </a:lnTo>
                  <a:lnTo>
                    <a:pt x="f92" y="f93"/>
                  </a:lnTo>
                  <a:lnTo>
                    <a:pt x="f94" y="f95"/>
                  </a:lnTo>
                  <a:lnTo>
                    <a:pt x="f96" y="f97"/>
                  </a:lnTo>
                  <a:lnTo>
                    <a:pt x="f98" y="f99"/>
                  </a:lnTo>
                  <a:lnTo>
                    <a:pt x="f100" y="f101"/>
                  </a:lnTo>
                  <a:lnTo>
                    <a:pt x="f102" y="f103"/>
                  </a:lnTo>
                  <a:lnTo>
                    <a:pt x="f104" y="f105"/>
                  </a:lnTo>
                  <a:lnTo>
                    <a:pt x="f106" y="f107"/>
                  </a:lnTo>
                  <a:lnTo>
                    <a:pt x="f106" y="f108"/>
                  </a:lnTo>
                  <a:lnTo>
                    <a:pt x="f106" y="f109"/>
                  </a:lnTo>
                  <a:lnTo>
                    <a:pt x="f110" y="f21"/>
                  </a:lnTo>
                  <a:lnTo>
                    <a:pt x="f102" y="f19"/>
                  </a:lnTo>
                  <a:lnTo>
                    <a:pt x="f111" y="f112"/>
                  </a:lnTo>
                  <a:lnTo>
                    <a:pt x="f113" y="f114"/>
                  </a:lnTo>
                  <a:lnTo>
                    <a:pt x="f115" y="f8"/>
                  </a:lnTo>
                  <a:lnTo>
                    <a:pt x="f116" y="f117"/>
                  </a:lnTo>
                  <a:lnTo>
                    <a:pt x="f77" y="f118"/>
                  </a:lnTo>
                  <a:lnTo>
                    <a:pt x="f90" y="f119"/>
                  </a:lnTo>
                  <a:lnTo>
                    <a:pt x="f120" y="f121"/>
                  </a:lnTo>
                  <a:lnTo>
                    <a:pt x="f122" y="f123"/>
                  </a:lnTo>
                  <a:lnTo>
                    <a:pt x="f124" y="f125"/>
                  </a:lnTo>
                  <a:lnTo>
                    <a:pt x="f126" y="f127"/>
                  </a:lnTo>
                  <a:lnTo>
                    <a:pt x="f128" y="f129"/>
                  </a:lnTo>
                  <a:lnTo>
                    <a:pt x="f130" y="f129"/>
                  </a:lnTo>
                  <a:lnTo>
                    <a:pt x="f131" y="f129"/>
                  </a:lnTo>
                  <a:lnTo>
                    <a:pt x="f132" y="f125"/>
                  </a:lnTo>
                  <a:lnTo>
                    <a:pt x="f133" y="f134"/>
                  </a:lnTo>
                  <a:lnTo>
                    <a:pt x="f135" y="f121"/>
                  </a:lnTo>
                  <a:lnTo>
                    <a:pt x="f136" y="f137"/>
                  </a:lnTo>
                  <a:lnTo>
                    <a:pt x="f138" y="f139"/>
                  </a:lnTo>
                  <a:lnTo>
                    <a:pt x="f140" y="f8"/>
                  </a:lnTo>
                  <a:lnTo>
                    <a:pt x="f141" y="f114"/>
                  </a:lnTo>
                  <a:lnTo>
                    <a:pt x="f142" y="f17"/>
                  </a:lnTo>
                  <a:lnTo>
                    <a:pt x="f143" y="f144"/>
                  </a:lnTo>
                  <a:lnTo>
                    <a:pt x="f145" y="f146"/>
                  </a:lnTo>
                  <a:lnTo>
                    <a:pt x="f147" y="f148"/>
                  </a:lnTo>
                  <a:lnTo>
                    <a:pt x="f147" y="f101"/>
                  </a:lnTo>
                  <a:lnTo>
                    <a:pt x="f145" y="f149"/>
                  </a:lnTo>
                  <a:lnTo>
                    <a:pt x="f150" y="f151"/>
                  </a:lnTo>
                  <a:lnTo>
                    <a:pt x="f152" y="f153"/>
                  </a:lnTo>
                  <a:lnTo>
                    <a:pt x="f154" y="f155"/>
                  </a:lnTo>
                  <a:lnTo>
                    <a:pt x="f156" y="f157"/>
                  </a:lnTo>
                  <a:lnTo>
                    <a:pt x="f138" y="f158"/>
                  </a:lnTo>
                  <a:lnTo>
                    <a:pt x="f159" y="f78"/>
                  </a:lnTo>
                  <a:lnTo>
                    <a:pt x="f160" y="f161"/>
                  </a:lnTo>
                  <a:lnTo>
                    <a:pt x="f159" y="f162"/>
                  </a:lnTo>
                  <a:lnTo>
                    <a:pt x="f163" y="f164"/>
                  </a:lnTo>
                  <a:lnTo>
                    <a:pt x="f156" y="f77"/>
                  </a:lnTo>
                  <a:lnTo>
                    <a:pt x="f165" y="f166"/>
                  </a:lnTo>
                  <a:lnTo>
                    <a:pt x="f142" y="f167"/>
                  </a:lnTo>
                  <a:lnTo>
                    <a:pt x="f168" y="f169"/>
                  </a:lnTo>
                  <a:lnTo>
                    <a:pt x="f170" y="f171"/>
                  </a:lnTo>
                  <a:lnTo>
                    <a:pt x="f172" y="f173"/>
                  </a:lnTo>
                  <a:lnTo>
                    <a:pt x="f174" y="f175"/>
                  </a:lnTo>
                  <a:lnTo>
                    <a:pt x="f176" y="f177"/>
                  </a:lnTo>
                  <a:lnTo>
                    <a:pt x="f178" y="f179"/>
                  </a:lnTo>
                  <a:lnTo>
                    <a:pt x="f180" y="f181"/>
                  </a:lnTo>
                  <a:lnTo>
                    <a:pt x="f182" y="f181"/>
                  </a:lnTo>
                  <a:lnTo>
                    <a:pt x="f183" y="f184"/>
                  </a:lnTo>
                  <a:lnTo>
                    <a:pt x="f185" y="f177"/>
                  </a:lnTo>
                  <a:lnTo>
                    <a:pt x="f186" y="f187"/>
                  </a:lnTo>
                  <a:lnTo>
                    <a:pt x="f188" y="f189"/>
                  </a:lnTo>
                  <a:lnTo>
                    <a:pt x="f190" y="f191"/>
                  </a:lnTo>
                  <a:lnTo>
                    <a:pt x="f192" y="f193"/>
                  </a:lnTo>
                  <a:lnTo>
                    <a:pt x="f25" y="f194"/>
                  </a:lnTo>
                  <a:lnTo>
                    <a:pt x="f195" y="f196"/>
                  </a:lnTo>
                  <a:lnTo>
                    <a:pt x="f197" y="f198"/>
                  </a:lnTo>
                  <a:lnTo>
                    <a:pt x="f199" y="f198"/>
                  </a:lnTo>
                  <a:lnTo>
                    <a:pt x="f200" y="f198"/>
                  </a:lnTo>
                  <a:lnTo>
                    <a:pt x="f201" y="f202"/>
                  </a:lnTo>
                  <a:lnTo>
                    <a:pt x="f203" y="f204"/>
                  </a:lnTo>
                  <a:lnTo>
                    <a:pt x="f205" y="f206"/>
                  </a:lnTo>
                  <a:lnTo>
                    <a:pt x="f207" y="f208"/>
                  </a:lnTo>
                  <a:lnTo>
                    <a:pt x="f209" y="f210"/>
                  </a:lnTo>
                  <a:lnTo>
                    <a:pt x="f211" y="f212"/>
                  </a:lnTo>
                  <a:lnTo>
                    <a:pt x="f213" y="f214"/>
                  </a:lnTo>
                  <a:lnTo>
                    <a:pt x="f215" y="f216"/>
                  </a:lnTo>
                  <a:lnTo>
                    <a:pt x="f217" y="f218"/>
                  </a:lnTo>
                  <a:lnTo>
                    <a:pt x="f219" y="f220"/>
                  </a:lnTo>
                  <a:lnTo>
                    <a:pt x="f217" y="f221"/>
                  </a:lnTo>
                  <a:lnTo>
                    <a:pt x="f215" y="f222"/>
                  </a:lnTo>
                  <a:lnTo>
                    <a:pt x="f213" y="f223"/>
                  </a:lnTo>
                  <a:lnTo>
                    <a:pt x="f211" y="f224"/>
                  </a:lnTo>
                  <a:lnTo>
                    <a:pt x="f209" y="f225"/>
                  </a:lnTo>
                  <a:lnTo>
                    <a:pt x="f207" y="f226"/>
                  </a:lnTo>
                  <a:lnTo>
                    <a:pt x="f205" y="f227"/>
                  </a:lnTo>
                  <a:lnTo>
                    <a:pt x="f203" y="f228"/>
                  </a:lnTo>
                  <a:lnTo>
                    <a:pt x="f201" y="f229"/>
                  </a:lnTo>
                  <a:lnTo>
                    <a:pt x="f200" y="f230"/>
                  </a:lnTo>
                  <a:lnTo>
                    <a:pt x="f199" y="f231"/>
                  </a:lnTo>
                  <a:lnTo>
                    <a:pt x="f197" y="f230"/>
                  </a:lnTo>
                  <a:lnTo>
                    <a:pt x="f195" y="f232"/>
                  </a:lnTo>
                  <a:lnTo>
                    <a:pt x="f25" y="f233"/>
                  </a:lnTo>
                  <a:lnTo>
                    <a:pt x="f192" y="f234"/>
                  </a:lnTo>
                  <a:lnTo>
                    <a:pt x="f190" y="f235"/>
                  </a:lnTo>
                  <a:lnTo>
                    <a:pt x="f188" y="f236"/>
                  </a:lnTo>
                  <a:lnTo>
                    <a:pt x="f237" y="f238"/>
                  </a:lnTo>
                  <a:lnTo>
                    <a:pt x="f239" y="f240"/>
                  </a:lnTo>
                  <a:lnTo>
                    <a:pt x="f241" y="f242"/>
                  </a:lnTo>
                  <a:lnTo>
                    <a:pt x="f243" y="f244"/>
                  </a:lnTo>
                  <a:lnTo>
                    <a:pt x="f245" y="f246"/>
                  </a:lnTo>
                  <a:lnTo>
                    <a:pt x="f247" y="f246"/>
                  </a:lnTo>
                  <a:lnTo>
                    <a:pt x="f174" y="f242"/>
                  </a:lnTo>
                  <a:lnTo>
                    <a:pt x="f248" y="f240"/>
                  </a:lnTo>
                  <a:lnTo>
                    <a:pt x="f249" y="f225"/>
                  </a:lnTo>
                  <a:lnTo>
                    <a:pt x="f143" y="f250"/>
                  </a:lnTo>
                  <a:lnTo>
                    <a:pt x="f140" y="f251"/>
                  </a:lnTo>
                  <a:lnTo>
                    <a:pt x="f156" y="f227"/>
                  </a:lnTo>
                  <a:lnTo>
                    <a:pt x="f138" y="f228"/>
                  </a:lnTo>
                  <a:lnTo>
                    <a:pt x="f252" y="f231"/>
                  </a:lnTo>
                  <a:lnTo>
                    <a:pt x="f253" y="f254"/>
                  </a:lnTo>
                  <a:lnTo>
                    <a:pt x="f255" y="f256"/>
                  </a:lnTo>
                  <a:lnTo>
                    <a:pt x="f255" y="f257"/>
                  </a:lnTo>
                  <a:lnTo>
                    <a:pt x="f258" y="f259"/>
                  </a:lnTo>
                  <a:lnTo>
                    <a:pt x="f160" y="f260"/>
                  </a:lnTo>
                  <a:lnTo>
                    <a:pt x="f261" y="f262"/>
                  </a:lnTo>
                  <a:lnTo>
                    <a:pt x="f263" y="f264"/>
                  </a:lnTo>
                  <a:lnTo>
                    <a:pt x="f265" y="f266"/>
                  </a:lnTo>
                  <a:lnTo>
                    <a:pt x="f140" y="f267"/>
                  </a:lnTo>
                  <a:lnTo>
                    <a:pt x="f165" y="f267"/>
                  </a:lnTo>
                  <a:lnTo>
                    <a:pt x="f268" y="f267"/>
                  </a:lnTo>
                  <a:lnTo>
                    <a:pt x="f269" y="f270"/>
                  </a:lnTo>
                  <a:lnTo>
                    <a:pt x="f271" y="f272"/>
                  </a:lnTo>
                  <a:lnTo>
                    <a:pt x="f273" y="f274"/>
                  </a:lnTo>
                  <a:lnTo>
                    <a:pt x="f275" y="f276"/>
                  </a:lnTo>
                  <a:lnTo>
                    <a:pt x="f277" y="f278"/>
                  </a:lnTo>
                  <a:lnTo>
                    <a:pt x="f279" y="f280"/>
                  </a:lnTo>
                  <a:lnTo>
                    <a:pt x="f281" y="f282"/>
                  </a:lnTo>
                  <a:lnTo>
                    <a:pt x="f283" y="f282"/>
                  </a:lnTo>
                  <a:lnTo>
                    <a:pt x="f284" y="f282"/>
                  </a:lnTo>
                  <a:lnTo>
                    <a:pt x="f86" y="f285"/>
                  </a:lnTo>
                  <a:lnTo>
                    <a:pt x="f286" y="f276"/>
                  </a:lnTo>
                  <a:lnTo>
                    <a:pt x="f287" y="f288"/>
                  </a:lnTo>
                  <a:lnTo>
                    <a:pt x="f92" y="f289"/>
                  </a:lnTo>
                  <a:lnTo>
                    <a:pt x="f77" y="f290"/>
                  </a:lnTo>
                  <a:lnTo>
                    <a:pt x="f291" y="f292"/>
                  </a:lnTo>
                  <a:lnTo>
                    <a:pt x="f293" y="f294"/>
                  </a:lnTo>
                  <a:lnTo>
                    <a:pt x="f295" y="f296"/>
                  </a:lnTo>
                  <a:lnTo>
                    <a:pt x="f75" y="f297"/>
                  </a:lnTo>
                  <a:lnTo>
                    <a:pt x="f295" y="f298"/>
                  </a:lnTo>
                  <a:lnTo>
                    <a:pt x="f293" y="f299"/>
                  </a:lnTo>
                  <a:lnTo>
                    <a:pt x="f300" y="f301"/>
                  </a:lnTo>
                  <a:lnTo>
                    <a:pt x="f302" y="f303"/>
                  </a:lnTo>
                  <a:lnTo>
                    <a:pt x="f304" y="f305"/>
                  </a:lnTo>
                  <a:lnTo>
                    <a:pt x="f88" y="f306"/>
                  </a:lnTo>
                  <a:lnTo>
                    <a:pt x="f307" y="f308"/>
                  </a:lnTo>
                  <a:lnTo>
                    <a:pt x="f309" y="f310"/>
                  </a:lnTo>
                  <a:lnTo>
                    <a:pt x="f311" y="f312"/>
                  </a:lnTo>
                  <a:lnTo>
                    <a:pt x="f313" y="f314"/>
                  </a:lnTo>
                  <a:lnTo>
                    <a:pt x="f315" y="f316"/>
                  </a:lnTo>
                  <a:lnTo>
                    <a:pt x="f317" y="f318"/>
                  </a:lnTo>
                  <a:lnTo>
                    <a:pt x="f313" y="f319"/>
                  </a:lnTo>
                  <a:lnTo>
                    <a:pt x="f320" y="f321"/>
                  </a:lnTo>
                  <a:lnTo>
                    <a:pt x="f309" y="f228"/>
                  </a:lnTo>
                  <a:lnTo>
                    <a:pt x="f322" y="f323"/>
                  </a:lnTo>
                  <a:lnTo>
                    <a:pt x="f286" y="f238"/>
                  </a:lnTo>
                  <a:lnTo>
                    <a:pt x="f324" y="f244"/>
                  </a:lnTo>
                  <a:lnTo>
                    <a:pt x="f293" y="f325"/>
                  </a:lnTo>
                  <a:lnTo>
                    <a:pt x="f73" y="f326"/>
                  </a:lnTo>
                  <a:lnTo>
                    <a:pt x="f327" y="f328"/>
                  </a:lnTo>
                  <a:lnTo>
                    <a:pt x="f329" y="f330"/>
                  </a:lnTo>
                  <a:lnTo>
                    <a:pt x="f331" y="f330"/>
                  </a:lnTo>
                  <a:lnTo>
                    <a:pt x="f332" y="f330"/>
                  </a:lnTo>
                  <a:lnTo>
                    <a:pt x="f333" y="f328"/>
                  </a:lnTo>
                  <a:lnTo>
                    <a:pt x="f334" y="f335"/>
                  </a:lnTo>
                  <a:lnTo>
                    <a:pt x="f336" y="f337"/>
                  </a:lnTo>
                  <a:lnTo>
                    <a:pt x="f338" y="f339"/>
                  </a:lnTo>
                  <a:lnTo>
                    <a:pt x="f340" y="f341"/>
                  </a:lnTo>
                  <a:lnTo>
                    <a:pt x="f342" y="f246"/>
                  </a:lnTo>
                  <a:lnTo>
                    <a:pt x="f343" y="f225"/>
                  </a:lnTo>
                  <a:lnTo>
                    <a:pt x="f344" y="f323"/>
                  </a:lnTo>
                  <a:lnTo>
                    <a:pt x="f28" y="f345"/>
                  </a:lnTo>
                  <a:lnTo>
                    <a:pt x="f30" y="f346"/>
                  </a:lnTo>
                  <a:lnTo>
                    <a:pt x="f347" y="f348"/>
                  </a:lnTo>
                  <a:lnTo>
                    <a:pt x="f10" y="f349"/>
                  </a:lnTo>
                  <a:lnTo>
                    <a:pt x="f56" y="f257"/>
                  </a:lnTo>
                  <a:lnTo>
                    <a:pt x="f10" y="f350"/>
                  </a:lnTo>
                  <a:lnTo>
                    <a:pt x="f351" y="f352"/>
                  </a:lnTo>
                  <a:lnTo>
                    <a:pt x="f353" y="f354"/>
                  </a:lnTo>
                  <a:lnTo>
                    <a:pt x="f355" y="f356"/>
                  </a:lnTo>
                  <a:lnTo>
                    <a:pt x="f18" y="f357"/>
                  </a:lnTo>
                  <a:lnTo>
                    <a:pt x="f358" y="f359"/>
                  </a:lnTo>
                  <a:lnTo>
                    <a:pt x="f360" y="f361"/>
                  </a:lnTo>
                  <a:lnTo>
                    <a:pt x="f362" y="f363"/>
                  </a:lnTo>
                  <a:lnTo>
                    <a:pt x="f364" y="f365"/>
                  </a:lnTo>
                  <a:lnTo>
                    <a:pt x="f366" y="f367"/>
                  </a:lnTo>
                  <a:lnTo>
                    <a:pt x="f368" y="f369"/>
                  </a:lnTo>
                  <a:lnTo>
                    <a:pt x="f366" y="f370"/>
                  </a:lnTo>
                  <a:lnTo>
                    <a:pt x="f364" y="f371"/>
                  </a:lnTo>
                  <a:lnTo>
                    <a:pt x="f362" y="f372"/>
                  </a:lnTo>
                  <a:lnTo>
                    <a:pt x="f61" y="f373"/>
                  </a:lnTo>
                  <a:lnTo>
                    <a:pt x="f374" y="f375"/>
                  </a:lnTo>
                  <a:lnTo>
                    <a:pt x="f376" y="f292"/>
                  </a:lnTo>
                  <a:lnTo>
                    <a:pt x="f351" y="f377"/>
                  </a:lnTo>
                  <a:lnTo>
                    <a:pt x="f54" y="f378"/>
                  </a:lnTo>
                  <a:lnTo>
                    <a:pt x="f42" y="f289"/>
                  </a:lnTo>
                  <a:lnTo>
                    <a:pt x="f379" y="f267"/>
                  </a:lnTo>
                  <a:lnTo>
                    <a:pt x="f380" y="f288"/>
                  </a:lnTo>
                  <a:lnTo>
                    <a:pt x="f381" y="f272"/>
                  </a:lnTo>
                  <a:lnTo>
                    <a:pt x="f382" y="f272"/>
                  </a:lnTo>
                  <a:lnTo>
                    <a:pt x="f383" y="f288"/>
                  </a:lnTo>
                  <a:lnTo>
                    <a:pt x="f384" y="f267"/>
                  </a:lnTo>
                  <a:lnTo>
                    <a:pt x="f385" y="f386"/>
                  </a:lnTo>
                  <a:lnTo>
                    <a:pt x="f387" y="f388"/>
                  </a:lnTo>
                  <a:lnTo>
                    <a:pt x="f389" y="f390"/>
                  </a:lnTo>
                  <a:lnTo>
                    <a:pt x="f391" y="f392"/>
                  </a:lnTo>
                  <a:lnTo>
                    <a:pt x="f393" y="f394"/>
                  </a:lnTo>
                  <a:lnTo>
                    <a:pt x="f395" y="f303"/>
                  </a:lnTo>
                  <a:lnTo>
                    <a:pt x="f396" y="f397"/>
                  </a:lnTo>
                  <a:lnTo>
                    <a:pt x="f398" y="f399"/>
                  </a:lnTo>
                  <a:lnTo>
                    <a:pt x="f400" y="f401"/>
                  </a:lnTo>
                  <a:lnTo>
                    <a:pt x="f402" y="f403"/>
                  </a:lnTo>
                  <a:lnTo>
                    <a:pt x="f402" y="f319"/>
                  </a:lnTo>
                  <a:lnTo>
                    <a:pt x="f404" y="f231"/>
                  </a:lnTo>
                  <a:lnTo>
                    <a:pt x="f405" y="f406"/>
                  </a:lnTo>
                  <a:lnTo>
                    <a:pt x="f407" y="f235"/>
                  </a:lnTo>
                  <a:lnTo>
                    <a:pt x="f408" y="f409"/>
                  </a:lnTo>
                  <a:lnTo>
                    <a:pt x="f410" y="f250"/>
                  </a:lnTo>
                  <a:lnTo>
                    <a:pt x="f411" y="f225"/>
                  </a:lnTo>
                  <a:lnTo>
                    <a:pt x="f412" y="f242"/>
                  </a:lnTo>
                  <a:lnTo>
                    <a:pt x="f391" y="f224"/>
                  </a:lnTo>
                  <a:lnTo>
                    <a:pt x="f389" y="f413"/>
                  </a:lnTo>
                  <a:lnTo>
                    <a:pt x="f414" y="f337"/>
                  </a:lnTo>
                  <a:lnTo>
                    <a:pt x="f415" y="f335"/>
                  </a:lnTo>
                  <a:lnTo>
                    <a:pt x="f416" y="f223"/>
                  </a:lnTo>
                  <a:lnTo>
                    <a:pt x="f417" y="f328"/>
                  </a:lnTo>
                  <a:lnTo>
                    <a:pt x="f418" y="f328"/>
                  </a:lnTo>
                  <a:lnTo>
                    <a:pt x="f419" y="f223"/>
                  </a:lnTo>
                  <a:lnTo>
                    <a:pt x="f420" y="f335"/>
                  </a:lnTo>
                  <a:lnTo>
                    <a:pt x="f421" y="f326"/>
                  </a:lnTo>
                  <a:lnTo>
                    <a:pt x="f422" y="f423"/>
                  </a:lnTo>
                  <a:lnTo>
                    <a:pt x="f424" y="f325"/>
                  </a:lnTo>
                  <a:lnTo>
                    <a:pt x="f425" y="f426"/>
                  </a:lnTo>
                  <a:lnTo>
                    <a:pt x="f427" y="f242"/>
                  </a:lnTo>
                  <a:lnTo>
                    <a:pt x="f428" y="f225"/>
                  </a:lnTo>
                  <a:lnTo>
                    <a:pt x="f429" y="f409"/>
                  </a:lnTo>
                  <a:lnTo>
                    <a:pt x="f430" y="f431"/>
                  </a:lnTo>
                  <a:lnTo>
                    <a:pt x="f432" y="f406"/>
                  </a:lnTo>
                  <a:lnTo>
                    <a:pt x="f433" y="f434"/>
                  </a:lnTo>
                  <a:lnTo>
                    <a:pt x="f435" y="f228"/>
                  </a:lnTo>
                  <a:lnTo>
                    <a:pt x="f436" y="f228"/>
                  </a:lnTo>
                  <a:lnTo>
                    <a:pt x="f437" y="f434"/>
                  </a:lnTo>
                  <a:lnTo>
                    <a:pt x="f438" y="f439"/>
                  </a:lnTo>
                  <a:lnTo>
                    <a:pt x="f440" y="f235"/>
                  </a:lnTo>
                  <a:lnTo>
                    <a:pt x="f441" y="f442"/>
                  </a:lnTo>
                  <a:lnTo>
                    <a:pt x="f443" y="f444"/>
                  </a:lnTo>
                  <a:lnTo>
                    <a:pt x="f445" y="f413"/>
                  </a:lnTo>
                  <a:lnTo>
                    <a:pt x="f446" y="f335"/>
                  </a:lnTo>
                  <a:lnTo>
                    <a:pt x="f447" y="f448"/>
                  </a:lnTo>
                  <a:lnTo>
                    <a:pt x="f449" y="f222"/>
                  </a:lnTo>
                  <a:lnTo>
                    <a:pt x="f450" y="f451"/>
                  </a:lnTo>
                  <a:lnTo>
                    <a:pt x="f452" y="f221"/>
                  </a:lnTo>
                  <a:lnTo>
                    <a:pt x="f453" y="f454"/>
                  </a:lnTo>
                  <a:lnTo>
                    <a:pt x="f455" y="f456"/>
                  </a:lnTo>
                  <a:lnTo>
                    <a:pt x="f455" y="f457"/>
                  </a:lnTo>
                  <a:lnTo>
                    <a:pt x="f455" y="f458"/>
                  </a:lnTo>
                  <a:lnTo>
                    <a:pt x="f453" y="f184"/>
                  </a:lnTo>
                  <a:lnTo>
                    <a:pt x="f452" y="f187"/>
                  </a:lnTo>
                  <a:lnTo>
                    <a:pt x="f450" y="f459"/>
                  </a:lnTo>
                  <a:lnTo>
                    <a:pt x="f460" y="f191"/>
                  </a:lnTo>
                  <a:lnTo>
                    <a:pt x="f447" y="f208"/>
                  </a:lnTo>
                  <a:lnTo>
                    <a:pt x="f461" y="f206"/>
                  </a:lnTo>
                  <a:lnTo>
                    <a:pt x="f445" y="f166"/>
                  </a:lnTo>
                  <a:lnTo>
                    <a:pt x="f462" y="f77"/>
                  </a:lnTo>
                  <a:lnTo>
                    <a:pt x="f463" y="f464"/>
                  </a:lnTo>
                  <a:lnTo>
                    <a:pt x="f465" y="f68"/>
                  </a:lnTo>
                  <a:lnTo>
                    <a:pt x="f466" y="f64"/>
                  </a:lnTo>
                  <a:lnTo>
                    <a:pt x="f467" y="f468"/>
                  </a:lnTo>
                  <a:lnTo>
                    <a:pt x="f469" y="f72"/>
                  </a:lnTo>
                  <a:lnTo>
                    <a:pt x="f470" y="f72"/>
                  </a:lnTo>
                  <a:lnTo>
                    <a:pt x="f471" y="f62"/>
                  </a:lnTo>
                  <a:lnTo>
                    <a:pt x="f472" y="f162"/>
                  </a:lnTo>
                  <a:lnTo>
                    <a:pt x="f473" y="f120"/>
                  </a:lnTo>
                  <a:lnTo>
                    <a:pt x="f474" y="f475"/>
                  </a:lnTo>
                  <a:lnTo>
                    <a:pt x="f476" y="f477"/>
                  </a:lnTo>
                  <a:lnTo>
                    <a:pt x="f478" y="f77"/>
                  </a:lnTo>
                  <a:lnTo>
                    <a:pt x="f428" y="f198"/>
                  </a:lnTo>
                  <a:lnTo>
                    <a:pt x="f479" y="f196"/>
                  </a:lnTo>
                  <a:lnTo>
                    <a:pt x="f480" y="f204"/>
                  </a:lnTo>
                  <a:lnTo>
                    <a:pt x="f481" y="f204"/>
                  </a:lnTo>
                  <a:lnTo>
                    <a:pt x="f482" y="f204"/>
                  </a:lnTo>
                  <a:lnTo>
                    <a:pt x="f483" y="f196"/>
                  </a:lnTo>
                  <a:lnTo>
                    <a:pt x="f484" y="f485"/>
                  </a:lnTo>
                  <a:lnTo>
                    <a:pt x="f486" y="f487"/>
                  </a:lnTo>
                  <a:lnTo>
                    <a:pt x="f488" y="f489"/>
                  </a:lnTo>
                  <a:lnTo>
                    <a:pt x="f490" y="f491"/>
                  </a:lnTo>
                  <a:lnTo>
                    <a:pt x="f492" y="f493"/>
                  </a:lnTo>
                  <a:lnTo>
                    <a:pt x="f414" y="f494"/>
                  </a:lnTo>
                  <a:lnTo>
                    <a:pt x="f495" y="f496"/>
                  </a:lnTo>
                  <a:lnTo>
                    <a:pt x="f497" y="f161"/>
                  </a:lnTo>
                  <a:lnTo>
                    <a:pt x="f389" y="f498"/>
                  </a:lnTo>
                  <a:lnTo>
                    <a:pt x="f497" y="f499"/>
                  </a:lnTo>
                  <a:lnTo>
                    <a:pt x="f495" y="f500"/>
                  </a:lnTo>
                  <a:lnTo>
                    <a:pt x="f501" y="f502"/>
                  </a:lnTo>
                  <a:lnTo>
                    <a:pt x="f503" y="f43"/>
                  </a:lnTo>
                  <a:lnTo>
                    <a:pt x="f414" y="f33"/>
                  </a:lnTo>
                  <a:lnTo>
                    <a:pt x="f414" y="f504"/>
                  </a:lnTo>
                  <a:lnTo>
                    <a:pt x="f503" y="f505"/>
                  </a:lnTo>
                  <a:lnTo>
                    <a:pt x="f501" y="f146"/>
                  </a:lnTo>
                  <a:lnTo>
                    <a:pt x="f495" y="f17"/>
                  </a:lnTo>
                  <a:lnTo>
                    <a:pt x="f389" y="f8"/>
                  </a:lnTo>
                  <a:lnTo>
                    <a:pt x="f391" y="f506"/>
                  </a:lnTo>
                  <a:lnTo>
                    <a:pt x="f507" y="f117"/>
                  </a:lnTo>
                  <a:lnTo>
                    <a:pt x="f508" y="f139"/>
                  </a:lnTo>
                  <a:lnTo>
                    <a:pt x="f509" y="f510"/>
                  </a:lnTo>
                  <a:lnTo>
                    <a:pt x="f511" y="f510"/>
                  </a:lnTo>
                  <a:lnTo>
                    <a:pt x="f512" y="f139"/>
                  </a:lnTo>
                  <a:lnTo>
                    <a:pt x="f513" y="f117"/>
                  </a:lnTo>
                  <a:lnTo>
                    <a:pt x="f381" y="f506"/>
                  </a:lnTo>
                  <a:lnTo>
                    <a:pt x="f514" y="f515"/>
                  </a:lnTo>
                  <a:lnTo>
                    <a:pt x="f7" y="f8"/>
                  </a:lnTo>
                  <a:close/>
                </a:path>
                <a:path w="21600" h="21600"/>
              </a:pathLst>
            </a:custGeom>
            <a:solidFill>
              <a:srgbClr val="CCCCFF"/>
            </a:solidFill>
            <a:ln w="28437">
              <a:solidFill>
                <a:srgbClr val="000000"/>
              </a:solidFill>
              <a:prstDash val="solid"/>
              <a:miter/>
            </a:ln>
          </p:spPr>
          <p:txBody>
            <a:bodyPr vert="horz" wrap="square" lIns="90004" tIns="46798" rIns="90004" bIns="46798" anchor="t" anchorCtr="0" compatLnSpc="0"/>
            <a:lstStyle/>
            <a:p>
              <a:pPr defTabSz="829452" hangingPunct="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fi-FI" sz="1600">
                <a:solidFill>
                  <a:srgbClr val="000000"/>
                </a:solidFill>
                <a:latin typeface="Arial" pitchFamily="18"/>
                <a:ea typeface="MS Gothic" pitchFamily="2"/>
                <a:cs typeface="Tahoma" pitchFamily="2"/>
              </a:endParaRPr>
            </a:p>
          </p:txBody>
        </p:sp>
      </p:grpSp>
      <p:sp>
        <p:nvSpPr>
          <p:cNvPr id="29" name="Freeform 32"/>
          <p:cNvSpPr/>
          <p:nvPr/>
        </p:nvSpPr>
        <p:spPr>
          <a:xfrm flipH="1">
            <a:off x="2801831" y="2907334"/>
            <a:ext cx="1096229" cy="266494"/>
          </a:xfrm>
          <a:custGeom>
            <a:avLst>
              <a:gd name="f0" fmla="val 54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+- f5 0 f4"/>
              <a:gd name="f10" fmla="pin 0 f0 21600"/>
              <a:gd name="f11" fmla="pin 0 f1 10800"/>
              <a:gd name="f12" fmla="val f10"/>
              <a:gd name="f13" fmla="val f11"/>
              <a:gd name="f14" fmla="*/ f9 1 21600"/>
              <a:gd name="f15" fmla="*/ f10 f7 1"/>
              <a:gd name="f16" fmla="*/ f11 f8 1"/>
              <a:gd name="f17" fmla="+- 21600 0 f13"/>
              <a:gd name="f18" fmla="*/ f12 f13 1"/>
              <a:gd name="f19" fmla="*/ 21600 f14 1"/>
              <a:gd name="f20" fmla="*/ f13 f8 1"/>
              <a:gd name="f21" fmla="*/ f18 1 10800"/>
              <a:gd name="f22" fmla="*/ f19 1 f14"/>
              <a:gd name="f23" fmla="*/ f17 f8 1"/>
              <a:gd name="f24" fmla="+- f12 0 f21"/>
              <a:gd name="f25" fmla="*/ f22 f7 1"/>
              <a:gd name="f26" fmla="*/ f24 f7 1"/>
            </a:gdLst>
            <a:ahLst>
              <a:ahXY gdRefX="f0" minX="f4" maxX="f5" gdRefY="f1" minY="f4" maxY="f6">
                <a:pos x="f15" y="f16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26" t="f20" r="f25" b="f23"/>
            <a:pathLst>
              <a:path w="21600" h="21600">
                <a:moveTo>
                  <a:pt x="f5" y="f13"/>
                </a:moveTo>
                <a:lnTo>
                  <a:pt x="f12" y="f13"/>
                </a:lnTo>
                <a:lnTo>
                  <a:pt x="f12" y="f4"/>
                </a:lnTo>
                <a:lnTo>
                  <a:pt x="f4" y="f6"/>
                </a:lnTo>
                <a:lnTo>
                  <a:pt x="f12" y="f5"/>
                </a:lnTo>
                <a:lnTo>
                  <a:pt x="f12" y="f17"/>
                </a:lnTo>
                <a:lnTo>
                  <a:pt x="f5" y="f17"/>
                </a:lnTo>
                <a:close/>
              </a:path>
            </a:pathLst>
          </a:custGeom>
          <a:solidFill>
            <a:srgbClr val="FF6600"/>
          </a:solidFill>
          <a:ln w="9363">
            <a:solidFill>
              <a:srgbClr val="FF6600"/>
            </a:solidFill>
            <a:prstDash val="solid"/>
            <a:miter/>
          </a:ln>
        </p:spPr>
        <p:txBody>
          <a:bodyPr vert="horz" wrap="none" lIns="81643" tIns="42450" rIns="81643" bIns="42450" anchor="ctr" anchorCtr="0" compatLnSpc="0"/>
          <a:lstStyle/>
          <a:p>
            <a:pPr defTabSz="829452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i-FI" sz="1600">
              <a:solidFill>
                <a:srgbClr val="000000"/>
              </a:solidFill>
              <a:latin typeface="Arial" pitchFamily="18"/>
              <a:ea typeface="MS Gothic" pitchFamily="2"/>
              <a:cs typeface="Tahoma" pitchFamily="2"/>
            </a:endParaRPr>
          </a:p>
        </p:txBody>
      </p:sp>
      <p:sp>
        <p:nvSpPr>
          <p:cNvPr id="30" name="Puzzle2"/>
          <p:cNvSpPr/>
          <p:nvPr/>
        </p:nvSpPr>
        <p:spPr>
          <a:xfrm>
            <a:off x="950148" y="2697241"/>
            <a:ext cx="444762" cy="326908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21600"/>
              <a:gd name="f7" fmla="val 4247"/>
              <a:gd name="f8" fmla="val 12354"/>
              <a:gd name="f9" fmla="val 4134"/>
              <a:gd name="f10" fmla="val 12468"/>
              <a:gd name="f11" fmla="val 4010"/>
              <a:gd name="f12" fmla="val 12581"/>
              <a:gd name="f13" fmla="val 3897"/>
              <a:gd name="f14" fmla="val 12637"/>
              <a:gd name="f15" fmla="val 3773"/>
              <a:gd name="f16" fmla="val 12694"/>
              <a:gd name="f17" fmla="val 3637"/>
              <a:gd name="f18" fmla="val 3524"/>
              <a:gd name="f19" fmla="val 3400"/>
              <a:gd name="f20" fmla="val 12665"/>
              <a:gd name="f21" fmla="val 3287"/>
              <a:gd name="f22" fmla="val 12609"/>
              <a:gd name="f23" fmla="val 3027"/>
              <a:gd name="f24" fmla="val 12496"/>
              <a:gd name="f25" fmla="val 2790"/>
              <a:gd name="f26" fmla="val 12340"/>
              <a:gd name="f27" fmla="val 2530"/>
              <a:gd name="f28" fmla="val 12142"/>
              <a:gd name="f29" fmla="val 2293"/>
              <a:gd name="f30" fmla="val 11987"/>
              <a:gd name="f31" fmla="val 2033"/>
              <a:gd name="f32" fmla="val 11817"/>
              <a:gd name="f33" fmla="val 1773"/>
              <a:gd name="f34" fmla="val 11676"/>
              <a:gd name="f35" fmla="val 1638"/>
              <a:gd name="f36" fmla="val 11662"/>
              <a:gd name="f37" fmla="val 1513"/>
              <a:gd name="f38" fmla="val 11634"/>
              <a:gd name="f39" fmla="val 1378"/>
              <a:gd name="f40" fmla="val 1253"/>
              <a:gd name="f41" fmla="val 1118"/>
              <a:gd name="f42" fmla="val 971"/>
              <a:gd name="f43" fmla="val 11732"/>
              <a:gd name="f44" fmla="val 835"/>
              <a:gd name="f45" fmla="val 711"/>
              <a:gd name="f46" fmla="val 11959"/>
              <a:gd name="f47" fmla="val 553"/>
              <a:gd name="f48" fmla="val 12086"/>
              <a:gd name="f49" fmla="val 429"/>
              <a:gd name="f50" fmla="val 12284"/>
              <a:gd name="f51" fmla="val 271"/>
              <a:gd name="f52" fmla="val 12524"/>
              <a:gd name="f53" fmla="val 146"/>
              <a:gd name="f54" fmla="val 12793"/>
              <a:gd name="f55" fmla="val 79"/>
              <a:gd name="f56" fmla="val 12962"/>
              <a:gd name="f57" fmla="val 33"/>
              <a:gd name="f58" fmla="val 13146"/>
              <a:gd name="f59" fmla="val 11"/>
              <a:gd name="f60" fmla="val 13386"/>
              <a:gd name="f61" fmla="val 13641"/>
              <a:gd name="f62" fmla="val 13881"/>
              <a:gd name="f63" fmla="val 101"/>
              <a:gd name="f64" fmla="val 14150"/>
              <a:gd name="f65" fmla="val 192"/>
              <a:gd name="f66" fmla="val 14404"/>
              <a:gd name="f67" fmla="val 293"/>
              <a:gd name="f68" fmla="val 14645"/>
              <a:gd name="f69" fmla="val 451"/>
              <a:gd name="f70" fmla="val 14857"/>
              <a:gd name="f71" fmla="val 621"/>
              <a:gd name="f72" fmla="val 15054"/>
              <a:gd name="f73" fmla="val 734"/>
              <a:gd name="f74" fmla="val 15125"/>
              <a:gd name="f75" fmla="val 15210"/>
              <a:gd name="f76" fmla="val 948"/>
              <a:gd name="f77" fmla="val 15267"/>
              <a:gd name="f78" fmla="val 1084"/>
              <a:gd name="f79" fmla="val 15323"/>
              <a:gd name="f80" fmla="val 1208"/>
              <a:gd name="f81" fmla="val 15351"/>
              <a:gd name="f82" fmla="val 1355"/>
              <a:gd name="f83" fmla="val 15380"/>
              <a:gd name="f84" fmla="val 1683"/>
              <a:gd name="f85" fmla="val 1864"/>
              <a:gd name="f86" fmla="val 2225"/>
              <a:gd name="f87" fmla="val 15238"/>
              <a:gd name="f88" fmla="val 2428"/>
              <a:gd name="f89" fmla="val 15153"/>
              <a:gd name="f90" fmla="val 2745"/>
              <a:gd name="f91" fmla="val 15026"/>
              <a:gd name="f92" fmla="val 3005"/>
              <a:gd name="f93" fmla="val 14913"/>
              <a:gd name="f94" fmla="val 3264"/>
              <a:gd name="f95" fmla="val 14828"/>
              <a:gd name="f96" fmla="val 3513"/>
              <a:gd name="f97" fmla="val 14800"/>
              <a:gd name="f98" fmla="val 3615"/>
              <a:gd name="f99" fmla="val 3728"/>
              <a:gd name="f100" fmla="val 3807"/>
              <a:gd name="f101" fmla="val 3920"/>
              <a:gd name="f102" fmla="val 14998"/>
              <a:gd name="f103" fmla="val 15097"/>
              <a:gd name="f104" fmla="val 4089"/>
              <a:gd name="f105" fmla="val 4179"/>
              <a:gd name="f106" fmla="val 15408"/>
              <a:gd name="f107" fmla="val 15620"/>
              <a:gd name="f108" fmla="val 4326"/>
              <a:gd name="f109" fmla="val 15860"/>
              <a:gd name="f110" fmla="val 4394"/>
              <a:gd name="f111" fmla="val 16129"/>
              <a:gd name="f112" fmla="val 4439"/>
              <a:gd name="f113" fmla="val 16440"/>
              <a:gd name="f114" fmla="val 4507"/>
              <a:gd name="f115" fmla="val 16737"/>
              <a:gd name="f116" fmla="val 4552"/>
              <a:gd name="f117" fmla="val 17090"/>
              <a:gd name="f118" fmla="val 4575"/>
              <a:gd name="f119" fmla="val 17443"/>
              <a:gd name="f120" fmla="val 4586"/>
              <a:gd name="f121" fmla="val 17825"/>
              <a:gd name="f122" fmla="val 18193"/>
              <a:gd name="f123" fmla="val 18574"/>
              <a:gd name="f124" fmla="val 18984"/>
              <a:gd name="f125" fmla="val 19366"/>
              <a:gd name="f126" fmla="val 19748"/>
              <a:gd name="f127" fmla="val 4462"/>
              <a:gd name="f128" fmla="val 20129"/>
              <a:gd name="f129" fmla="val 4371"/>
              <a:gd name="f130" fmla="val 20483"/>
              <a:gd name="f131" fmla="val 4292"/>
              <a:gd name="f132" fmla="val 20836"/>
              <a:gd name="f133" fmla="val 4202"/>
              <a:gd name="f134" fmla="val 21161"/>
              <a:gd name="f135" fmla="val 4744"/>
              <a:gd name="f136" fmla="val 5264"/>
              <a:gd name="f137" fmla="val 5784"/>
              <a:gd name="f138" fmla="val 6235"/>
              <a:gd name="f139" fmla="val 6676"/>
              <a:gd name="f140" fmla="val 7060"/>
              <a:gd name="f141" fmla="val 7410"/>
              <a:gd name="f142" fmla="val 7670"/>
              <a:gd name="f143" fmla="val 8020"/>
              <a:gd name="f144" fmla="val 21020"/>
              <a:gd name="f145" fmla="val 8303"/>
              <a:gd name="f146" fmla="val 20893"/>
              <a:gd name="f147" fmla="val 8563"/>
              <a:gd name="f148" fmla="val 20695"/>
              <a:gd name="f149" fmla="val 8800"/>
              <a:gd name="f150" fmla="val 20511"/>
              <a:gd name="f151" fmla="val 8969"/>
              <a:gd name="f152" fmla="val 20285"/>
              <a:gd name="f153" fmla="val 9150"/>
              <a:gd name="f154" fmla="val 20045"/>
              <a:gd name="f155" fmla="val 9252"/>
              <a:gd name="f156" fmla="val 19804"/>
              <a:gd name="f157" fmla="val 9342"/>
              <a:gd name="f158" fmla="val 19550"/>
              <a:gd name="f159" fmla="val 9410"/>
              <a:gd name="f160" fmla="val 19281"/>
              <a:gd name="f161" fmla="val 9433"/>
              <a:gd name="f162" fmla="val 19013"/>
              <a:gd name="f163" fmla="val 18744"/>
              <a:gd name="f164" fmla="val 9387"/>
              <a:gd name="f165" fmla="val 18504"/>
              <a:gd name="f166" fmla="val 9320"/>
              <a:gd name="f167" fmla="val 18221"/>
              <a:gd name="f168" fmla="val 9207"/>
              <a:gd name="f169" fmla="val 17981"/>
              <a:gd name="f170" fmla="val 9105"/>
              <a:gd name="f171" fmla="val 17740"/>
              <a:gd name="f172" fmla="val 8924"/>
              <a:gd name="f173" fmla="val 17514"/>
              <a:gd name="f174" fmla="val 8777"/>
              <a:gd name="f175" fmla="val 17274"/>
              <a:gd name="f176" fmla="val 8642"/>
              <a:gd name="f177" fmla="val 17034"/>
              <a:gd name="f178" fmla="val 16765"/>
              <a:gd name="f179" fmla="val 8472"/>
              <a:gd name="f180" fmla="val 16468"/>
              <a:gd name="f181" fmla="val 8450"/>
              <a:gd name="f182" fmla="val 16157"/>
              <a:gd name="f183" fmla="val 15563"/>
              <a:gd name="f184" fmla="val 8540"/>
              <a:gd name="f185" fmla="val 14729"/>
              <a:gd name="f186" fmla="val 8868"/>
              <a:gd name="f187" fmla="val 14616"/>
              <a:gd name="f188" fmla="val 14475"/>
              <a:gd name="f189" fmla="val 9060"/>
              <a:gd name="f190" fmla="val 14376"/>
              <a:gd name="f191" fmla="val 9184"/>
              <a:gd name="f192" fmla="val 14291"/>
              <a:gd name="f193" fmla="val 9297"/>
              <a:gd name="f194" fmla="val 14206"/>
              <a:gd name="f195" fmla="val 14121"/>
              <a:gd name="f196" fmla="val 9579"/>
              <a:gd name="f197" fmla="val 14051"/>
              <a:gd name="f198" fmla="val 9726"/>
              <a:gd name="f199" fmla="val 13994"/>
              <a:gd name="f200" fmla="val 9884"/>
              <a:gd name="f201" fmla="val 13938"/>
              <a:gd name="f202" fmla="val 10054"/>
              <a:gd name="f203" fmla="val 13909"/>
              <a:gd name="f204" fmla="val 10257"/>
              <a:gd name="f205" fmla="val 10449"/>
              <a:gd name="f206" fmla="val 10664"/>
              <a:gd name="f207" fmla="val 10856"/>
              <a:gd name="f208" fmla="val 11037"/>
              <a:gd name="f209" fmla="val 13966"/>
              <a:gd name="f210" fmla="val 11206"/>
              <a:gd name="f211" fmla="val 14023"/>
              <a:gd name="f212" fmla="val 11353"/>
              <a:gd name="f213" fmla="val 14093"/>
              <a:gd name="f214" fmla="val 11511"/>
              <a:gd name="f215" fmla="val 14178"/>
              <a:gd name="f216" fmla="val 11635"/>
              <a:gd name="f217" fmla="val 14263"/>
              <a:gd name="f218" fmla="val 11748"/>
              <a:gd name="f219" fmla="val 11861"/>
              <a:gd name="f220" fmla="val 11941"/>
              <a:gd name="f221" fmla="val 12031"/>
              <a:gd name="f222" fmla="val 14758"/>
              <a:gd name="f223" fmla="val 12099"/>
              <a:gd name="f224" fmla="val 14885"/>
              <a:gd name="f225" fmla="val 12200"/>
              <a:gd name="f226" fmla="val 12268"/>
              <a:gd name="f227" fmla="val 15507"/>
              <a:gd name="f228" fmla="val 12291"/>
              <a:gd name="f229" fmla="val 15832"/>
              <a:gd name="f230" fmla="val 12246"/>
              <a:gd name="f231" fmla="val 16482"/>
              <a:gd name="f232" fmla="val 12178"/>
              <a:gd name="f233" fmla="val 16807"/>
              <a:gd name="f234" fmla="val 12008"/>
              <a:gd name="f235" fmla="val 17330"/>
              <a:gd name="f236" fmla="val 11884"/>
              <a:gd name="f237" fmla="val 17542"/>
              <a:gd name="f238" fmla="val 17712"/>
              <a:gd name="f239" fmla="val 11613"/>
              <a:gd name="f240" fmla="val 17839"/>
              <a:gd name="f241" fmla="val 11489"/>
              <a:gd name="f242" fmla="val 18037"/>
              <a:gd name="f243" fmla="val 11398"/>
              <a:gd name="f244" fmla="val 11319"/>
              <a:gd name="f245" fmla="val 18447"/>
              <a:gd name="f246" fmla="val 11251"/>
              <a:gd name="f247" fmla="val 18659"/>
              <a:gd name="f248" fmla="val 18900"/>
              <a:gd name="f249" fmla="val 11184"/>
              <a:gd name="f250" fmla="val 19154"/>
              <a:gd name="f251" fmla="val 19423"/>
              <a:gd name="f252" fmla="val 11229"/>
              <a:gd name="f253" fmla="val 19663"/>
              <a:gd name="f254" fmla="val 11297"/>
              <a:gd name="f255" fmla="val 19903"/>
              <a:gd name="f256" fmla="val 11376"/>
              <a:gd name="f257" fmla="val 20158"/>
              <a:gd name="f258" fmla="val 20398"/>
              <a:gd name="f259" fmla="val 11681"/>
              <a:gd name="f260" fmla="val 20610"/>
              <a:gd name="f261" fmla="val 20808"/>
              <a:gd name="f262" fmla="val 12121"/>
              <a:gd name="f263" fmla="val 20992"/>
              <a:gd name="f264" fmla="val 12404"/>
              <a:gd name="f265" fmla="val 12528"/>
              <a:gd name="f266" fmla="val 21190"/>
              <a:gd name="f267" fmla="val 12856"/>
              <a:gd name="f268" fmla="val 21274"/>
              <a:gd name="f269" fmla="val 13330"/>
              <a:gd name="f270" fmla="val 21373"/>
              <a:gd name="f271" fmla="val 13963"/>
              <a:gd name="f272" fmla="val 21486"/>
              <a:gd name="f273" fmla="val 14313"/>
              <a:gd name="f274" fmla="val 21543"/>
              <a:gd name="f275" fmla="val 14652"/>
              <a:gd name="f276" fmla="val 21571"/>
              <a:gd name="f277" fmla="val 15025"/>
              <a:gd name="f278" fmla="val 15409"/>
              <a:gd name="f279" fmla="val 15782"/>
              <a:gd name="f280" fmla="val 16177"/>
              <a:gd name="f281" fmla="val 16516"/>
              <a:gd name="f282" fmla="val 16889"/>
              <a:gd name="f283" fmla="val 21402"/>
              <a:gd name="f284" fmla="val 16821"/>
              <a:gd name="f285" fmla="val 16776"/>
              <a:gd name="f286" fmla="val 20935"/>
              <a:gd name="f287" fmla="val 16742"/>
              <a:gd name="f288" fmla="val 20667"/>
              <a:gd name="f289" fmla="val 16719"/>
              <a:gd name="f290" fmla="val 20370"/>
              <a:gd name="f291" fmla="val 16697"/>
              <a:gd name="f292" fmla="val 19719"/>
              <a:gd name="f293" fmla="val 18306"/>
              <a:gd name="f294" fmla="val 16753"/>
              <a:gd name="f295" fmla="val 17599"/>
              <a:gd name="f296" fmla="val 16949"/>
              <a:gd name="f297" fmla="val 16383"/>
              <a:gd name="f298" fmla="val 16934"/>
              <a:gd name="f299" fmla="val 17002"/>
              <a:gd name="f300" fmla="val 15945"/>
              <a:gd name="f301" fmla="val 17081"/>
              <a:gd name="f302" fmla="val 15790"/>
              <a:gd name="f303" fmla="val 17194"/>
              <a:gd name="f304" fmla="val 15648"/>
              <a:gd name="f305" fmla="val 17318"/>
              <a:gd name="f306" fmla="val 17453"/>
              <a:gd name="f307" fmla="val 17600"/>
              <a:gd name="f308" fmla="val 15450"/>
              <a:gd name="f309" fmla="val 17758"/>
              <a:gd name="f310" fmla="val 17905"/>
              <a:gd name="f311" fmla="val 15479"/>
              <a:gd name="f312" fmla="val 18064"/>
              <a:gd name="f313" fmla="val 15535"/>
              <a:gd name="f314" fmla="val 18233"/>
              <a:gd name="f315" fmla="val 18380"/>
              <a:gd name="f316" fmla="val 15733"/>
              <a:gd name="f317" fmla="val 18561"/>
              <a:gd name="f318" fmla="val 18707"/>
              <a:gd name="f319" fmla="val 15973"/>
              <a:gd name="f320" fmla="val 18866"/>
              <a:gd name="f321" fmla="val 18990"/>
              <a:gd name="f322" fmla="val 16327"/>
              <a:gd name="f323" fmla="val 19125"/>
              <a:gd name="f324" fmla="val 19295"/>
              <a:gd name="f325" fmla="val 16624"/>
              <a:gd name="f326" fmla="val 19464"/>
              <a:gd name="f327" fmla="val 19668"/>
              <a:gd name="f328" fmla="val 19860"/>
              <a:gd name="f329" fmla="val 16836"/>
              <a:gd name="f330" fmla="val 20052"/>
              <a:gd name="f331" fmla="val 16864"/>
              <a:gd name="f332" fmla="val 20266"/>
              <a:gd name="f333" fmla="val 20470"/>
              <a:gd name="f334" fmla="val 16793"/>
              <a:gd name="f335" fmla="val 20662"/>
              <a:gd name="f336" fmla="val 16708"/>
              <a:gd name="f337" fmla="val 20854"/>
              <a:gd name="f338" fmla="val 16567"/>
              <a:gd name="f339" fmla="val 21035"/>
              <a:gd name="f340" fmla="val 16412"/>
              <a:gd name="f341" fmla="val 21182"/>
              <a:gd name="f342" fmla="val 16214"/>
              <a:gd name="f343" fmla="val 21340"/>
              <a:gd name="f344" fmla="val 16002"/>
              <a:gd name="f345" fmla="val 21441"/>
              <a:gd name="f346" fmla="val 21532"/>
              <a:gd name="f347" fmla="val 15436"/>
              <a:gd name="f348" fmla="val 15083"/>
              <a:gd name="f349" fmla="val 14531"/>
              <a:gd name="f350" fmla="val 21577"/>
              <a:gd name="f351" fmla="val 21487"/>
              <a:gd name="f352" fmla="val 21419"/>
              <a:gd name="f353" fmla="val 21351"/>
              <a:gd name="f354" fmla="val 13768"/>
              <a:gd name="f355" fmla="val 21204"/>
              <a:gd name="f356" fmla="val 13500"/>
              <a:gd name="f357" fmla="val 13287"/>
              <a:gd name="f358" fmla="val 20809"/>
              <a:gd name="f359" fmla="val 13090"/>
              <a:gd name="f360" fmla="val 20594"/>
              <a:gd name="f361" fmla="val 20357"/>
              <a:gd name="f362" fmla="val 12821"/>
              <a:gd name="f363" fmla="val 20120"/>
              <a:gd name="f364" fmla="val 12764"/>
              <a:gd name="f365" fmla="val 19882"/>
              <a:gd name="f366" fmla="val 12708"/>
              <a:gd name="f367" fmla="val 19645"/>
              <a:gd name="f368" fmla="val 12736"/>
              <a:gd name="f369" fmla="val 19430"/>
              <a:gd name="f370" fmla="val 19227"/>
              <a:gd name="f371" fmla="val 12906"/>
              <a:gd name="f372" fmla="val 19148"/>
              <a:gd name="f373" fmla="val 19058"/>
              <a:gd name="f374" fmla="val 13047"/>
              <a:gd name="f375" fmla="val 18911"/>
              <a:gd name="f376" fmla="val 13259"/>
              <a:gd name="f377" fmla="val 18775"/>
              <a:gd name="f378" fmla="val 13471"/>
              <a:gd name="f379" fmla="val 18628"/>
              <a:gd name="f380" fmla="val 18470"/>
              <a:gd name="f381" fmla="val 13740"/>
              <a:gd name="f382" fmla="val 18301"/>
              <a:gd name="f383" fmla="val 13825"/>
              <a:gd name="f384" fmla="val 18143"/>
              <a:gd name="f385" fmla="val 13853"/>
              <a:gd name="f386" fmla="val 17973"/>
              <a:gd name="f387" fmla="val 17804"/>
              <a:gd name="f388" fmla="val 17646"/>
              <a:gd name="f389" fmla="val 13796"/>
              <a:gd name="f390" fmla="val 17499"/>
              <a:gd name="f391" fmla="val 13726"/>
              <a:gd name="f392" fmla="val 17341"/>
              <a:gd name="f393" fmla="val 17216"/>
              <a:gd name="f394" fmla="val 13528"/>
              <a:gd name="f395" fmla="val 17103"/>
              <a:gd name="f396" fmla="val 17024"/>
              <a:gd name="f397" fmla="val 13118"/>
              <a:gd name="f398" fmla="val 12991"/>
              <a:gd name="f399" fmla="val 12849"/>
              <a:gd name="f400" fmla="val 12383"/>
              <a:gd name="f401" fmla="val 10701"/>
              <a:gd name="f402" fmla="val 9640"/>
              <a:gd name="f403" fmla="val 8566"/>
              <a:gd name="f404" fmla="val 7478"/>
              <a:gd name="f405" fmla="val 6502"/>
              <a:gd name="f406" fmla="val 5739"/>
              <a:gd name="f407" fmla="val 16674"/>
              <a:gd name="f408" fmla="val 5894"/>
              <a:gd name="f409" fmla="val 16414"/>
              <a:gd name="f410" fmla="val 6036"/>
              <a:gd name="f411" fmla="val 16154"/>
              <a:gd name="f412" fmla="val 6177"/>
              <a:gd name="f413" fmla="val 15849"/>
              <a:gd name="f414" fmla="val 6248"/>
              <a:gd name="f415" fmla="val 15544"/>
              <a:gd name="f416" fmla="val 6304"/>
              <a:gd name="f417" fmla="val 15217"/>
              <a:gd name="f418" fmla="val 6332"/>
              <a:gd name="f419" fmla="val 14866"/>
              <a:gd name="f420" fmla="val 6361"/>
              <a:gd name="f421" fmla="val 14550"/>
              <a:gd name="f422" fmla="val 14200"/>
              <a:gd name="f423" fmla="val 13850"/>
              <a:gd name="f424" fmla="val 6276"/>
              <a:gd name="f425" fmla="val 13522"/>
              <a:gd name="f426" fmla="val 6219"/>
              <a:gd name="f427" fmla="val 13206"/>
              <a:gd name="f428" fmla="val 6149"/>
              <a:gd name="f429" fmla="val 12901"/>
              <a:gd name="f430" fmla="val 6064"/>
              <a:gd name="f431" fmla="val 12618"/>
              <a:gd name="f432" fmla="val 5951"/>
              <a:gd name="f433" fmla="val 12358"/>
              <a:gd name="f434" fmla="val 5838"/>
              <a:gd name="f435" fmla="val 5626"/>
              <a:gd name="f436" fmla="val 11794"/>
              <a:gd name="f437" fmla="val 5513"/>
              <a:gd name="f438" fmla="val 11658"/>
              <a:gd name="f439" fmla="val 5414"/>
              <a:gd name="f440" fmla="val 11556"/>
              <a:gd name="f441" fmla="val 5301"/>
              <a:gd name="f442" fmla="val 11466"/>
              <a:gd name="f443" fmla="val 5187"/>
              <a:gd name="f444" fmla="val 5089"/>
              <a:gd name="f445" fmla="val 4947"/>
              <a:gd name="f446" fmla="val 4834"/>
              <a:gd name="f447" fmla="val 4707"/>
              <a:gd name="f448" fmla="val 4565"/>
              <a:gd name="f449" fmla="val 11443"/>
              <a:gd name="f450" fmla="val 4410"/>
              <a:gd name="f451" fmla="val 4240"/>
              <a:gd name="f452" fmla="val 11703"/>
              <a:gd name="f453" fmla="val 3887"/>
              <a:gd name="f454" fmla="val 11986"/>
              <a:gd name="f455" fmla="val 3505"/>
              <a:gd name="f456" fmla="val 12144"/>
              <a:gd name="f457" fmla="val 3265"/>
              <a:gd name="f458" fmla="val 3025"/>
              <a:gd name="f459" fmla="val 12336"/>
              <a:gd name="f460" fmla="val 2756"/>
              <a:gd name="f461" fmla="val 2445"/>
              <a:gd name="f462" fmla="val 12438"/>
              <a:gd name="f463" fmla="val 2176"/>
              <a:gd name="f464" fmla="val 1880"/>
              <a:gd name="f465" fmla="val 1583"/>
              <a:gd name="f466" fmla="val 1314"/>
              <a:gd name="f467" fmla="val 1046"/>
              <a:gd name="f468" fmla="val 791"/>
              <a:gd name="f469" fmla="val 692"/>
              <a:gd name="f470" fmla="val 11918"/>
              <a:gd name="f471" fmla="val 579"/>
              <a:gd name="f472" fmla="val 11816"/>
              <a:gd name="f473" fmla="val 466"/>
              <a:gd name="f474" fmla="val 381"/>
              <a:gd name="f475" fmla="val 11579"/>
              <a:gd name="f476" fmla="val 310"/>
              <a:gd name="f477" fmla="val 226"/>
              <a:gd name="f478" fmla="val 169"/>
              <a:gd name="f479" fmla="val 11138"/>
              <a:gd name="f480" fmla="val 113"/>
              <a:gd name="f481" fmla="val 10969"/>
              <a:gd name="f482" fmla="val 56"/>
              <a:gd name="f483" fmla="val 10800"/>
              <a:gd name="f484" fmla="val 28"/>
              <a:gd name="f485" fmla="val 10619"/>
              <a:gd name="f486" fmla="val 10404"/>
              <a:gd name="f487" fmla="val 10076"/>
              <a:gd name="f488" fmla="val 9952"/>
              <a:gd name="f489" fmla="val 84"/>
              <a:gd name="f490" fmla="val 9794"/>
              <a:gd name="f491" fmla="val 141"/>
              <a:gd name="f492" fmla="val 9692"/>
              <a:gd name="f493" fmla="val 9557"/>
              <a:gd name="f494" fmla="val 282"/>
              <a:gd name="f495" fmla="val 9455"/>
              <a:gd name="f496" fmla="val 9365"/>
              <a:gd name="f497" fmla="val 9274"/>
              <a:gd name="f498" fmla="val 9128"/>
              <a:gd name="f499" fmla="val 932"/>
              <a:gd name="f500" fmla="val 1201"/>
              <a:gd name="f501" fmla="val 8913"/>
              <a:gd name="f502" fmla="val 1498"/>
              <a:gd name="f503" fmla="val 8890"/>
              <a:gd name="f504" fmla="val 1795"/>
              <a:gd name="f505" fmla="val 2120"/>
              <a:gd name="f506" fmla="val 3081"/>
              <a:gd name="f507" fmla="val 9173"/>
              <a:gd name="f508" fmla="val 3378"/>
              <a:gd name="f509" fmla="val 3647"/>
              <a:gd name="f510" fmla="val 9466"/>
              <a:gd name="f511" fmla="val 4085"/>
              <a:gd name="f512" fmla="val 9670"/>
              <a:gd name="f513" fmla="val 4269"/>
              <a:gd name="f514" fmla="val 4467"/>
              <a:gd name="f515" fmla="val 9771"/>
              <a:gd name="f516" fmla="val 4650"/>
              <a:gd name="f517" fmla="val 9749"/>
              <a:gd name="f518" fmla="val 5032"/>
              <a:gd name="f519" fmla="val 9715"/>
              <a:gd name="f520" fmla="val 5216"/>
              <a:gd name="f521" fmla="val 9625"/>
              <a:gd name="f522" fmla="val 5385"/>
              <a:gd name="f523" fmla="val 9534"/>
              <a:gd name="f524" fmla="val 9229"/>
              <a:gd name="f525" fmla="val 5710"/>
              <a:gd name="f526" fmla="val 5767"/>
              <a:gd name="f527" fmla="val 8845"/>
              <a:gd name="f528" fmla="val 8585"/>
              <a:gd name="f529" fmla="val 8325"/>
              <a:gd name="f530" fmla="val 5654"/>
              <a:gd name="f531" fmla="val 7840"/>
              <a:gd name="f532" fmla="val 5442"/>
              <a:gd name="f533" fmla="val 7648"/>
              <a:gd name="f534" fmla="val 7433"/>
              <a:gd name="f535" fmla="val 5329"/>
              <a:gd name="f536" fmla="val 7241"/>
              <a:gd name="f537" fmla="val 6755"/>
              <a:gd name="f538" fmla="val 6281"/>
              <a:gd name="f539" fmla="val 5498"/>
              <a:gd name="f540" fmla="val 5597"/>
              <a:gd name="f541" fmla="val 6191"/>
              <a:gd name="f542" fmla="val 6545"/>
              <a:gd name="f543" fmla="val 4225"/>
              <a:gd name="f544" fmla="val 6954"/>
              <a:gd name="f545" fmla="val 4315"/>
              <a:gd name="f546" fmla="val 7930"/>
              <a:gd name="f547" fmla="val 9018"/>
              <a:gd name="f548" fmla="val 9570"/>
              <a:gd name="f549" fmla="val 10107"/>
              <a:gd name="f550" fmla="val 4484"/>
              <a:gd name="f551" fmla="val 10630"/>
              <a:gd name="f552" fmla="val 11082"/>
              <a:gd name="f553" fmla="val 11520"/>
              <a:gd name="f554" fmla="val 11874"/>
              <a:gd name="f555" fmla="val 12029"/>
              <a:gd name="f556" fmla="val 4349"/>
              <a:gd name="f557" fmla="val 12171"/>
              <a:gd name="f558" fmla="+- 0 0 0"/>
              <a:gd name="f559" fmla="*/ f3 1 21600"/>
              <a:gd name="f560" fmla="*/ f4 1 21600"/>
              <a:gd name="f561" fmla="+- f6 0 f5"/>
              <a:gd name="f562" fmla="*/ f558 f0 1"/>
              <a:gd name="f563" fmla="*/ f561 1 21600"/>
              <a:gd name="f564" fmla="*/ f562 1 f2"/>
              <a:gd name="f565" fmla="*/ 5388 f563 1"/>
              <a:gd name="f566" fmla="*/ 16177 f563 1"/>
              <a:gd name="f567" fmla="*/ 20441 f563 1"/>
              <a:gd name="f568" fmla="*/ 6742 f563 1"/>
              <a:gd name="f569" fmla="*/ 11 f563 1"/>
              <a:gd name="f570" fmla="*/ 13386 f563 1"/>
              <a:gd name="f571" fmla="*/ 4202 f563 1"/>
              <a:gd name="f572" fmla="*/ 21161 f563 1"/>
              <a:gd name="f573" fmla="*/ 10400 f563 1"/>
              <a:gd name="f574" fmla="*/ 13909 f563 1"/>
              <a:gd name="f575" fmla="*/ 16821 f563 1"/>
              <a:gd name="f576" fmla="*/ 21190 f563 1"/>
              <a:gd name="f577" fmla="*/ 21600 f563 1"/>
              <a:gd name="f578" fmla="*/ 15083 f563 1"/>
              <a:gd name="f579" fmla="*/ 16889 f563 1"/>
              <a:gd name="f580" fmla="*/ 5739 f563 1"/>
              <a:gd name="f581" fmla="*/ 10800 f563 1"/>
              <a:gd name="f582" fmla="*/ 28 f563 1"/>
              <a:gd name="f583" fmla="*/ 5894 f563 1"/>
              <a:gd name="f584" fmla="+- f564 0 f1"/>
              <a:gd name="f585" fmla="*/ f569 1 f563"/>
              <a:gd name="f586" fmla="*/ f570 1 f563"/>
              <a:gd name="f587" fmla="*/ f571 1 f563"/>
              <a:gd name="f588" fmla="*/ f572 1 f563"/>
              <a:gd name="f589" fmla="*/ f573 1 f563"/>
              <a:gd name="f590" fmla="*/ f574 1 f563"/>
              <a:gd name="f591" fmla="*/ f575 1 f563"/>
              <a:gd name="f592" fmla="*/ f576 1 f563"/>
              <a:gd name="f593" fmla="*/ f577 1 f563"/>
              <a:gd name="f594" fmla="*/ f578 1 f563"/>
              <a:gd name="f595" fmla="*/ f579 1 f563"/>
              <a:gd name="f596" fmla="*/ f580 1 f563"/>
              <a:gd name="f597" fmla="*/ f581 1 f563"/>
              <a:gd name="f598" fmla="*/ f582 1 f563"/>
              <a:gd name="f599" fmla="*/ f583 1 f563"/>
              <a:gd name="f600" fmla="*/ f565 1 f563"/>
              <a:gd name="f601" fmla="*/ f566 1 f563"/>
              <a:gd name="f602" fmla="*/ f568 1 f563"/>
              <a:gd name="f603" fmla="*/ f567 1 f563"/>
              <a:gd name="f604" fmla="*/ f600 f559 1"/>
              <a:gd name="f605" fmla="*/ f601 f559 1"/>
              <a:gd name="f606" fmla="*/ f603 f560 1"/>
              <a:gd name="f607" fmla="*/ f602 f560 1"/>
              <a:gd name="f608" fmla="*/ f585 f559 1"/>
              <a:gd name="f609" fmla="*/ f586 f560 1"/>
              <a:gd name="f610" fmla="*/ f587 f559 1"/>
              <a:gd name="f611" fmla="*/ f588 f560 1"/>
              <a:gd name="f612" fmla="*/ f589 f559 1"/>
              <a:gd name="f613" fmla="*/ f590 f560 1"/>
              <a:gd name="f614" fmla="*/ f591 f559 1"/>
              <a:gd name="f615" fmla="*/ f592 f560 1"/>
              <a:gd name="f616" fmla="*/ f593 f559 1"/>
              <a:gd name="f617" fmla="*/ f594 f560 1"/>
              <a:gd name="f618" fmla="*/ f595 f559 1"/>
              <a:gd name="f619" fmla="*/ f596 f560 1"/>
              <a:gd name="f620" fmla="*/ f597 f559 1"/>
              <a:gd name="f621" fmla="*/ f598 f560 1"/>
              <a:gd name="f622" fmla="*/ f599 f56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584">
                <a:pos x="f608" y="f609"/>
              </a:cxn>
              <a:cxn ang="f584">
                <a:pos x="f610" y="f611"/>
              </a:cxn>
              <a:cxn ang="f584">
                <a:pos x="f612" y="f613"/>
              </a:cxn>
              <a:cxn ang="f584">
                <a:pos x="f614" y="f615"/>
              </a:cxn>
              <a:cxn ang="f584">
                <a:pos x="f616" y="f617"/>
              </a:cxn>
              <a:cxn ang="f584">
                <a:pos x="f618" y="f619"/>
              </a:cxn>
              <a:cxn ang="f584">
                <a:pos x="f620" y="f621"/>
              </a:cxn>
              <a:cxn ang="f584">
                <a:pos x="f610" y="f622"/>
              </a:cxn>
            </a:cxnLst>
            <a:rect l="f604" t="f607" r="f605" b="f606"/>
            <a:pathLst>
              <a:path w="21600" h="21600">
                <a:moveTo>
                  <a:pt x="f7" y="f8"/>
                </a:moveTo>
                <a:lnTo>
                  <a:pt x="f9" y="f10"/>
                </a:lnTo>
                <a:lnTo>
                  <a:pt x="f11" y="f12"/>
                </a:lnTo>
                <a:lnTo>
                  <a:pt x="f13" y="f14"/>
                </a:lnTo>
                <a:lnTo>
                  <a:pt x="f15" y="f16"/>
                </a:lnTo>
                <a:lnTo>
                  <a:pt x="f17" y="f16"/>
                </a:lnTo>
                <a:lnTo>
                  <a:pt x="f18" y="f16"/>
                </a:lnTo>
                <a:lnTo>
                  <a:pt x="f19" y="f20"/>
                </a:lnTo>
                <a:lnTo>
                  <a:pt x="f21" y="f22"/>
                </a:lnTo>
                <a:lnTo>
                  <a:pt x="f23" y="f24"/>
                </a:lnTo>
                <a:lnTo>
                  <a:pt x="f25" y="f26"/>
                </a:lnTo>
                <a:lnTo>
                  <a:pt x="f27" y="f28"/>
                </a:lnTo>
                <a:lnTo>
                  <a:pt x="f29" y="f30"/>
                </a:lnTo>
                <a:lnTo>
                  <a:pt x="f31" y="f32"/>
                </a:lnTo>
                <a:lnTo>
                  <a:pt x="f33" y="f34"/>
                </a:lnTo>
                <a:lnTo>
                  <a:pt x="f35" y="f36"/>
                </a:lnTo>
                <a:lnTo>
                  <a:pt x="f37" y="f38"/>
                </a:lnTo>
                <a:lnTo>
                  <a:pt x="f39" y="f38"/>
                </a:lnTo>
                <a:lnTo>
                  <a:pt x="f40" y="f38"/>
                </a:lnTo>
                <a:lnTo>
                  <a:pt x="f41" y="f36"/>
                </a:lnTo>
                <a:lnTo>
                  <a:pt x="f42" y="f43"/>
                </a:lnTo>
                <a:lnTo>
                  <a:pt x="f44" y="f32"/>
                </a:lnTo>
                <a:lnTo>
                  <a:pt x="f45" y="f46"/>
                </a:lnTo>
                <a:lnTo>
                  <a:pt x="f47" y="f48"/>
                </a:lnTo>
                <a:lnTo>
                  <a:pt x="f49" y="f50"/>
                </a:lnTo>
                <a:lnTo>
                  <a:pt x="f51" y="f52"/>
                </a:lnTo>
                <a:lnTo>
                  <a:pt x="f53" y="f54"/>
                </a:lnTo>
                <a:lnTo>
                  <a:pt x="f55" y="f56"/>
                </a:lnTo>
                <a:lnTo>
                  <a:pt x="f57" y="f58"/>
                </a:lnTo>
                <a:lnTo>
                  <a:pt x="f59" y="f60"/>
                </a:lnTo>
                <a:lnTo>
                  <a:pt x="f59" y="f61"/>
                </a:lnTo>
                <a:lnTo>
                  <a:pt x="f57" y="f62"/>
                </a:lnTo>
                <a:lnTo>
                  <a:pt x="f63" y="f64"/>
                </a:lnTo>
                <a:lnTo>
                  <a:pt x="f65" y="f66"/>
                </a:lnTo>
                <a:lnTo>
                  <a:pt x="f67" y="f68"/>
                </a:lnTo>
                <a:lnTo>
                  <a:pt x="f69" y="f70"/>
                </a:lnTo>
                <a:lnTo>
                  <a:pt x="f71" y="f72"/>
                </a:lnTo>
                <a:lnTo>
                  <a:pt x="f73" y="f74"/>
                </a:lnTo>
                <a:lnTo>
                  <a:pt x="f44" y="f75"/>
                </a:lnTo>
                <a:lnTo>
                  <a:pt x="f76" y="f77"/>
                </a:lnTo>
                <a:lnTo>
                  <a:pt x="f78" y="f79"/>
                </a:lnTo>
                <a:lnTo>
                  <a:pt x="f80" y="f81"/>
                </a:lnTo>
                <a:lnTo>
                  <a:pt x="f82" y="f83"/>
                </a:lnTo>
                <a:lnTo>
                  <a:pt x="f37" y="f83"/>
                </a:lnTo>
                <a:lnTo>
                  <a:pt x="f84" y="f83"/>
                </a:lnTo>
                <a:lnTo>
                  <a:pt x="f85" y="f81"/>
                </a:lnTo>
                <a:lnTo>
                  <a:pt x="f31" y="f79"/>
                </a:lnTo>
                <a:lnTo>
                  <a:pt x="f86" y="f87"/>
                </a:lnTo>
                <a:lnTo>
                  <a:pt x="f88" y="f89"/>
                </a:lnTo>
                <a:lnTo>
                  <a:pt x="f90" y="f91"/>
                </a:lnTo>
                <a:lnTo>
                  <a:pt x="f92" y="f93"/>
                </a:lnTo>
                <a:lnTo>
                  <a:pt x="f94" y="f95"/>
                </a:lnTo>
                <a:lnTo>
                  <a:pt x="f96" y="f97"/>
                </a:lnTo>
                <a:lnTo>
                  <a:pt x="f98" y="f95"/>
                </a:lnTo>
                <a:lnTo>
                  <a:pt x="f99" y="f70"/>
                </a:lnTo>
                <a:lnTo>
                  <a:pt x="f100" y="f93"/>
                </a:lnTo>
                <a:lnTo>
                  <a:pt x="f101" y="f102"/>
                </a:lnTo>
                <a:lnTo>
                  <a:pt x="f11" y="f103"/>
                </a:lnTo>
                <a:lnTo>
                  <a:pt x="f104" y="f87"/>
                </a:lnTo>
                <a:lnTo>
                  <a:pt x="f105" y="f106"/>
                </a:lnTo>
                <a:lnTo>
                  <a:pt x="f7" y="f107"/>
                </a:lnTo>
                <a:lnTo>
                  <a:pt x="f108" y="f109"/>
                </a:lnTo>
                <a:lnTo>
                  <a:pt x="f110" y="f111"/>
                </a:lnTo>
                <a:lnTo>
                  <a:pt x="f112" y="f113"/>
                </a:lnTo>
                <a:lnTo>
                  <a:pt x="f114" y="f115"/>
                </a:lnTo>
                <a:lnTo>
                  <a:pt x="f116" y="f117"/>
                </a:lnTo>
                <a:lnTo>
                  <a:pt x="f118" y="f119"/>
                </a:lnTo>
                <a:lnTo>
                  <a:pt x="f120" y="f121"/>
                </a:lnTo>
                <a:lnTo>
                  <a:pt x="f120" y="f122"/>
                </a:lnTo>
                <a:lnTo>
                  <a:pt x="f120" y="f123"/>
                </a:lnTo>
                <a:lnTo>
                  <a:pt x="f120" y="f124"/>
                </a:lnTo>
                <a:lnTo>
                  <a:pt x="f116" y="f125"/>
                </a:lnTo>
                <a:lnTo>
                  <a:pt x="f114" y="f126"/>
                </a:lnTo>
                <a:lnTo>
                  <a:pt x="f127" y="f128"/>
                </a:lnTo>
                <a:lnTo>
                  <a:pt x="f129" y="f130"/>
                </a:lnTo>
                <a:lnTo>
                  <a:pt x="f131" y="f132"/>
                </a:lnTo>
                <a:lnTo>
                  <a:pt x="f133" y="f134"/>
                </a:lnTo>
                <a:lnTo>
                  <a:pt x="f135" y="f134"/>
                </a:lnTo>
                <a:lnTo>
                  <a:pt x="f136" y="f134"/>
                </a:lnTo>
                <a:lnTo>
                  <a:pt x="f137" y="f134"/>
                </a:lnTo>
                <a:lnTo>
                  <a:pt x="f138" y="f134"/>
                </a:lnTo>
                <a:lnTo>
                  <a:pt x="f139" y="f134"/>
                </a:lnTo>
                <a:lnTo>
                  <a:pt x="f140" y="f134"/>
                </a:lnTo>
                <a:lnTo>
                  <a:pt x="f141" y="f134"/>
                </a:lnTo>
                <a:lnTo>
                  <a:pt x="f142" y="f134"/>
                </a:lnTo>
                <a:lnTo>
                  <a:pt x="f143" y="f144"/>
                </a:lnTo>
                <a:lnTo>
                  <a:pt x="f145" y="f146"/>
                </a:lnTo>
                <a:lnTo>
                  <a:pt x="f147" y="f148"/>
                </a:lnTo>
                <a:lnTo>
                  <a:pt x="f149" y="f150"/>
                </a:lnTo>
                <a:lnTo>
                  <a:pt x="f151" y="f152"/>
                </a:lnTo>
                <a:lnTo>
                  <a:pt x="f153" y="f154"/>
                </a:lnTo>
                <a:lnTo>
                  <a:pt x="f155" y="f156"/>
                </a:lnTo>
                <a:lnTo>
                  <a:pt x="f157" y="f158"/>
                </a:lnTo>
                <a:lnTo>
                  <a:pt x="f159" y="f160"/>
                </a:lnTo>
                <a:lnTo>
                  <a:pt x="f161" y="f162"/>
                </a:lnTo>
                <a:lnTo>
                  <a:pt x="f161" y="f163"/>
                </a:lnTo>
                <a:lnTo>
                  <a:pt x="f164" y="f165"/>
                </a:lnTo>
                <a:lnTo>
                  <a:pt x="f166" y="f167"/>
                </a:lnTo>
                <a:lnTo>
                  <a:pt x="f168" y="f169"/>
                </a:lnTo>
                <a:lnTo>
                  <a:pt x="f170" y="f171"/>
                </a:lnTo>
                <a:lnTo>
                  <a:pt x="f172" y="f173"/>
                </a:lnTo>
                <a:lnTo>
                  <a:pt x="f174" y="f175"/>
                </a:lnTo>
                <a:lnTo>
                  <a:pt x="f176" y="f177"/>
                </a:lnTo>
                <a:lnTo>
                  <a:pt x="f147" y="f178"/>
                </a:lnTo>
                <a:lnTo>
                  <a:pt x="f179" y="f180"/>
                </a:lnTo>
                <a:lnTo>
                  <a:pt x="f181" y="f182"/>
                </a:lnTo>
                <a:lnTo>
                  <a:pt x="f181" y="f109"/>
                </a:lnTo>
                <a:lnTo>
                  <a:pt x="f179" y="f183"/>
                </a:lnTo>
                <a:lnTo>
                  <a:pt x="f184" y="f77"/>
                </a:lnTo>
                <a:lnTo>
                  <a:pt x="f176" y="f102"/>
                </a:lnTo>
                <a:lnTo>
                  <a:pt x="f174" y="f185"/>
                </a:lnTo>
                <a:lnTo>
                  <a:pt x="f186" y="f187"/>
                </a:lnTo>
                <a:lnTo>
                  <a:pt x="f151" y="f188"/>
                </a:lnTo>
                <a:lnTo>
                  <a:pt x="f189" y="f190"/>
                </a:lnTo>
                <a:lnTo>
                  <a:pt x="f191" y="f192"/>
                </a:lnTo>
                <a:lnTo>
                  <a:pt x="f193" y="f194"/>
                </a:lnTo>
                <a:lnTo>
                  <a:pt x="f161" y="f195"/>
                </a:lnTo>
                <a:lnTo>
                  <a:pt x="f196" y="f197"/>
                </a:lnTo>
                <a:lnTo>
                  <a:pt x="f198" y="f199"/>
                </a:lnTo>
                <a:lnTo>
                  <a:pt x="f200" y="f201"/>
                </a:lnTo>
                <a:lnTo>
                  <a:pt x="f202" y="f203"/>
                </a:lnTo>
                <a:lnTo>
                  <a:pt x="f204" y="f62"/>
                </a:lnTo>
                <a:lnTo>
                  <a:pt x="f205" y="f62"/>
                </a:lnTo>
                <a:lnTo>
                  <a:pt x="f206" y="f62"/>
                </a:lnTo>
                <a:lnTo>
                  <a:pt x="f207" y="f203"/>
                </a:lnTo>
                <a:lnTo>
                  <a:pt x="f208" y="f209"/>
                </a:lnTo>
                <a:lnTo>
                  <a:pt x="f210" y="f211"/>
                </a:lnTo>
                <a:lnTo>
                  <a:pt x="f212" y="f213"/>
                </a:lnTo>
                <a:lnTo>
                  <a:pt x="f214" y="f215"/>
                </a:lnTo>
                <a:lnTo>
                  <a:pt x="f216" y="f217"/>
                </a:lnTo>
                <a:lnTo>
                  <a:pt x="f218" y="f190"/>
                </a:lnTo>
                <a:lnTo>
                  <a:pt x="f219" y="f188"/>
                </a:lnTo>
                <a:lnTo>
                  <a:pt x="f220" y="f187"/>
                </a:lnTo>
                <a:lnTo>
                  <a:pt x="f221" y="f222"/>
                </a:lnTo>
                <a:lnTo>
                  <a:pt x="f223" y="f224"/>
                </a:lnTo>
                <a:lnTo>
                  <a:pt x="f225" y="f75"/>
                </a:lnTo>
                <a:lnTo>
                  <a:pt x="f226" y="f227"/>
                </a:lnTo>
                <a:lnTo>
                  <a:pt x="f228" y="f229"/>
                </a:lnTo>
                <a:lnTo>
                  <a:pt x="f228" y="f182"/>
                </a:lnTo>
                <a:lnTo>
                  <a:pt x="f230" y="f231"/>
                </a:lnTo>
                <a:lnTo>
                  <a:pt x="f232" y="f233"/>
                </a:lnTo>
                <a:lnTo>
                  <a:pt x="f223" y="f117"/>
                </a:lnTo>
                <a:lnTo>
                  <a:pt x="f234" y="f235"/>
                </a:lnTo>
                <a:lnTo>
                  <a:pt x="f236" y="f237"/>
                </a:lnTo>
                <a:lnTo>
                  <a:pt x="f218" y="f238"/>
                </a:lnTo>
                <a:lnTo>
                  <a:pt x="f239" y="f240"/>
                </a:lnTo>
                <a:lnTo>
                  <a:pt x="f241" y="f242"/>
                </a:lnTo>
                <a:lnTo>
                  <a:pt x="f243" y="f167"/>
                </a:lnTo>
                <a:lnTo>
                  <a:pt x="f244" y="f245"/>
                </a:lnTo>
                <a:lnTo>
                  <a:pt x="f246" y="f247"/>
                </a:lnTo>
                <a:lnTo>
                  <a:pt x="f210" y="f248"/>
                </a:lnTo>
                <a:lnTo>
                  <a:pt x="f249" y="f250"/>
                </a:lnTo>
                <a:lnTo>
                  <a:pt x="f249" y="f251"/>
                </a:lnTo>
                <a:lnTo>
                  <a:pt x="f252" y="f253"/>
                </a:lnTo>
                <a:lnTo>
                  <a:pt x="f254" y="f255"/>
                </a:lnTo>
                <a:lnTo>
                  <a:pt x="f256" y="f257"/>
                </a:lnTo>
                <a:lnTo>
                  <a:pt x="f214" y="f258"/>
                </a:lnTo>
                <a:lnTo>
                  <a:pt x="f259" y="f260"/>
                </a:lnTo>
                <a:lnTo>
                  <a:pt x="f236" y="f261"/>
                </a:lnTo>
                <a:lnTo>
                  <a:pt x="f262" y="f263"/>
                </a:lnTo>
                <a:lnTo>
                  <a:pt x="f264" y="f134"/>
                </a:lnTo>
                <a:lnTo>
                  <a:pt x="f265" y="f266"/>
                </a:lnTo>
                <a:lnTo>
                  <a:pt x="f267" y="f268"/>
                </a:lnTo>
                <a:lnTo>
                  <a:pt x="f269" y="f270"/>
                </a:lnTo>
                <a:lnTo>
                  <a:pt x="f271" y="f272"/>
                </a:lnTo>
                <a:lnTo>
                  <a:pt x="f273" y="f274"/>
                </a:lnTo>
                <a:lnTo>
                  <a:pt x="f275" y="f276"/>
                </a:lnTo>
                <a:lnTo>
                  <a:pt x="f277" y="f6"/>
                </a:lnTo>
                <a:lnTo>
                  <a:pt x="f278" y="f6"/>
                </a:lnTo>
                <a:lnTo>
                  <a:pt x="f279" y="f6"/>
                </a:lnTo>
                <a:lnTo>
                  <a:pt x="f280" y="f276"/>
                </a:lnTo>
                <a:lnTo>
                  <a:pt x="f281" y="f272"/>
                </a:lnTo>
                <a:lnTo>
                  <a:pt x="f282" y="f283"/>
                </a:lnTo>
                <a:lnTo>
                  <a:pt x="f284" y="f266"/>
                </a:lnTo>
                <a:lnTo>
                  <a:pt x="f285" y="f286"/>
                </a:lnTo>
                <a:lnTo>
                  <a:pt x="f287" y="f288"/>
                </a:lnTo>
                <a:lnTo>
                  <a:pt x="f289" y="f290"/>
                </a:lnTo>
                <a:lnTo>
                  <a:pt x="f291" y="f292"/>
                </a:lnTo>
                <a:lnTo>
                  <a:pt x="f291" y="f162"/>
                </a:lnTo>
                <a:lnTo>
                  <a:pt x="f289" y="f293"/>
                </a:lnTo>
                <a:lnTo>
                  <a:pt x="f294" y="f295"/>
                </a:lnTo>
                <a:lnTo>
                  <a:pt x="f284" y="f296"/>
                </a:lnTo>
                <a:lnTo>
                  <a:pt x="f282" y="f297"/>
                </a:lnTo>
                <a:lnTo>
                  <a:pt x="f298" y="f111"/>
                </a:lnTo>
                <a:lnTo>
                  <a:pt x="f299" y="f300"/>
                </a:lnTo>
                <a:lnTo>
                  <a:pt x="f301" y="f302"/>
                </a:lnTo>
                <a:lnTo>
                  <a:pt x="f303" y="f304"/>
                </a:lnTo>
                <a:lnTo>
                  <a:pt x="f305" y="f183"/>
                </a:lnTo>
                <a:lnTo>
                  <a:pt x="f306" y="f227"/>
                </a:lnTo>
                <a:lnTo>
                  <a:pt x="f307" y="f308"/>
                </a:lnTo>
                <a:lnTo>
                  <a:pt x="f309" y="f308"/>
                </a:lnTo>
                <a:lnTo>
                  <a:pt x="f310" y="f311"/>
                </a:lnTo>
                <a:lnTo>
                  <a:pt x="f312" y="f313"/>
                </a:lnTo>
                <a:lnTo>
                  <a:pt x="f314" y="f107"/>
                </a:lnTo>
                <a:lnTo>
                  <a:pt x="f315" y="f316"/>
                </a:lnTo>
                <a:lnTo>
                  <a:pt x="f317" y="f229"/>
                </a:lnTo>
                <a:lnTo>
                  <a:pt x="f318" y="f319"/>
                </a:lnTo>
                <a:lnTo>
                  <a:pt x="f320" y="f111"/>
                </a:lnTo>
                <a:lnTo>
                  <a:pt x="f321" y="f322"/>
                </a:lnTo>
                <a:lnTo>
                  <a:pt x="f323" y="f231"/>
                </a:lnTo>
                <a:lnTo>
                  <a:pt x="f324" y="f325"/>
                </a:lnTo>
                <a:lnTo>
                  <a:pt x="f326" y="f115"/>
                </a:lnTo>
                <a:lnTo>
                  <a:pt x="f327" y="f233"/>
                </a:lnTo>
                <a:lnTo>
                  <a:pt x="f328" y="f329"/>
                </a:lnTo>
                <a:lnTo>
                  <a:pt x="f330" y="f331"/>
                </a:lnTo>
                <a:lnTo>
                  <a:pt x="f332" y="f329"/>
                </a:lnTo>
                <a:lnTo>
                  <a:pt x="f333" y="f334"/>
                </a:lnTo>
                <a:lnTo>
                  <a:pt x="f335" y="f336"/>
                </a:lnTo>
                <a:lnTo>
                  <a:pt x="f337" y="f338"/>
                </a:lnTo>
                <a:lnTo>
                  <a:pt x="f339" y="f340"/>
                </a:lnTo>
                <a:lnTo>
                  <a:pt x="f341" y="f342"/>
                </a:lnTo>
                <a:lnTo>
                  <a:pt x="f343" y="f344"/>
                </a:lnTo>
                <a:lnTo>
                  <a:pt x="f345" y="f316"/>
                </a:lnTo>
                <a:lnTo>
                  <a:pt x="f346" y="f347"/>
                </a:lnTo>
                <a:lnTo>
                  <a:pt x="f6" y="f348"/>
                </a:lnTo>
                <a:lnTo>
                  <a:pt x="f6" y="f224"/>
                </a:lnTo>
                <a:lnTo>
                  <a:pt x="f6" y="f185"/>
                </a:lnTo>
                <a:lnTo>
                  <a:pt x="f6" y="f349"/>
                </a:lnTo>
                <a:lnTo>
                  <a:pt x="f350" y="f190"/>
                </a:lnTo>
                <a:lnTo>
                  <a:pt x="f346" y="f194"/>
                </a:lnTo>
                <a:lnTo>
                  <a:pt x="f351" y="f197"/>
                </a:lnTo>
                <a:lnTo>
                  <a:pt x="f352" y="f203"/>
                </a:lnTo>
                <a:lnTo>
                  <a:pt x="f353" y="f354"/>
                </a:lnTo>
                <a:lnTo>
                  <a:pt x="f355" y="f356"/>
                </a:lnTo>
                <a:lnTo>
                  <a:pt x="f339" y="f357"/>
                </a:lnTo>
                <a:lnTo>
                  <a:pt x="f358" y="f359"/>
                </a:lnTo>
                <a:lnTo>
                  <a:pt x="f360" y="f56"/>
                </a:lnTo>
                <a:lnTo>
                  <a:pt x="f361" y="f362"/>
                </a:lnTo>
                <a:lnTo>
                  <a:pt x="f363" y="f364"/>
                </a:lnTo>
                <a:lnTo>
                  <a:pt x="f365" y="f366"/>
                </a:lnTo>
                <a:lnTo>
                  <a:pt x="f367" y="f368"/>
                </a:lnTo>
                <a:lnTo>
                  <a:pt x="f369" y="f54"/>
                </a:lnTo>
                <a:lnTo>
                  <a:pt x="f370" y="f371"/>
                </a:lnTo>
                <a:lnTo>
                  <a:pt x="f372" y="f56"/>
                </a:lnTo>
                <a:lnTo>
                  <a:pt x="f373" y="f374"/>
                </a:lnTo>
                <a:lnTo>
                  <a:pt x="f321" y="f58"/>
                </a:lnTo>
                <a:lnTo>
                  <a:pt x="f375" y="f376"/>
                </a:lnTo>
                <a:lnTo>
                  <a:pt x="f377" y="f378"/>
                </a:lnTo>
                <a:lnTo>
                  <a:pt x="f379" y="f61"/>
                </a:lnTo>
                <a:lnTo>
                  <a:pt x="f380" y="f381"/>
                </a:lnTo>
                <a:lnTo>
                  <a:pt x="f382" y="f383"/>
                </a:lnTo>
                <a:lnTo>
                  <a:pt x="f384" y="f385"/>
                </a:lnTo>
                <a:lnTo>
                  <a:pt x="f386" y="f62"/>
                </a:lnTo>
                <a:lnTo>
                  <a:pt x="f387" y="f385"/>
                </a:lnTo>
                <a:lnTo>
                  <a:pt x="f388" y="f389"/>
                </a:lnTo>
                <a:lnTo>
                  <a:pt x="f390" y="f391"/>
                </a:lnTo>
                <a:lnTo>
                  <a:pt x="f392" y="f61"/>
                </a:lnTo>
                <a:lnTo>
                  <a:pt x="f393" y="f394"/>
                </a:lnTo>
                <a:lnTo>
                  <a:pt x="f395" y="f60"/>
                </a:lnTo>
                <a:lnTo>
                  <a:pt x="f396" y="f376"/>
                </a:lnTo>
                <a:lnTo>
                  <a:pt x="f298" y="f397"/>
                </a:lnTo>
                <a:lnTo>
                  <a:pt x="f282" y="f398"/>
                </a:lnTo>
                <a:lnTo>
                  <a:pt x="f282" y="f399"/>
                </a:lnTo>
                <a:lnTo>
                  <a:pt x="f282" y="f400"/>
                </a:lnTo>
                <a:lnTo>
                  <a:pt x="f282" y="f36"/>
                </a:lnTo>
                <a:lnTo>
                  <a:pt x="f282" y="f401"/>
                </a:lnTo>
                <a:lnTo>
                  <a:pt x="f282" y="f402"/>
                </a:lnTo>
                <a:lnTo>
                  <a:pt x="f282" y="f403"/>
                </a:lnTo>
                <a:lnTo>
                  <a:pt x="f282" y="f404"/>
                </a:lnTo>
                <a:lnTo>
                  <a:pt x="f282" y="f405"/>
                </a:lnTo>
                <a:lnTo>
                  <a:pt x="f282" y="f406"/>
                </a:lnTo>
                <a:lnTo>
                  <a:pt x="f407" y="f408"/>
                </a:lnTo>
                <a:lnTo>
                  <a:pt x="f409" y="f410"/>
                </a:lnTo>
                <a:lnTo>
                  <a:pt x="f411" y="f412"/>
                </a:lnTo>
                <a:lnTo>
                  <a:pt x="f413" y="f414"/>
                </a:lnTo>
                <a:lnTo>
                  <a:pt x="f415" y="f416"/>
                </a:lnTo>
                <a:lnTo>
                  <a:pt x="f417" y="f418"/>
                </a:lnTo>
                <a:lnTo>
                  <a:pt x="f419" y="f420"/>
                </a:lnTo>
                <a:lnTo>
                  <a:pt x="f421" y="f420"/>
                </a:lnTo>
                <a:lnTo>
                  <a:pt x="f422" y="f418"/>
                </a:lnTo>
                <a:lnTo>
                  <a:pt x="f423" y="f424"/>
                </a:lnTo>
                <a:lnTo>
                  <a:pt x="f425" y="f426"/>
                </a:lnTo>
                <a:lnTo>
                  <a:pt x="f427" y="f428"/>
                </a:lnTo>
                <a:lnTo>
                  <a:pt x="f429" y="f430"/>
                </a:lnTo>
                <a:lnTo>
                  <a:pt x="f431" y="f432"/>
                </a:lnTo>
                <a:lnTo>
                  <a:pt x="f433" y="f434"/>
                </a:lnTo>
                <a:lnTo>
                  <a:pt x="f262" y="f406"/>
                </a:lnTo>
                <a:lnTo>
                  <a:pt x="f220" y="f435"/>
                </a:lnTo>
                <a:lnTo>
                  <a:pt x="f436" y="f437"/>
                </a:lnTo>
                <a:lnTo>
                  <a:pt x="f438" y="f439"/>
                </a:lnTo>
                <a:lnTo>
                  <a:pt x="f440" y="f441"/>
                </a:lnTo>
                <a:lnTo>
                  <a:pt x="f442" y="f443"/>
                </a:lnTo>
                <a:lnTo>
                  <a:pt x="f243" y="f444"/>
                </a:lnTo>
                <a:lnTo>
                  <a:pt x="f256" y="f445"/>
                </a:lnTo>
                <a:lnTo>
                  <a:pt x="f212" y="f446"/>
                </a:lnTo>
                <a:lnTo>
                  <a:pt x="f212" y="f447"/>
                </a:lnTo>
                <a:lnTo>
                  <a:pt x="f256" y="f448"/>
                </a:lnTo>
                <a:lnTo>
                  <a:pt x="f449" y="f450"/>
                </a:lnTo>
                <a:lnTo>
                  <a:pt x="f214" y="f451"/>
                </a:lnTo>
                <a:lnTo>
                  <a:pt x="f452" y="f453"/>
                </a:lnTo>
                <a:lnTo>
                  <a:pt x="f454" y="f455"/>
                </a:lnTo>
                <a:lnTo>
                  <a:pt x="f456" y="f457"/>
                </a:lnTo>
                <a:lnTo>
                  <a:pt x="f230" y="f458"/>
                </a:lnTo>
                <a:lnTo>
                  <a:pt x="f459" y="f460"/>
                </a:lnTo>
                <a:lnTo>
                  <a:pt x="f264" y="f461"/>
                </a:lnTo>
                <a:lnTo>
                  <a:pt x="f462" y="f463"/>
                </a:lnTo>
                <a:lnTo>
                  <a:pt x="f462" y="f464"/>
                </a:lnTo>
                <a:lnTo>
                  <a:pt x="f264" y="f465"/>
                </a:lnTo>
                <a:lnTo>
                  <a:pt x="f459" y="f466"/>
                </a:lnTo>
                <a:lnTo>
                  <a:pt x="f230" y="f467"/>
                </a:lnTo>
                <a:lnTo>
                  <a:pt x="f223" y="f468"/>
                </a:lnTo>
                <a:lnTo>
                  <a:pt x="f234" y="f469"/>
                </a:lnTo>
                <a:lnTo>
                  <a:pt x="f470" y="f471"/>
                </a:lnTo>
                <a:lnTo>
                  <a:pt x="f472" y="f473"/>
                </a:lnTo>
                <a:lnTo>
                  <a:pt x="f452" y="f474"/>
                </a:lnTo>
                <a:lnTo>
                  <a:pt x="f475" y="f476"/>
                </a:lnTo>
                <a:lnTo>
                  <a:pt x="f449" y="f477"/>
                </a:lnTo>
                <a:lnTo>
                  <a:pt x="f254" y="f478"/>
                </a:lnTo>
                <a:lnTo>
                  <a:pt x="f479" y="f480"/>
                </a:lnTo>
                <a:lnTo>
                  <a:pt x="f481" y="f482"/>
                </a:lnTo>
                <a:lnTo>
                  <a:pt x="f483" y="f484"/>
                </a:lnTo>
                <a:lnTo>
                  <a:pt x="f485" y="f484"/>
                </a:lnTo>
                <a:lnTo>
                  <a:pt x="f486" y="f484"/>
                </a:lnTo>
                <a:lnTo>
                  <a:pt x="f204" y="f484"/>
                </a:lnTo>
                <a:lnTo>
                  <a:pt x="f487" y="f482"/>
                </a:lnTo>
                <a:lnTo>
                  <a:pt x="f488" y="f489"/>
                </a:lnTo>
                <a:lnTo>
                  <a:pt x="f490" y="f491"/>
                </a:lnTo>
                <a:lnTo>
                  <a:pt x="f492" y="f477"/>
                </a:lnTo>
                <a:lnTo>
                  <a:pt x="f493" y="f494"/>
                </a:lnTo>
                <a:lnTo>
                  <a:pt x="f495" y="f474"/>
                </a:lnTo>
                <a:lnTo>
                  <a:pt x="f496" y="f473"/>
                </a:lnTo>
                <a:lnTo>
                  <a:pt x="f497" y="f471"/>
                </a:lnTo>
                <a:lnTo>
                  <a:pt x="f191" y="f469"/>
                </a:lnTo>
                <a:lnTo>
                  <a:pt x="f498" y="f468"/>
                </a:lnTo>
                <a:lnTo>
                  <a:pt x="f189" y="f499"/>
                </a:lnTo>
                <a:lnTo>
                  <a:pt x="f151" y="f500"/>
                </a:lnTo>
                <a:lnTo>
                  <a:pt x="f501" y="f502"/>
                </a:lnTo>
                <a:lnTo>
                  <a:pt x="f503" y="f504"/>
                </a:lnTo>
                <a:lnTo>
                  <a:pt x="f503" y="f505"/>
                </a:lnTo>
                <a:lnTo>
                  <a:pt x="f501" y="f461"/>
                </a:lnTo>
                <a:lnTo>
                  <a:pt x="f151" y="f460"/>
                </a:lnTo>
                <a:lnTo>
                  <a:pt x="f189" y="f506"/>
                </a:lnTo>
                <a:lnTo>
                  <a:pt x="f507" y="f508"/>
                </a:lnTo>
                <a:lnTo>
                  <a:pt x="f193" y="f509"/>
                </a:lnTo>
                <a:lnTo>
                  <a:pt x="f510" y="f453"/>
                </a:lnTo>
                <a:lnTo>
                  <a:pt x="f196" y="f511"/>
                </a:lnTo>
                <a:lnTo>
                  <a:pt x="f512" y="f513"/>
                </a:lnTo>
                <a:lnTo>
                  <a:pt x="f198" y="f514"/>
                </a:lnTo>
                <a:lnTo>
                  <a:pt x="f515" y="f516"/>
                </a:lnTo>
                <a:lnTo>
                  <a:pt x="f515" y="f446"/>
                </a:lnTo>
                <a:lnTo>
                  <a:pt x="f517" y="f518"/>
                </a:lnTo>
                <a:lnTo>
                  <a:pt x="f519" y="f520"/>
                </a:lnTo>
                <a:lnTo>
                  <a:pt x="f521" y="f522"/>
                </a:lnTo>
                <a:lnTo>
                  <a:pt x="f523" y="f437"/>
                </a:lnTo>
                <a:lnTo>
                  <a:pt x="f159" y="f435"/>
                </a:lnTo>
                <a:lnTo>
                  <a:pt x="f524" y="f525"/>
                </a:lnTo>
                <a:lnTo>
                  <a:pt x="f189" y="f526"/>
                </a:lnTo>
                <a:lnTo>
                  <a:pt x="f527" y="f526"/>
                </a:lnTo>
                <a:lnTo>
                  <a:pt x="f528" y="f406"/>
                </a:lnTo>
                <a:lnTo>
                  <a:pt x="f529" y="f530"/>
                </a:lnTo>
                <a:lnTo>
                  <a:pt x="f143" y="f437"/>
                </a:lnTo>
                <a:lnTo>
                  <a:pt x="f531" y="f532"/>
                </a:lnTo>
                <a:lnTo>
                  <a:pt x="f533" y="f522"/>
                </a:lnTo>
                <a:lnTo>
                  <a:pt x="f534" y="f535"/>
                </a:lnTo>
                <a:lnTo>
                  <a:pt x="f536" y="f441"/>
                </a:lnTo>
                <a:lnTo>
                  <a:pt x="f537" y="f441"/>
                </a:lnTo>
                <a:lnTo>
                  <a:pt x="f538" y="f535"/>
                </a:lnTo>
                <a:lnTo>
                  <a:pt x="f137" y="f522"/>
                </a:lnTo>
                <a:lnTo>
                  <a:pt x="f136" y="f539"/>
                </a:lnTo>
                <a:lnTo>
                  <a:pt x="f135" y="f540"/>
                </a:lnTo>
                <a:lnTo>
                  <a:pt x="f7" y="f406"/>
                </a:lnTo>
                <a:lnTo>
                  <a:pt x="f133" y="f408"/>
                </a:lnTo>
                <a:lnTo>
                  <a:pt x="f133" y="f541"/>
                </a:lnTo>
                <a:lnTo>
                  <a:pt x="f133" y="f542"/>
                </a:lnTo>
                <a:lnTo>
                  <a:pt x="f543" y="f544"/>
                </a:lnTo>
                <a:lnTo>
                  <a:pt x="f545" y="f546"/>
                </a:lnTo>
                <a:lnTo>
                  <a:pt x="f110" y="f547"/>
                </a:lnTo>
                <a:lnTo>
                  <a:pt x="f112" y="f548"/>
                </a:lnTo>
                <a:lnTo>
                  <a:pt x="f127" y="f549"/>
                </a:lnTo>
                <a:lnTo>
                  <a:pt x="f550" y="f551"/>
                </a:lnTo>
                <a:lnTo>
                  <a:pt x="f114" y="f552"/>
                </a:lnTo>
                <a:lnTo>
                  <a:pt x="f550" y="f553"/>
                </a:lnTo>
                <a:lnTo>
                  <a:pt x="f112" y="f554"/>
                </a:lnTo>
                <a:lnTo>
                  <a:pt x="f110" y="f555"/>
                </a:lnTo>
                <a:lnTo>
                  <a:pt x="f556" y="f557"/>
                </a:lnTo>
                <a:lnTo>
                  <a:pt x="f545" y="f50"/>
                </a:lnTo>
                <a:lnTo>
                  <a:pt x="f7" y="f8"/>
                </a:lnTo>
                <a:close/>
              </a:path>
            </a:pathLst>
          </a:custGeom>
          <a:solidFill>
            <a:srgbClr val="FFFFCC"/>
          </a:solidFill>
          <a:ln w="28437">
            <a:solidFill>
              <a:srgbClr val="000000"/>
            </a:solidFill>
            <a:prstDash val="solid"/>
            <a:miter/>
          </a:ln>
        </p:spPr>
        <p:txBody>
          <a:bodyPr vert="horz" wrap="square" lIns="81643" tIns="42450" rIns="81643" bIns="42450" anchor="t" anchorCtr="0" compatLnSpc="0"/>
          <a:lstStyle/>
          <a:p>
            <a:pPr defTabSz="829452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i-FI" sz="1600">
              <a:solidFill>
                <a:srgbClr val="000000"/>
              </a:solidFill>
              <a:latin typeface="Arial" pitchFamily="18"/>
              <a:ea typeface="MS Gothic" pitchFamily="2"/>
              <a:cs typeface="Tahoma" pitchFamily="2"/>
            </a:endParaRPr>
          </a:p>
        </p:txBody>
      </p:sp>
      <p:sp>
        <p:nvSpPr>
          <p:cNvPr id="31" name="Puzzle1"/>
          <p:cNvSpPr/>
          <p:nvPr/>
        </p:nvSpPr>
        <p:spPr>
          <a:xfrm>
            <a:off x="950148" y="2236114"/>
            <a:ext cx="449332" cy="24918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21600"/>
              <a:gd name="f7" fmla="val 9360"/>
              <a:gd name="f8" fmla="val 20836"/>
              <a:gd name="f9" fmla="val 9528"/>
              <a:gd name="f10" fmla="val 9686"/>
              <a:gd name="f11" fmla="val 20762"/>
              <a:gd name="f12" fmla="val 9810"/>
              <a:gd name="f13" fmla="val 20687"/>
              <a:gd name="f14" fmla="val 9922"/>
              <a:gd name="f15" fmla="val 20575"/>
              <a:gd name="f16" fmla="val 10012"/>
              <a:gd name="f17" fmla="val 20426"/>
              <a:gd name="f18" fmla="val 10068"/>
              <a:gd name="f19" fmla="val 20296"/>
              <a:gd name="f20" fmla="val 10113"/>
              <a:gd name="f21" fmla="val 20110"/>
              <a:gd name="f22" fmla="val 10136"/>
              <a:gd name="f23" fmla="val 19905"/>
              <a:gd name="f24" fmla="val 19682"/>
              <a:gd name="f25" fmla="val 19440"/>
              <a:gd name="f26" fmla="val 19142"/>
              <a:gd name="f27" fmla="val 18900"/>
              <a:gd name="f28" fmla="val 9900"/>
              <a:gd name="f29" fmla="val 18620"/>
              <a:gd name="f30" fmla="val 9787"/>
              <a:gd name="f31" fmla="val 18285"/>
              <a:gd name="f32" fmla="val 9641"/>
              <a:gd name="f33" fmla="val 17968"/>
              <a:gd name="f34" fmla="val 9472"/>
              <a:gd name="f35" fmla="val 17652"/>
              <a:gd name="f36" fmla="val 9382"/>
              <a:gd name="f37" fmla="val 17466"/>
              <a:gd name="f38" fmla="val 9315"/>
              <a:gd name="f39" fmla="val 17298"/>
              <a:gd name="f40" fmla="val 9258"/>
              <a:gd name="f41" fmla="val 17112"/>
              <a:gd name="f42" fmla="val 9191"/>
              <a:gd name="f43" fmla="val 16926"/>
              <a:gd name="f44" fmla="val 9123"/>
              <a:gd name="f45" fmla="val 16535"/>
              <a:gd name="f46" fmla="val 9101"/>
              <a:gd name="f47" fmla="val 16144"/>
              <a:gd name="f48" fmla="val 15753"/>
              <a:gd name="f49" fmla="val 9168"/>
              <a:gd name="f50" fmla="val 15362"/>
              <a:gd name="f51" fmla="val 9236"/>
              <a:gd name="f52" fmla="val 14971"/>
              <a:gd name="f53" fmla="val 14580"/>
              <a:gd name="f54" fmla="val 9495"/>
              <a:gd name="f55" fmla="val 14244"/>
              <a:gd name="f56" fmla="val 9663"/>
              <a:gd name="f57" fmla="val 13891"/>
              <a:gd name="f58" fmla="val 9855"/>
              <a:gd name="f59" fmla="val 13611"/>
              <a:gd name="f60" fmla="val 13351"/>
              <a:gd name="f61" fmla="val 10293"/>
              <a:gd name="f62" fmla="val 13146"/>
              <a:gd name="f63" fmla="val 10552"/>
              <a:gd name="f64" fmla="val 12997"/>
              <a:gd name="f65" fmla="val 10811"/>
              <a:gd name="f66" fmla="val 12885"/>
              <a:gd name="f67" fmla="val 11069"/>
              <a:gd name="f68" fmla="val 12866"/>
              <a:gd name="f69" fmla="val 11351"/>
              <a:gd name="f70" fmla="val 11610"/>
              <a:gd name="f71" fmla="val 11846"/>
              <a:gd name="f72" fmla="val 13183"/>
              <a:gd name="f73" fmla="val 12060"/>
              <a:gd name="f74" fmla="val 13388"/>
              <a:gd name="f75" fmla="val 12251"/>
              <a:gd name="f76" fmla="val 13648"/>
              <a:gd name="f77" fmla="val 12419"/>
              <a:gd name="f78" fmla="val 13928"/>
              <a:gd name="f79" fmla="val 12555"/>
              <a:gd name="f80" fmla="val 12690"/>
              <a:gd name="f81" fmla="val 14617"/>
              <a:gd name="f82" fmla="val 12768"/>
              <a:gd name="f83" fmla="val 15008"/>
              <a:gd name="f84" fmla="val 12836"/>
              <a:gd name="f85" fmla="val 15399"/>
              <a:gd name="f86" fmla="val 12858"/>
              <a:gd name="f87" fmla="val 12813"/>
              <a:gd name="f88" fmla="val 12746"/>
              <a:gd name="f89" fmla="val 16888"/>
              <a:gd name="f90" fmla="val 12667"/>
              <a:gd name="f91" fmla="val 17224"/>
              <a:gd name="f92" fmla="val 12510"/>
              <a:gd name="f93" fmla="val 17503"/>
              <a:gd name="f94" fmla="val 12228"/>
              <a:gd name="f95" fmla="val 18043"/>
              <a:gd name="f96" fmla="val 11970"/>
              <a:gd name="f97" fmla="val 18546"/>
              <a:gd name="f98" fmla="val 11868"/>
              <a:gd name="f99" fmla="val 18751"/>
              <a:gd name="f100" fmla="val 11778"/>
              <a:gd name="f101" fmla="val 18974"/>
              <a:gd name="f102" fmla="val 11711"/>
              <a:gd name="f103" fmla="val 19179"/>
              <a:gd name="f104" fmla="val 11666"/>
              <a:gd name="f105" fmla="val 19365"/>
              <a:gd name="f106" fmla="val 11632"/>
              <a:gd name="f107" fmla="val 19570"/>
              <a:gd name="f108" fmla="val 19756"/>
              <a:gd name="f109" fmla="val 19942"/>
              <a:gd name="f110" fmla="val 11643"/>
              <a:gd name="f111" fmla="val 11801"/>
              <a:gd name="f112" fmla="val 20464"/>
              <a:gd name="f113" fmla="val 11891"/>
              <a:gd name="f114" fmla="val 20650"/>
              <a:gd name="f115" fmla="val 12037"/>
              <a:gd name="f116" fmla="val 12206"/>
              <a:gd name="f117" fmla="val 21004"/>
              <a:gd name="f118" fmla="val 21190"/>
              <a:gd name="f119" fmla="val 21320"/>
              <a:gd name="f120" fmla="val 12960"/>
              <a:gd name="f121" fmla="val 21432"/>
              <a:gd name="f122" fmla="val 13286"/>
              <a:gd name="f123" fmla="val 21544"/>
              <a:gd name="f124" fmla="val 13612"/>
              <a:gd name="f125" fmla="val 21655"/>
              <a:gd name="f126" fmla="val 13983"/>
              <a:gd name="f127" fmla="val 21693"/>
              <a:gd name="f128" fmla="val 14343"/>
              <a:gd name="f129" fmla="val 21730"/>
              <a:gd name="f130" fmla="val 14715"/>
              <a:gd name="f131" fmla="val 15075"/>
              <a:gd name="f132" fmla="val 15446"/>
              <a:gd name="f133" fmla="val 15794"/>
              <a:gd name="f134" fmla="val 21581"/>
              <a:gd name="f135" fmla="val 16132"/>
              <a:gd name="f136" fmla="val 16458"/>
              <a:gd name="f137" fmla="val 21302"/>
              <a:gd name="f138" fmla="val 16740"/>
              <a:gd name="f139" fmla="val 21078"/>
              <a:gd name="f140" fmla="val 16976"/>
              <a:gd name="f141" fmla="val 17043"/>
              <a:gd name="f142" fmla="val 17088"/>
              <a:gd name="f143" fmla="val 17133"/>
              <a:gd name="f144" fmla="val 20222"/>
              <a:gd name="f145" fmla="val 17156"/>
              <a:gd name="f146" fmla="val 19980"/>
              <a:gd name="f147" fmla="val 17167"/>
              <a:gd name="f148" fmla="val 19477"/>
              <a:gd name="f149" fmla="val 18397"/>
              <a:gd name="f150" fmla="val 17111"/>
              <a:gd name="f151" fmla="val 17820"/>
              <a:gd name="f152" fmla="val 17066"/>
              <a:gd name="f153" fmla="val 17261"/>
              <a:gd name="f154" fmla="val 16998"/>
              <a:gd name="f155" fmla="val 16646"/>
              <a:gd name="f156" fmla="val 16852"/>
              <a:gd name="f157" fmla="val 15511"/>
              <a:gd name="f158" fmla="val 14393"/>
              <a:gd name="f159" fmla="val 16717"/>
              <a:gd name="f160" fmla="val 16695"/>
              <a:gd name="f161" fmla="val 13462"/>
              <a:gd name="f162" fmla="val 13071"/>
              <a:gd name="f163" fmla="val 16785"/>
              <a:gd name="f164" fmla="val 12755"/>
              <a:gd name="f165" fmla="val 16953"/>
              <a:gd name="f166" fmla="val 12140"/>
              <a:gd name="f167" fmla="val 11898"/>
              <a:gd name="f168" fmla="val 17212"/>
              <a:gd name="f169" fmla="val 11675"/>
              <a:gd name="f170" fmla="val 17370"/>
              <a:gd name="f171" fmla="val 11470"/>
              <a:gd name="f172" fmla="val 17516"/>
              <a:gd name="f173" fmla="val 11284"/>
              <a:gd name="f174" fmla="val 17696"/>
              <a:gd name="f175" fmla="val 11135"/>
              <a:gd name="f176" fmla="val 17865"/>
              <a:gd name="f177" fmla="val 11042"/>
              <a:gd name="f178" fmla="val 18033"/>
              <a:gd name="f179" fmla="val 10930"/>
              <a:gd name="f180" fmla="val 18213"/>
              <a:gd name="f181" fmla="val 10893"/>
              <a:gd name="f182" fmla="val 18382"/>
              <a:gd name="f183" fmla="val 18551"/>
              <a:gd name="f184" fmla="val 10967"/>
              <a:gd name="f185" fmla="val 18708"/>
              <a:gd name="f186" fmla="val 18855"/>
              <a:gd name="f187" fmla="val 11172"/>
              <a:gd name="f188" fmla="val 19012"/>
              <a:gd name="f189" fmla="val 11358"/>
              <a:gd name="f190" fmla="val 19136"/>
              <a:gd name="f191" fmla="val 11600"/>
              <a:gd name="f192" fmla="val 19271"/>
              <a:gd name="f193" fmla="val 11861"/>
              <a:gd name="f194" fmla="val 12028"/>
              <a:gd name="f195" fmla="val 19608"/>
              <a:gd name="f196" fmla="val 12177"/>
              <a:gd name="f197" fmla="val 19822"/>
              <a:gd name="f198" fmla="val 12289"/>
              <a:gd name="f199" fmla="val 20025"/>
              <a:gd name="f200" fmla="val 20238"/>
              <a:gd name="f201" fmla="val 20452"/>
              <a:gd name="f202" fmla="val 12215"/>
              <a:gd name="f203" fmla="val 20643"/>
              <a:gd name="f204" fmla="val 12103"/>
              <a:gd name="f205" fmla="val 20846"/>
              <a:gd name="f206" fmla="val 11973"/>
              <a:gd name="f207" fmla="val 21037"/>
              <a:gd name="f208" fmla="val 11786"/>
              <a:gd name="f209" fmla="val 21206"/>
              <a:gd name="f210" fmla="val 11563"/>
              <a:gd name="f211" fmla="val 21363"/>
              <a:gd name="f212" fmla="val 11321"/>
              <a:gd name="f213" fmla="val 21465"/>
              <a:gd name="f214" fmla="val 11079"/>
              <a:gd name="f215" fmla="val 21577"/>
              <a:gd name="f216" fmla="val 10744"/>
              <a:gd name="f217" fmla="val 21622"/>
              <a:gd name="f218" fmla="val 10427"/>
              <a:gd name="f219" fmla="val 21645"/>
              <a:gd name="f220" fmla="val 10111"/>
              <a:gd name="f221" fmla="val 9608"/>
              <a:gd name="f222" fmla="val 9142"/>
              <a:gd name="f223" fmla="val 8751"/>
              <a:gd name="f224" fmla="val 8397"/>
              <a:gd name="f225" fmla="val 8062"/>
              <a:gd name="f226" fmla="val 7820"/>
              <a:gd name="f227" fmla="val 7597"/>
              <a:gd name="f228" fmla="val 7429"/>
              <a:gd name="f229" fmla="val 7317"/>
              <a:gd name="f230" fmla="val 7206"/>
              <a:gd name="f231" fmla="val 7168"/>
              <a:gd name="f232" fmla="val 7243"/>
              <a:gd name="f233" fmla="val 7355"/>
              <a:gd name="f234" fmla="val 7504"/>
              <a:gd name="f235" fmla="val 7708"/>
              <a:gd name="f236" fmla="val 7895"/>
              <a:gd name="f237" fmla="val 18832"/>
              <a:gd name="f238" fmla="val 8025"/>
              <a:gd name="f239" fmla="val 18663"/>
              <a:gd name="f240" fmla="val 8174"/>
              <a:gd name="f241" fmla="val 18472"/>
              <a:gd name="f242" fmla="val 8248"/>
              <a:gd name="f243" fmla="val 18270"/>
              <a:gd name="f244" fmla="val 8286"/>
              <a:gd name="f245" fmla="val 18078"/>
              <a:gd name="f246" fmla="val 8323"/>
              <a:gd name="f247" fmla="val 17887"/>
              <a:gd name="f248" fmla="val 17493"/>
              <a:gd name="f249" fmla="val 17302"/>
              <a:gd name="f250" fmla="val 7969"/>
              <a:gd name="f251" fmla="val 7783"/>
              <a:gd name="f252" fmla="val 16672"/>
              <a:gd name="f253" fmla="val 16638"/>
              <a:gd name="f254" fmla="val 6926"/>
              <a:gd name="f255" fmla="val 16616"/>
              <a:gd name="f256" fmla="val 6498"/>
              <a:gd name="f257" fmla="val 5772"/>
              <a:gd name="f258" fmla="val 16650"/>
              <a:gd name="f259" fmla="val 4915"/>
              <a:gd name="f260" fmla="val 3928"/>
              <a:gd name="f261" fmla="val 16762"/>
              <a:gd name="f262" fmla="val 2960"/>
              <a:gd name="f263" fmla="val 16830"/>
              <a:gd name="f264" fmla="val 1992"/>
              <a:gd name="f265" fmla="val 16908"/>
              <a:gd name="f266" fmla="val 1173"/>
              <a:gd name="f267" fmla="val 521"/>
              <a:gd name="f268" fmla="val 16931"/>
              <a:gd name="f269" fmla="val 16267"/>
              <a:gd name="f270" fmla="val 484"/>
              <a:gd name="f271" fmla="val 15637"/>
              <a:gd name="f272" fmla="val 428"/>
              <a:gd name="f273" fmla="val 15063"/>
              <a:gd name="f274" fmla="val 353"/>
              <a:gd name="f275" fmla="val 14523"/>
              <a:gd name="f276" fmla="val 279"/>
              <a:gd name="f277" fmla="val 14040"/>
              <a:gd name="f278" fmla="val 167"/>
              <a:gd name="f279" fmla="val 13635"/>
              <a:gd name="f280" fmla="val 93"/>
              <a:gd name="f281" fmla="val 13331"/>
              <a:gd name="f282" fmla="val 18"/>
              <a:gd name="f283" fmla="val 13117"/>
              <a:gd name="f284" fmla="val 12982"/>
              <a:gd name="f285" fmla="val 130"/>
              <a:gd name="f286" fmla="val 12723"/>
              <a:gd name="f287" fmla="val 12622"/>
              <a:gd name="f288" fmla="val 446"/>
              <a:gd name="f289" fmla="val 670"/>
              <a:gd name="f290" fmla="val 912"/>
              <a:gd name="f291" fmla="val 12363"/>
              <a:gd name="f292" fmla="val 1210"/>
              <a:gd name="f293" fmla="val 12318"/>
              <a:gd name="f294" fmla="val 1526"/>
              <a:gd name="f295" fmla="val 12273"/>
              <a:gd name="f296" fmla="val 1843"/>
              <a:gd name="f297" fmla="val 2215"/>
              <a:gd name="f298" fmla="val 2532"/>
              <a:gd name="f299" fmla="val 2886"/>
              <a:gd name="f300" fmla="val 12386"/>
              <a:gd name="f301" fmla="val 3240"/>
              <a:gd name="f302" fmla="val 12464"/>
              <a:gd name="f303" fmla="val 3556"/>
              <a:gd name="f304" fmla="val 12577"/>
              <a:gd name="f305" fmla="val 3891"/>
              <a:gd name="f306" fmla="val 4171"/>
              <a:gd name="f307" fmla="val 12926"/>
              <a:gd name="f308" fmla="val 4487"/>
              <a:gd name="f309" fmla="val 13050"/>
              <a:gd name="f310" fmla="val 4860"/>
              <a:gd name="f311" fmla="val 13162"/>
              <a:gd name="f312" fmla="val 5251"/>
              <a:gd name="f313" fmla="val 13218"/>
              <a:gd name="f314" fmla="val 5604"/>
              <a:gd name="f315" fmla="val 13263"/>
              <a:gd name="f316" fmla="val 5995"/>
              <a:gd name="f317" fmla="val 13241"/>
              <a:gd name="f318" fmla="val 6386"/>
              <a:gd name="f319" fmla="val 6740"/>
              <a:gd name="f320" fmla="val 13139"/>
              <a:gd name="f321" fmla="val 7094"/>
              <a:gd name="f322" fmla="val 12903"/>
              <a:gd name="f323" fmla="val 7746"/>
              <a:gd name="f324" fmla="val 12532"/>
              <a:gd name="f325" fmla="val 8491"/>
              <a:gd name="f326" fmla="val 8677"/>
              <a:gd name="f327" fmla="val 11756"/>
              <a:gd name="f328" fmla="val 8788"/>
              <a:gd name="f329" fmla="val 11452"/>
              <a:gd name="f330" fmla="val 8826"/>
              <a:gd name="f331" fmla="val 11283"/>
              <a:gd name="f332" fmla="val 11126"/>
              <a:gd name="f333" fmla="val 11002"/>
              <a:gd name="f334" fmla="val 10845"/>
              <a:gd name="f335" fmla="val 8714"/>
              <a:gd name="f336" fmla="val 10721"/>
              <a:gd name="f337" fmla="val 8640"/>
              <a:gd name="f338" fmla="val 10608"/>
              <a:gd name="f339" fmla="val 8565"/>
              <a:gd name="f340" fmla="val 10485"/>
              <a:gd name="f341" fmla="val 8453"/>
              <a:gd name="f342" fmla="val 10372"/>
              <a:gd name="f343" fmla="val 10181"/>
              <a:gd name="f344" fmla="val 10035"/>
              <a:gd name="f345" fmla="val 7392"/>
              <a:gd name="f346" fmla="val 7001"/>
              <a:gd name="f347" fmla="val 9731"/>
              <a:gd name="f348" fmla="val 6610"/>
              <a:gd name="f349" fmla="val 6219"/>
              <a:gd name="f350" fmla="val 5381"/>
              <a:gd name="f351" fmla="val 9753"/>
              <a:gd name="f352" fmla="val 4990"/>
              <a:gd name="f353" fmla="val 9832"/>
              <a:gd name="f354" fmla="val 4636"/>
              <a:gd name="f355" fmla="val 9945"/>
              <a:gd name="f356" fmla="val 4320"/>
              <a:gd name="f357" fmla="val 4022"/>
              <a:gd name="f358" fmla="val 10203"/>
              <a:gd name="f359" fmla="val 3817"/>
              <a:gd name="f360" fmla="val 10316"/>
              <a:gd name="f361" fmla="val 3593"/>
              <a:gd name="f362" fmla="val 10395"/>
              <a:gd name="f363" fmla="val 3351"/>
              <a:gd name="f364" fmla="val 10462"/>
              <a:gd name="f365" fmla="val 3109"/>
              <a:gd name="f366" fmla="val 10507"/>
              <a:gd name="f367" fmla="val 2848"/>
              <a:gd name="f368" fmla="val 10530"/>
              <a:gd name="f369" fmla="val 2606"/>
              <a:gd name="f370" fmla="val 2346"/>
              <a:gd name="f371" fmla="val 2141"/>
              <a:gd name="f372" fmla="val 1880"/>
              <a:gd name="f373" fmla="val 1638"/>
              <a:gd name="f374" fmla="val 10158"/>
              <a:gd name="f375" fmla="val 1415"/>
              <a:gd name="f376" fmla="val 9967"/>
              <a:gd name="f377" fmla="val 986"/>
              <a:gd name="f378" fmla="val 819"/>
              <a:gd name="f379" fmla="val 8842"/>
              <a:gd name="f380" fmla="val 8471"/>
              <a:gd name="f381" fmla="val 7998"/>
              <a:gd name="f382" fmla="val 7413"/>
              <a:gd name="f383" fmla="val 6817"/>
              <a:gd name="f384" fmla="val 6187"/>
              <a:gd name="f385" fmla="val 5602"/>
              <a:gd name="f386" fmla="val 633"/>
              <a:gd name="f387" fmla="val 5107"/>
              <a:gd name="f388" fmla="val 744"/>
              <a:gd name="f389" fmla="val 4725"/>
              <a:gd name="f390" fmla="val 856"/>
              <a:gd name="f391" fmla="val 4848"/>
              <a:gd name="f392" fmla="val 1564"/>
              <a:gd name="f393" fmla="val 5028"/>
              <a:gd name="f394" fmla="val 2495"/>
              <a:gd name="f395" fmla="val 5175"/>
              <a:gd name="f396" fmla="val 5298"/>
              <a:gd name="f397" fmla="val 4673"/>
              <a:gd name="f398" fmla="val 5343"/>
              <a:gd name="f399" fmla="val 5213"/>
              <a:gd name="f400" fmla="val 5388"/>
              <a:gd name="f401" fmla="val 5753"/>
              <a:gd name="f402" fmla="val 5411"/>
              <a:gd name="f403" fmla="val 6275"/>
              <a:gd name="f404" fmla="val 5366"/>
              <a:gd name="f405" fmla="val 5321"/>
              <a:gd name="f406" fmla="val 7541"/>
              <a:gd name="f407" fmla="val 5287"/>
              <a:gd name="f408" fmla="val 5242"/>
              <a:gd name="f409" fmla="val 7857"/>
              <a:gd name="f410" fmla="val 5197"/>
              <a:gd name="f411" fmla="val 5130"/>
              <a:gd name="f412" fmla="val 5006"/>
              <a:gd name="f413" fmla="val 8528"/>
              <a:gd name="f414" fmla="val 4567"/>
              <a:gd name="f415" fmla="val 4421"/>
              <a:gd name="f416" fmla="val 4263"/>
              <a:gd name="f417" fmla="val 4095"/>
              <a:gd name="f418" fmla="val 3948"/>
              <a:gd name="f419" fmla="val 3791"/>
              <a:gd name="f420" fmla="val 3667"/>
              <a:gd name="f421" fmla="val 3510"/>
              <a:gd name="f422" fmla="val 3386"/>
              <a:gd name="f423" fmla="val 8602"/>
              <a:gd name="f424" fmla="val 3251"/>
              <a:gd name="f425" fmla="val 3127"/>
              <a:gd name="f426" fmla="val 8360"/>
              <a:gd name="f427" fmla="val 3015"/>
              <a:gd name="f428" fmla="val 2925"/>
              <a:gd name="f429" fmla="val 2778"/>
              <a:gd name="f430" fmla="val 2610"/>
              <a:gd name="f431" fmla="val 7671"/>
              <a:gd name="f432" fmla="val 2407"/>
              <a:gd name="f433" fmla="val 2171"/>
              <a:gd name="f434" fmla="val 7466"/>
              <a:gd name="f435" fmla="val 1957"/>
              <a:gd name="f436" fmla="val 1698"/>
              <a:gd name="f437" fmla="val 1462"/>
              <a:gd name="f438" fmla="val 1226"/>
              <a:gd name="f439" fmla="val 7559"/>
              <a:gd name="f440" fmla="val 989"/>
              <a:gd name="f441" fmla="val 776"/>
              <a:gd name="f442" fmla="val 7932"/>
              <a:gd name="f443" fmla="val 551"/>
              <a:gd name="f444" fmla="val 8211"/>
              <a:gd name="f445" fmla="val 382"/>
              <a:gd name="f446" fmla="val 315"/>
              <a:gd name="f447" fmla="val 236"/>
              <a:gd name="f448" fmla="val 8919"/>
              <a:gd name="f449" fmla="val 191"/>
              <a:gd name="f450" fmla="val 123"/>
              <a:gd name="f451" fmla="val 9347"/>
              <a:gd name="f452" fmla="val 78"/>
              <a:gd name="f453" fmla="val 56"/>
              <a:gd name="f454" fmla="val 9887"/>
              <a:gd name="f455" fmla="val 33"/>
              <a:gd name="f456" fmla="val 10185"/>
              <a:gd name="f457" fmla="val 10464"/>
              <a:gd name="f458" fmla="val 10706"/>
              <a:gd name="f459" fmla="val 11395"/>
              <a:gd name="f460" fmla="val 168"/>
              <a:gd name="f461" fmla="val 292"/>
              <a:gd name="f462" fmla="val 540"/>
              <a:gd name="f463" fmla="val 731"/>
              <a:gd name="f464" fmla="val 12680"/>
              <a:gd name="f465" fmla="val 944"/>
              <a:gd name="f466" fmla="val 1158"/>
              <a:gd name="f467" fmla="val 1395"/>
              <a:gd name="f468" fmla="val 13108"/>
              <a:gd name="f469" fmla="val 1608"/>
              <a:gd name="f470" fmla="val 1856"/>
              <a:gd name="f471" fmla="val 2070"/>
              <a:gd name="f472" fmla="val 2261"/>
              <a:gd name="f473" fmla="val 2430"/>
              <a:gd name="f474" fmla="val 2587"/>
              <a:gd name="f475" fmla="val 12792"/>
              <a:gd name="f476" fmla="val 2688"/>
              <a:gd name="f477" fmla="val 12606"/>
              <a:gd name="f478" fmla="val 2801"/>
              <a:gd name="f479" fmla="val 3082"/>
              <a:gd name="f480" fmla="val 3228"/>
              <a:gd name="f481" fmla="val 3408"/>
              <a:gd name="f482" fmla="val 3577"/>
              <a:gd name="f483" fmla="val 3723"/>
              <a:gd name="f484" fmla="val 3903"/>
              <a:gd name="f485" fmla="val 12252"/>
              <a:gd name="f486" fmla="val 4072"/>
              <a:gd name="f487" fmla="val 12364"/>
              <a:gd name="f488" fmla="val 4230"/>
              <a:gd name="f489" fmla="val 12494"/>
              <a:gd name="f490" fmla="val 4353"/>
              <a:gd name="f491" fmla="val 12643"/>
              <a:gd name="f492" fmla="val 4488"/>
              <a:gd name="f493" fmla="val 12829"/>
              <a:gd name="f494" fmla="val 13034"/>
              <a:gd name="f495" fmla="val 4657"/>
              <a:gd name="f496" fmla="val 13257"/>
              <a:gd name="f497" fmla="val 4702"/>
              <a:gd name="f498" fmla="val 13686"/>
              <a:gd name="f499" fmla="val 14282"/>
              <a:gd name="f500" fmla="val 15045"/>
              <a:gd name="f501" fmla="val 4612"/>
              <a:gd name="f502" fmla="val 15976"/>
              <a:gd name="f503" fmla="val 4590"/>
              <a:gd name="f504" fmla="val 19011"/>
              <a:gd name="f505" fmla="val 19514"/>
              <a:gd name="f506" fmla="val 20929"/>
              <a:gd name="f507" fmla="val 5040"/>
              <a:gd name="f508" fmla="val 5265"/>
              <a:gd name="f509" fmla="val 5478"/>
              <a:gd name="f510" fmla="val 21115"/>
              <a:gd name="f511" fmla="val 6041"/>
              <a:gd name="f512" fmla="val 6637"/>
              <a:gd name="f513" fmla="val 7312"/>
              <a:gd name="f514" fmla="val 8696"/>
              <a:gd name="f515" fmla="val 20855"/>
              <a:gd name="f516" fmla="+- 0 0 0"/>
              <a:gd name="f517" fmla="*/ f3 1 21600"/>
              <a:gd name="f518" fmla="*/ f4 1 21600"/>
              <a:gd name="f519" fmla="+- f6 0 f5"/>
              <a:gd name="f520" fmla="*/ f516 f0 1"/>
              <a:gd name="f521" fmla="*/ f519 1 21600"/>
              <a:gd name="f522" fmla="*/ f520 1 f2"/>
              <a:gd name="f523" fmla="*/ 6086 f521 1"/>
              <a:gd name="f524" fmla="*/ 16132 f521 1"/>
              <a:gd name="f525" fmla="*/ 19552 f521 1"/>
              <a:gd name="f526" fmla="*/ 2569 f521 1"/>
              <a:gd name="f527" fmla="*/ 16740 f521 1"/>
              <a:gd name="f528" fmla="*/ 21078 f521 1"/>
              <a:gd name="f529" fmla="*/ 16976 f521 1"/>
              <a:gd name="f530" fmla="*/ 521 f521 1"/>
              <a:gd name="f531" fmla="*/ 4725 f521 1"/>
              <a:gd name="f532" fmla="*/ 856 f521 1"/>
              <a:gd name="f533" fmla="*/ 5040 f521 1"/>
              <a:gd name="f534" fmla="*/ 21004 f521 1"/>
              <a:gd name="f535" fmla="*/ 10811 f521 1"/>
              <a:gd name="f536" fmla="*/ 12885 f521 1"/>
              <a:gd name="f537" fmla="*/ 10845 f521 1"/>
              <a:gd name="f538" fmla="*/ 8714 f521 1"/>
              <a:gd name="f539" fmla="*/ 21600 f521 1"/>
              <a:gd name="f540" fmla="*/ 10000 f521 1"/>
              <a:gd name="f541" fmla="*/ 56 f521 1"/>
              <a:gd name="f542" fmla="+- f522 0 f1"/>
              <a:gd name="f543" fmla="*/ f527 1 f521"/>
              <a:gd name="f544" fmla="*/ f528 1 f521"/>
              <a:gd name="f545" fmla="*/ f529 1 f521"/>
              <a:gd name="f546" fmla="*/ f530 1 f521"/>
              <a:gd name="f547" fmla="*/ f531 1 f521"/>
              <a:gd name="f548" fmla="*/ f532 1 f521"/>
              <a:gd name="f549" fmla="*/ f533 1 f521"/>
              <a:gd name="f550" fmla="*/ f534 1 f521"/>
              <a:gd name="f551" fmla="*/ f535 1 f521"/>
              <a:gd name="f552" fmla="*/ f536 1 f521"/>
              <a:gd name="f553" fmla="*/ f537 1 f521"/>
              <a:gd name="f554" fmla="*/ f538 1 f521"/>
              <a:gd name="f555" fmla="*/ f539 1 f521"/>
              <a:gd name="f556" fmla="*/ f540 1 f521"/>
              <a:gd name="f557" fmla="*/ f541 1 f521"/>
              <a:gd name="f558" fmla="*/ f523 1 f521"/>
              <a:gd name="f559" fmla="*/ f524 1 f521"/>
              <a:gd name="f560" fmla="*/ f526 1 f521"/>
              <a:gd name="f561" fmla="*/ f525 1 f521"/>
              <a:gd name="f562" fmla="*/ f558 f517 1"/>
              <a:gd name="f563" fmla="*/ f559 f517 1"/>
              <a:gd name="f564" fmla="*/ f561 f518 1"/>
              <a:gd name="f565" fmla="*/ f560 f518 1"/>
              <a:gd name="f566" fmla="*/ f543 f517 1"/>
              <a:gd name="f567" fmla="*/ f544 f518 1"/>
              <a:gd name="f568" fmla="*/ f545 f517 1"/>
              <a:gd name="f569" fmla="*/ f546 f518 1"/>
              <a:gd name="f570" fmla="*/ f547 f517 1"/>
              <a:gd name="f571" fmla="*/ f548 f518 1"/>
              <a:gd name="f572" fmla="*/ f549 f517 1"/>
              <a:gd name="f573" fmla="*/ f550 f518 1"/>
              <a:gd name="f574" fmla="*/ f551 f517 1"/>
              <a:gd name="f575" fmla="*/ f552 f518 1"/>
              <a:gd name="f576" fmla="*/ f553 f517 1"/>
              <a:gd name="f577" fmla="*/ f554 f518 1"/>
              <a:gd name="f578" fmla="*/ f555 f517 1"/>
              <a:gd name="f579" fmla="*/ f556 f518 1"/>
              <a:gd name="f580" fmla="*/ f557 f51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542">
                <a:pos x="f566" y="f567"/>
              </a:cxn>
              <a:cxn ang="f542">
                <a:pos x="f568" y="f569"/>
              </a:cxn>
              <a:cxn ang="f542">
                <a:pos x="f570" y="f571"/>
              </a:cxn>
              <a:cxn ang="f542">
                <a:pos x="f572" y="f573"/>
              </a:cxn>
              <a:cxn ang="f542">
                <a:pos x="f574" y="f575"/>
              </a:cxn>
              <a:cxn ang="f542">
                <a:pos x="f576" y="f577"/>
              </a:cxn>
              <a:cxn ang="f542">
                <a:pos x="f578" y="f579"/>
              </a:cxn>
              <a:cxn ang="f542">
                <a:pos x="f580" y="f579"/>
              </a:cxn>
            </a:cxnLst>
            <a:rect l="f562" t="f565" r="f563" b="f564"/>
            <a:pathLst>
              <a:path w="21600" h="21600">
                <a:moveTo>
                  <a:pt x="f7" y="f8"/>
                </a:moveTo>
                <a:lnTo>
                  <a:pt x="f9" y="f8"/>
                </a:lnTo>
                <a:lnTo>
                  <a:pt x="f10" y="f11"/>
                </a:lnTo>
                <a:lnTo>
                  <a:pt x="f12" y="f13"/>
                </a:lnTo>
                <a:lnTo>
                  <a:pt x="f14" y="f15"/>
                </a:lnTo>
                <a:lnTo>
                  <a:pt x="f16" y="f17"/>
                </a:lnTo>
                <a:lnTo>
                  <a:pt x="f18" y="f19"/>
                </a:lnTo>
                <a:lnTo>
                  <a:pt x="f20" y="f21"/>
                </a:lnTo>
                <a:lnTo>
                  <a:pt x="f22" y="f23"/>
                </a:lnTo>
                <a:lnTo>
                  <a:pt x="f22" y="f24"/>
                </a:lnTo>
                <a:lnTo>
                  <a:pt x="f20" y="f25"/>
                </a:lnTo>
                <a:lnTo>
                  <a:pt x="f18" y="f26"/>
                </a:lnTo>
                <a:lnTo>
                  <a:pt x="f16" y="f27"/>
                </a:lnTo>
                <a:lnTo>
                  <a:pt x="f28" y="f29"/>
                </a:lnTo>
                <a:lnTo>
                  <a:pt x="f30" y="f31"/>
                </a:lnTo>
                <a:lnTo>
                  <a:pt x="f32" y="f33"/>
                </a:lnTo>
                <a:lnTo>
                  <a:pt x="f34" y="f35"/>
                </a:lnTo>
                <a:lnTo>
                  <a:pt x="f36" y="f37"/>
                </a:lnTo>
                <a:lnTo>
                  <a:pt x="f38" y="f39"/>
                </a:lnTo>
                <a:lnTo>
                  <a:pt x="f40" y="f41"/>
                </a:lnTo>
                <a:lnTo>
                  <a:pt x="f42" y="f43"/>
                </a:lnTo>
                <a:lnTo>
                  <a:pt x="f44" y="f45"/>
                </a:lnTo>
                <a:lnTo>
                  <a:pt x="f46" y="f47"/>
                </a:lnTo>
                <a:lnTo>
                  <a:pt x="f46" y="f48"/>
                </a:lnTo>
                <a:lnTo>
                  <a:pt x="f49" y="f50"/>
                </a:lnTo>
                <a:lnTo>
                  <a:pt x="f51" y="f52"/>
                </a:lnTo>
                <a:lnTo>
                  <a:pt x="f7" y="f53"/>
                </a:lnTo>
                <a:lnTo>
                  <a:pt x="f54" y="f55"/>
                </a:lnTo>
                <a:lnTo>
                  <a:pt x="f56" y="f57"/>
                </a:lnTo>
                <a:lnTo>
                  <a:pt x="f58" y="f59"/>
                </a:lnTo>
                <a:lnTo>
                  <a:pt x="f18" y="f60"/>
                </a:lnTo>
                <a:lnTo>
                  <a:pt x="f61" y="f62"/>
                </a:lnTo>
                <a:lnTo>
                  <a:pt x="f63" y="f64"/>
                </a:lnTo>
                <a:lnTo>
                  <a:pt x="f65" y="f66"/>
                </a:lnTo>
                <a:lnTo>
                  <a:pt x="f67" y="f68"/>
                </a:lnTo>
                <a:lnTo>
                  <a:pt x="f69" y="f66"/>
                </a:lnTo>
                <a:lnTo>
                  <a:pt x="f70" y="f64"/>
                </a:lnTo>
                <a:lnTo>
                  <a:pt x="f71" y="f72"/>
                </a:lnTo>
                <a:lnTo>
                  <a:pt x="f73" y="f74"/>
                </a:lnTo>
                <a:lnTo>
                  <a:pt x="f75" y="f76"/>
                </a:lnTo>
                <a:lnTo>
                  <a:pt x="f77" y="f78"/>
                </a:lnTo>
                <a:lnTo>
                  <a:pt x="f79" y="f55"/>
                </a:lnTo>
                <a:lnTo>
                  <a:pt x="f80" y="f81"/>
                </a:lnTo>
                <a:lnTo>
                  <a:pt x="f82" y="f83"/>
                </a:lnTo>
                <a:lnTo>
                  <a:pt x="f84" y="f85"/>
                </a:lnTo>
                <a:lnTo>
                  <a:pt x="f86" y="f48"/>
                </a:lnTo>
                <a:lnTo>
                  <a:pt x="f86" y="f47"/>
                </a:lnTo>
                <a:lnTo>
                  <a:pt x="f87" y="f45"/>
                </a:lnTo>
                <a:lnTo>
                  <a:pt x="f88" y="f89"/>
                </a:lnTo>
                <a:lnTo>
                  <a:pt x="f90" y="f91"/>
                </a:lnTo>
                <a:lnTo>
                  <a:pt x="f92" y="f93"/>
                </a:lnTo>
                <a:lnTo>
                  <a:pt x="f94" y="f95"/>
                </a:lnTo>
                <a:lnTo>
                  <a:pt x="f96" y="f97"/>
                </a:lnTo>
                <a:lnTo>
                  <a:pt x="f98" y="f99"/>
                </a:lnTo>
                <a:lnTo>
                  <a:pt x="f100" y="f101"/>
                </a:lnTo>
                <a:lnTo>
                  <a:pt x="f102" y="f103"/>
                </a:lnTo>
                <a:lnTo>
                  <a:pt x="f104" y="f105"/>
                </a:lnTo>
                <a:lnTo>
                  <a:pt x="f106" y="f107"/>
                </a:lnTo>
                <a:lnTo>
                  <a:pt x="f106" y="f108"/>
                </a:lnTo>
                <a:lnTo>
                  <a:pt x="f106" y="f109"/>
                </a:lnTo>
                <a:lnTo>
                  <a:pt x="f110" y="f21"/>
                </a:lnTo>
                <a:lnTo>
                  <a:pt x="f102" y="f19"/>
                </a:lnTo>
                <a:lnTo>
                  <a:pt x="f111" y="f112"/>
                </a:lnTo>
                <a:lnTo>
                  <a:pt x="f113" y="f114"/>
                </a:lnTo>
                <a:lnTo>
                  <a:pt x="f115" y="f8"/>
                </a:lnTo>
                <a:lnTo>
                  <a:pt x="f116" y="f117"/>
                </a:lnTo>
                <a:lnTo>
                  <a:pt x="f77" y="f118"/>
                </a:lnTo>
                <a:lnTo>
                  <a:pt x="f90" y="f119"/>
                </a:lnTo>
                <a:lnTo>
                  <a:pt x="f120" y="f121"/>
                </a:lnTo>
                <a:lnTo>
                  <a:pt x="f122" y="f123"/>
                </a:lnTo>
                <a:lnTo>
                  <a:pt x="f124" y="f125"/>
                </a:lnTo>
                <a:lnTo>
                  <a:pt x="f126" y="f127"/>
                </a:lnTo>
                <a:lnTo>
                  <a:pt x="f128" y="f129"/>
                </a:lnTo>
                <a:lnTo>
                  <a:pt x="f130" y="f129"/>
                </a:lnTo>
                <a:lnTo>
                  <a:pt x="f131" y="f129"/>
                </a:lnTo>
                <a:lnTo>
                  <a:pt x="f132" y="f125"/>
                </a:lnTo>
                <a:lnTo>
                  <a:pt x="f133" y="f134"/>
                </a:lnTo>
                <a:lnTo>
                  <a:pt x="f135" y="f121"/>
                </a:lnTo>
                <a:lnTo>
                  <a:pt x="f136" y="f137"/>
                </a:lnTo>
                <a:lnTo>
                  <a:pt x="f138" y="f139"/>
                </a:lnTo>
                <a:lnTo>
                  <a:pt x="f140" y="f8"/>
                </a:lnTo>
                <a:lnTo>
                  <a:pt x="f141" y="f114"/>
                </a:lnTo>
                <a:lnTo>
                  <a:pt x="f142" y="f17"/>
                </a:lnTo>
                <a:lnTo>
                  <a:pt x="f143" y="f144"/>
                </a:lnTo>
                <a:lnTo>
                  <a:pt x="f145" y="f146"/>
                </a:lnTo>
                <a:lnTo>
                  <a:pt x="f147" y="f148"/>
                </a:lnTo>
                <a:lnTo>
                  <a:pt x="f147" y="f101"/>
                </a:lnTo>
                <a:lnTo>
                  <a:pt x="f145" y="f149"/>
                </a:lnTo>
                <a:lnTo>
                  <a:pt x="f150" y="f151"/>
                </a:lnTo>
                <a:lnTo>
                  <a:pt x="f152" y="f153"/>
                </a:lnTo>
                <a:lnTo>
                  <a:pt x="f154" y="f155"/>
                </a:lnTo>
                <a:lnTo>
                  <a:pt x="f156" y="f157"/>
                </a:lnTo>
                <a:lnTo>
                  <a:pt x="f138" y="f158"/>
                </a:lnTo>
                <a:lnTo>
                  <a:pt x="f159" y="f78"/>
                </a:lnTo>
                <a:lnTo>
                  <a:pt x="f160" y="f161"/>
                </a:lnTo>
                <a:lnTo>
                  <a:pt x="f159" y="f162"/>
                </a:lnTo>
                <a:lnTo>
                  <a:pt x="f163" y="f164"/>
                </a:lnTo>
                <a:lnTo>
                  <a:pt x="f156" y="f77"/>
                </a:lnTo>
                <a:lnTo>
                  <a:pt x="f165" y="f166"/>
                </a:lnTo>
                <a:lnTo>
                  <a:pt x="f142" y="f167"/>
                </a:lnTo>
                <a:lnTo>
                  <a:pt x="f168" y="f169"/>
                </a:lnTo>
                <a:lnTo>
                  <a:pt x="f170" y="f171"/>
                </a:lnTo>
                <a:lnTo>
                  <a:pt x="f172" y="f173"/>
                </a:lnTo>
                <a:lnTo>
                  <a:pt x="f174" y="f175"/>
                </a:lnTo>
                <a:lnTo>
                  <a:pt x="f176" y="f177"/>
                </a:lnTo>
                <a:lnTo>
                  <a:pt x="f178" y="f179"/>
                </a:lnTo>
                <a:lnTo>
                  <a:pt x="f180" y="f181"/>
                </a:lnTo>
                <a:lnTo>
                  <a:pt x="f182" y="f181"/>
                </a:lnTo>
                <a:lnTo>
                  <a:pt x="f183" y="f184"/>
                </a:lnTo>
                <a:lnTo>
                  <a:pt x="f185" y="f177"/>
                </a:lnTo>
                <a:lnTo>
                  <a:pt x="f186" y="f187"/>
                </a:lnTo>
                <a:lnTo>
                  <a:pt x="f188" y="f189"/>
                </a:lnTo>
                <a:lnTo>
                  <a:pt x="f190" y="f191"/>
                </a:lnTo>
                <a:lnTo>
                  <a:pt x="f192" y="f193"/>
                </a:lnTo>
                <a:lnTo>
                  <a:pt x="f25" y="f194"/>
                </a:lnTo>
                <a:lnTo>
                  <a:pt x="f195" y="f196"/>
                </a:lnTo>
                <a:lnTo>
                  <a:pt x="f197" y="f198"/>
                </a:lnTo>
                <a:lnTo>
                  <a:pt x="f199" y="f198"/>
                </a:lnTo>
                <a:lnTo>
                  <a:pt x="f200" y="f198"/>
                </a:lnTo>
                <a:lnTo>
                  <a:pt x="f201" y="f202"/>
                </a:lnTo>
                <a:lnTo>
                  <a:pt x="f203" y="f204"/>
                </a:lnTo>
                <a:lnTo>
                  <a:pt x="f205" y="f206"/>
                </a:lnTo>
                <a:lnTo>
                  <a:pt x="f207" y="f208"/>
                </a:lnTo>
                <a:lnTo>
                  <a:pt x="f209" y="f210"/>
                </a:lnTo>
                <a:lnTo>
                  <a:pt x="f211" y="f212"/>
                </a:lnTo>
                <a:lnTo>
                  <a:pt x="f213" y="f214"/>
                </a:lnTo>
                <a:lnTo>
                  <a:pt x="f215" y="f216"/>
                </a:lnTo>
                <a:lnTo>
                  <a:pt x="f217" y="f218"/>
                </a:lnTo>
                <a:lnTo>
                  <a:pt x="f219" y="f220"/>
                </a:lnTo>
                <a:lnTo>
                  <a:pt x="f217" y="f221"/>
                </a:lnTo>
                <a:lnTo>
                  <a:pt x="f215" y="f222"/>
                </a:lnTo>
                <a:lnTo>
                  <a:pt x="f213" y="f223"/>
                </a:lnTo>
                <a:lnTo>
                  <a:pt x="f211" y="f224"/>
                </a:lnTo>
                <a:lnTo>
                  <a:pt x="f209" y="f225"/>
                </a:lnTo>
                <a:lnTo>
                  <a:pt x="f207" y="f226"/>
                </a:lnTo>
                <a:lnTo>
                  <a:pt x="f205" y="f227"/>
                </a:lnTo>
                <a:lnTo>
                  <a:pt x="f203" y="f228"/>
                </a:lnTo>
                <a:lnTo>
                  <a:pt x="f201" y="f229"/>
                </a:lnTo>
                <a:lnTo>
                  <a:pt x="f200" y="f230"/>
                </a:lnTo>
                <a:lnTo>
                  <a:pt x="f199" y="f231"/>
                </a:lnTo>
                <a:lnTo>
                  <a:pt x="f197" y="f230"/>
                </a:lnTo>
                <a:lnTo>
                  <a:pt x="f195" y="f232"/>
                </a:lnTo>
                <a:lnTo>
                  <a:pt x="f25" y="f233"/>
                </a:lnTo>
                <a:lnTo>
                  <a:pt x="f192" y="f234"/>
                </a:lnTo>
                <a:lnTo>
                  <a:pt x="f190" y="f235"/>
                </a:lnTo>
                <a:lnTo>
                  <a:pt x="f188" y="f236"/>
                </a:lnTo>
                <a:lnTo>
                  <a:pt x="f237" y="f238"/>
                </a:lnTo>
                <a:lnTo>
                  <a:pt x="f239" y="f240"/>
                </a:lnTo>
                <a:lnTo>
                  <a:pt x="f241" y="f242"/>
                </a:lnTo>
                <a:lnTo>
                  <a:pt x="f243" y="f244"/>
                </a:lnTo>
                <a:lnTo>
                  <a:pt x="f245" y="f246"/>
                </a:lnTo>
                <a:lnTo>
                  <a:pt x="f247" y="f246"/>
                </a:lnTo>
                <a:lnTo>
                  <a:pt x="f174" y="f242"/>
                </a:lnTo>
                <a:lnTo>
                  <a:pt x="f248" y="f240"/>
                </a:lnTo>
                <a:lnTo>
                  <a:pt x="f249" y="f225"/>
                </a:lnTo>
                <a:lnTo>
                  <a:pt x="f143" y="f250"/>
                </a:lnTo>
                <a:lnTo>
                  <a:pt x="f140" y="f251"/>
                </a:lnTo>
                <a:lnTo>
                  <a:pt x="f156" y="f227"/>
                </a:lnTo>
                <a:lnTo>
                  <a:pt x="f138" y="f228"/>
                </a:lnTo>
                <a:lnTo>
                  <a:pt x="f252" y="f231"/>
                </a:lnTo>
                <a:lnTo>
                  <a:pt x="f253" y="f254"/>
                </a:lnTo>
                <a:lnTo>
                  <a:pt x="f255" y="f256"/>
                </a:lnTo>
                <a:lnTo>
                  <a:pt x="f255" y="f257"/>
                </a:lnTo>
                <a:lnTo>
                  <a:pt x="f258" y="f259"/>
                </a:lnTo>
                <a:lnTo>
                  <a:pt x="f160" y="f260"/>
                </a:lnTo>
                <a:lnTo>
                  <a:pt x="f261" y="f262"/>
                </a:lnTo>
                <a:lnTo>
                  <a:pt x="f263" y="f264"/>
                </a:lnTo>
                <a:lnTo>
                  <a:pt x="f265" y="f266"/>
                </a:lnTo>
                <a:lnTo>
                  <a:pt x="f140" y="f267"/>
                </a:lnTo>
                <a:lnTo>
                  <a:pt x="f165" y="f267"/>
                </a:lnTo>
                <a:lnTo>
                  <a:pt x="f268" y="f267"/>
                </a:lnTo>
                <a:lnTo>
                  <a:pt x="f269" y="f270"/>
                </a:lnTo>
                <a:lnTo>
                  <a:pt x="f271" y="f272"/>
                </a:lnTo>
                <a:lnTo>
                  <a:pt x="f273" y="f274"/>
                </a:lnTo>
                <a:lnTo>
                  <a:pt x="f275" y="f276"/>
                </a:lnTo>
                <a:lnTo>
                  <a:pt x="f277" y="f278"/>
                </a:lnTo>
                <a:lnTo>
                  <a:pt x="f279" y="f280"/>
                </a:lnTo>
                <a:lnTo>
                  <a:pt x="f281" y="f282"/>
                </a:lnTo>
                <a:lnTo>
                  <a:pt x="f283" y="f282"/>
                </a:lnTo>
                <a:lnTo>
                  <a:pt x="f284" y="f282"/>
                </a:lnTo>
                <a:lnTo>
                  <a:pt x="f86" y="f285"/>
                </a:lnTo>
                <a:lnTo>
                  <a:pt x="f286" y="f276"/>
                </a:lnTo>
                <a:lnTo>
                  <a:pt x="f287" y="f288"/>
                </a:lnTo>
                <a:lnTo>
                  <a:pt x="f92" y="f289"/>
                </a:lnTo>
                <a:lnTo>
                  <a:pt x="f77" y="f290"/>
                </a:lnTo>
                <a:lnTo>
                  <a:pt x="f291" y="f292"/>
                </a:lnTo>
                <a:lnTo>
                  <a:pt x="f293" y="f294"/>
                </a:lnTo>
                <a:lnTo>
                  <a:pt x="f295" y="f296"/>
                </a:lnTo>
                <a:lnTo>
                  <a:pt x="f75" y="f297"/>
                </a:lnTo>
                <a:lnTo>
                  <a:pt x="f295" y="f298"/>
                </a:lnTo>
                <a:lnTo>
                  <a:pt x="f293" y="f299"/>
                </a:lnTo>
                <a:lnTo>
                  <a:pt x="f300" y="f301"/>
                </a:lnTo>
                <a:lnTo>
                  <a:pt x="f302" y="f303"/>
                </a:lnTo>
                <a:lnTo>
                  <a:pt x="f304" y="f305"/>
                </a:lnTo>
                <a:lnTo>
                  <a:pt x="f88" y="f306"/>
                </a:lnTo>
                <a:lnTo>
                  <a:pt x="f307" y="f308"/>
                </a:lnTo>
                <a:lnTo>
                  <a:pt x="f309" y="f310"/>
                </a:lnTo>
                <a:lnTo>
                  <a:pt x="f311" y="f312"/>
                </a:lnTo>
                <a:lnTo>
                  <a:pt x="f313" y="f314"/>
                </a:lnTo>
                <a:lnTo>
                  <a:pt x="f315" y="f316"/>
                </a:lnTo>
                <a:lnTo>
                  <a:pt x="f317" y="f318"/>
                </a:lnTo>
                <a:lnTo>
                  <a:pt x="f313" y="f319"/>
                </a:lnTo>
                <a:lnTo>
                  <a:pt x="f320" y="f321"/>
                </a:lnTo>
                <a:lnTo>
                  <a:pt x="f309" y="f228"/>
                </a:lnTo>
                <a:lnTo>
                  <a:pt x="f322" y="f323"/>
                </a:lnTo>
                <a:lnTo>
                  <a:pt x="f286" y="f238"/>
                </a:lnTo>
                <a:lnTo>
                  <a:pt x="f324" y="f244"/>
                </a:lnTo>
                <a:lnTo>
                  <a:pt x="f293" y="f325"/>
                </a:lnTo>
                <a:lnTo>
                  <a:pt x="f73" y="f326"/>
                </a:lnTo>
                <a:lnTo>
                  <a:pt x="f327" y="f328"/>
                </a:lnTo>
                <a:lnTo>
                  <a:pt x="f329" y="f330"/>
                </a:lnTo>
                <a:lnTo>
                  <a:pt x="f331" y="f330"/>
                </a:lnTo>
                <a:lnTo>
                  <a:pt x="f332" y="f330"/>
                </a:lnTo>
                <a:lnTo>
                  <a:pt x="f333" y="f328"/>
                </a:lnTo>
                <a:lnTo>
                  <a:pt x="f334" y="f335"/>
                </a:lnTo>
                <a:lnTo>
                  <a:pt x="f336" y="f337"/>
                </a:lnTo>
                <a:lnTo>
                  <a:pt x="f338" y="f339"/>
                </a:lnTo>
                <a:lnTo>
                  <a:pt x="f340" y="f341"/>
                </a:lnTo>
                <a:lnTo>
                  <a:pt x="f342" y="f246"/>
                </a:lnTo>
                <a:lnTo>
                  <a:pt x="f343" y="f225"/>
                </a:lnTo>
                <a:lnTo>
                  <a:pt x="f344" y="f323"/>
                </a:lnTo>
                <a:lnTo>
                  <a:pt x="f28" y="f345"/>
                </a:lnTo>
                <a:lnTo>
                  <a:pt x="f30" y="f346"/>
                </a:lnTo>
                <a:lnTo>
                  <a:pt x="f347" y="f348"/>
                </a:lnTo>
                <a:lnTo>
                  <a:pt x="f10" y="f349"/>
                </a:lnTo>
                <a:lnTo>
                  <a:pt x="f56" y="f257"/>
                </a:lnTo>
                <a:lnTo>
                  <a:pt x="f10" y="f350"/>
                </a:lnTo>
                <a:lnTo>
                  <a:pt x="f351" y="f352"/>
                </a:lnTo>
                <a:lnTo>
                  <a:pt x="f353" y="f354"/>
                </a:lnTo>
                <a:lnTo>
                  <a:pt x="f355" y="f356"/>
                </a:lnTo>
                <a:lnTo>
                  <a:pt x="f18" y="f357"/>
                </a:lnTo>
                <a:lnTo>
                  <a:pt x="f358" y="f359"/>
                </a:lnTo>
                <a:lnTo>
                  <a:pt x="f360" y="f361"/>
                </a:lnTo>
                <a:lnTo>
                  <a:pt x="f362" y="f363"/>
                </a:lnTo>
                <a:lnTo>
                  <a:pt x="f364" y="f365"/>
                </a:lnTo>
                <a:lnTo>
                  <a:pt x="f366" y="f367"/>
                </a:lnTo>
                <a:lnTo>
                  <a:pt x="f368" y="f369"/>
                </a:lnTo>
                <a:lnTo>
                  <a:pt x="f366" y="f370"/>
                </a:lnTo>
                <a:lnTo>
                  <a:pt x="f364" y="f371"/>
                </a:lnTo>
                <a:lnTo>
                  <a:pt x="f362" y="f372"/>
                </a:lnTo>
                <a:lnTo>
                  <a:pt x="f61" y="f373"/>
                </a:lnTo>
                <a:lnTo>
                  <a:pt x="f374" y="f375"/>
                </a:lnTo>
                <a:lnTo>
                  <a:pt x="f376" y="f292"/>
                </a:lnTo>
                <a:lnTo>
                  <a:pt x="f351" y="f377"/>
                </a:lnTo>
                <a:lnTo>
                  <a:pt x="f54" y="f378"/>
                </a:lnTo>
                <a:lnTo>
                  <a:pt x="f42" y="f289"/>
                </a:lnTo>
                <a:lnTo>
                  <a:pt x="f379" y="f267"/>
                </a:lnTo>
                <a:lnTo>
                  <a:pt x="f380" y="f288"/>
                </a:lnTo>
                <a:lnTo>
                  <a:pt x="f381" y="f272"/>
                </a:lnTo>
                <a:lnTo>
                  <a:pt x="f382" y="f272"/>
                </a:lnTo>
                <a:lnTo>
                  <a:pt x="f383" y="f288"/>
                </a:lnTo>
                <a:lnTo>
                  <a:pt x="f384" y="f267"/>
                </a:lnTo>
                <a:lnTo>
                  <a:pt x="f385" y="f386"/>
                </a:lnTo>
                <a:lnTo>
                  <a:pt x="f387" y="f388"/>
                </a:lnTo>
                <a:lnTo>
                  <a:pt x="f389" y="f390"/>
                </a:lnTo>
                <a:lnTo>
                  <a:pt x="f391" y="f392"/>
                </a:lnTo>
                <a:lnTo>
                  <a:pt x="f393" y="f394"/>
                </a:lnTo>
                <a:lnTo>
                  <a:pt x="f395" y="f303"/>
                </a:lnTo>
                <a:lnTo>
                  <a:pt x="f396" y="f397"/>
                </a:lnTo>
                <a:lnTo>
                  <a:pt x="f398" y="f399"/>
                </a:lnTo>
                <a:lnTo>
                  <a:pt x="f400" y="f401"/>
                </a:lnTo>
                <a:lnTo>
                  <a:pt x="f402" y="f403"/>
                </a:lnTo>
                <a:lnTo>
                  <a:pt x="f402" y="f319"/>
                </a:lnTo>
                <a:lnTo>
                  <a:pt x="f404" y="f231"/>
                </a:lnTo>
                <a:lnTo>
                  <a:pt x="f405" y="f406"/>
                </a:lnTo>
                <a:lnTo>
                  <a:pt x="f407" y="f235"/>
                </a:lnTo>
                <a:lnTo>
                  <a:pt x="f408" y="f409"/>
                </a:lnTo>
                <a:lnTo>
                  <a:pt x="f410" y="f250"/>
                </a:lnTo>
                <a:lnTo>
                  <a:pt x="f411" y="f225"/>
                </a:lnTo>
                <a:lnTo>
                  <a:pt x="f412" y="f242"/>
                </a:lnTo>
                <a:lnTo>
                  <a:pt x="f391" y="f224"/>
                </a:lnTo>
                <a:lnTo>
                  <a:pt x="f389" y="f413"/>
                </a:lnTo>
                <a:lnTo>
                  <a:pt x="f414" y="f337"/>
                </a:lnTo>
                <a:lnTo>
                  <a:pt x="f415" y="f335"/>
                </a:lnTo>
                <a:lnTo>
                  <a:pt x="f416" y="f223"/>
                </a:lnTo>
                <a:lnTo>
                  <a:pt x="f417" y="f328"/>
                </a:lnTo>
                <a:lnTo>
                  <a:pt x="f418" y="f328"/>
                </a:lnTo>
                <a:lnTo>
                  <a:pt x="f419" y="f223"/>
                </a:lnTo>
                <a:lnTo>
                  <a:pt x="f420" y="f335"/>
                </a:lnTo>
                <a:lnTo>
                  <a:pt x="f421" y="f326"/>
                </a:lnTo>
                <a:lnTo>
                  <a:pt x="f422" y="f423"/>
                </a:lnTo>
                <a:lnTo>
                  <a:pt x="f424" y="f325"/>
                </a:lnTo>
                <a:lnTo>
                  <a:pt x="f425" y="f426"/>
                </a:lnTo>
                <a:lnTo>
                  <a:pt x="f427" y="f242"/>
                </a:lnTo>
                <a:lnTo>
                  <a:pt x="f428" y="f225"/>
                </a:lnTo>
                <a:lnTo>
                  <a:pt x="f429" y="f409"/>
                </a:lnTo>
                <a:lnTo>
                  <a:pt x="f430" y="f431"/>
                </a:lnTo>
                <a:lnTo>
                  <a:pt x="f432" y="f406"/>
                </a:lnTo>
                <a:lnTo>
                  <a:pt x="f433" y="f434"/>
                </a:lnTo>
                <a:lnTo>
                  <a:pt x="f435" y="f228"/>
                </a:lnTo>
                <a:lnTo>
                  <a:pt x="f436" y="f228"/>
                </a:lnTo>
                <a:lnTo>
                  <a:pt x="f437" y="f434"/>
                </a:lnTo>
                <a:lnTo>
                  <a:pt x="f438" y="f439"/>
                </a:lnTo>
                <a:lnTo>
                  <a:pt x="f440" y="f235"/>
                </a:lnTo>
                <a:lnTo>
                  <a:pt x="f441" y="f442"/>
                </a:lnTo>
                <a:lnTo>
                  <a:pt x="f443" y="f444"/>
                </a:lnTo>
                <a:lnTo>
                  <a:pt x="f445" y="f413"/>
                </a:lnTo>
                <a:lnTo>
                  <a:pt x="f446" y="f335"/>
                </a:lnTo>
                <a:lnTo>
                  <a:pt x="f447" y="f448"/>
                </a:lnTo>
                <a:lnTo>
                  <a:pt x="f449" y="f222"/>
                </a:lnTo>
                <a:lnTo>
                  <a:pt x="f450" y="f451"/>
                </a:lnTo>
                <a:lnTo>
                  <a:pt x="f452" y="f221"/>
                </a:lnTo>
                <a:lnTo>
                  <a:pt x="f453" y="f454"/>
                </a:lnTo>
                <a:lnTo>
                  <a:pt x="f455" y="f456"/>
                </a:lnTo>
                <a:lnTo>
                  <a:pt x="f455" y="f457"/>
                </a:lnTo>
                <a:lnTo>
                  <a:pt x="f455" y="f458"/>
                </a:lnTo>
                <a:lnTo>
                  <a:pt x="f453" y="f184"/>
                </a:lnTo>
                <a:lnTo>
                  <a:pt x="f452" y="f187"/>
                </a:lnTo>
                <a:lnTo>
                  <a:pt x="f450" y="f459"/>
                </a:lnTo>
                <a:lnTo>
                  <a:pt x="f460" y="f191"/>
                </a:lnTo>
                <a:lnTo>
                  <a:pt x="f447" y="f208"/>
                </a:lnTo>
                <a:lnTo>
                  <a:pt x="f461" y="f206"/>
                </a:lnTo>
                <a:lnTo>
                  <a:pt x="f445" y="f166"/>
                </a:lnTo>
                <a:lnTo>
                  <a:pt x="f462" y="f77"/>
                </a:lnTo>
                <a:lnTo>
                  <a:pt x="f463" y="f464"/>
                </a:lnTo>
                <a:lnTo>
                  <a:pt x="f465" y="f68"/>
                </a:lnTo>
                <a:lnTo>
                  <a:pt x="f466" y="f64"/>
                </a:lnTo>
                <a:lnTo>
                  <a:pt x="f467" y="f468"/>
                </a:lnTo>
                <a:lnTo>
                  <a:pt x="f469" y="f72"/>
                </a:lnTo>
                <a:lnTo>
                  <a:pt x="f470" y="f72"/>
                </a:lnTo>
                <a:lnTo>
                  <a:pt x="f471" y="f62"/>
                </a:lnTo>
                <a:lnTo>
                  <a:pt x="f472" y="f162"/>
                </a:lnTo>
                <a:lnTo>
                  <a:pt x="f473" y="f120"/>
                </a:lnTo>
                <a:lnTo>
                  <a:pt x="f474" y="f475"/>
                </a:lnTo>
                <a:lnTo>
                  <a:pt x="f476" y="f477"/>
                </a:lnTo>
                <a:lnTo>
                  <a:pt x="f478" y="f77"/>
                </a:lnTo>
                <a:lnTo>
                  <a:pt x="f428" y="f198"/>
                </a:lnTo>
                <a:lnTo>
                  <a:pt x="f479" y="f196"/>
                </a:lnTo>
                <a:lnTo>
                  <a:pt x="f480" y="f204"/>
                </a:lnTo>
                <a:lnTo>
                  <a:pt x="f481" y="f204"/>
                </a:lnTo>
                <a:lnTo>
                  <a:pt x="f482" y="f204"/>
                </a:lnTo>
                <a:lnTo>
                  <a:pt x="f483" y="f196"/>
                </a:lnTo>
                <a:lnTo>
                  <a:pt x="f484" y="f485"/>
                </a:lnTo>
                <a:lnTo>
                  <a:pt x="f486" y="f487"/>
                </a:lnTo>
                <a:lnTo>
                  <a:pt x="f488" y="f489"/>
                </a:lnTo>
                <a:lnTo>
                  <a:pt x="f490" y="f491"/>
                </a:lnTo>
                <a:lnTo>
                  <a:pt x="f492" y="f493"/>
                </a:lnTo>
                <a:lnTo>
                  <a:pt x="f414" y="f494"/>
                </a:lnTo>
                <a:lnTo>
                  <a:pt x="f495" y="f496"/>
                </a:lnTo>
                <a:lnTo>
                  <a:pt x="f497" y="f161"/>
                </a:lnTo>
                <a:lnTo>
                  <a:pt x="f389" y="f498"/>
                </a:lnTo>
                <a:lnTo>
                  <a:pt x="f497" y="f499"/>
                </a:lnTo>
                <a:lnTo>
                  <a:pt x="f495" y="f500"/>
                </a:lnTo>
                <a:lnTo>
                  <a:pt x="f501" y="f502"/>
                </a:lnTo>
                <a:lnTo>
                  <a:pt x="f503" y="f43"/>
                </a:lnTo>
                <a:lnTo>
                  <a:pt x="f414" y="f33"/>
                </a:lnTo>
                <a:lnTo>
                  <a:pt x="f414" y="f504"/>
                </a:lnTo>
                <a:lnTo>
                  <a:pt x="f503" y="f505"/>
                </a:lnTo>
                <a:lnTo>
                  <a:pt x="f501" y="f146"/>
                </a:lnTo>
                <a:lnTo>
                  <a:pt x="f495" y="f17"/>
                </a:lnTo>
                <a:lnTo>
                  <a:pt x="f389" y="f8"/>
                </a:lnTo>
                <a:lnTo>
                  <a:pt x="f391" y="f506"/>
                </a:lnTo>
                <a:lnTo>
                  <a:pt x="f507" y="f117"/>
                </a:lnTo>
                <a:lnTo>
                  <a:pt x="f508" y="f139"/>
                </a:lnTo>
                <a:lnTo>
                  <a:pt x="f509" y="f510"/>
                </a:lnTo>
                <a:lnTo>
                  <a:pt x="f511" y="f510"/>
                </a:lnTo>
                <a:lnTo>
                  <a:pt x="f512" y="f139"/>
                </a:lnTo>
                <a:lnTo>
                  <a:pt x="f513" y="f117"/>
                </a:lnTo>
                <a:lnTo>
                  <a:pt x="f381" y="f506"/>
                </a:lnTo>
                <a:lnTo>
                  <a:pt x="f514" y="f515"/>
                </a:lnTo>
                <a:lnTo>
                  <a:pt x="f7" y="f8"/>
                </a:lnTo>
                <a:close/>
              </a:path>
              <a:path w="21600" h="21600"/>
            </a:pathLst>
          </a:custGeom>
          <a:solidFill>
            <a:srgbClr val="CCCCFF"/>
          </a:solidFill>
          <a:ln w="28437">
            <a:solidFill>
              <a:srgbClr val="000000"/>
            </a:solidFill>
            <a:prstDash val="solid"/>
            <a:miter/>
          </a:ln>
        </p:spPr>
        <p:txBody>
          <a:bodyPr vert="horz" wrap="square" lIns="81643" tIns="42450" rIns="81643" bIns="42450" anchor="t" anchorCtr="0" compatLnSpc="0"/>
          <a:lstStyle/>
          <a:p>
            <a:pPr defTabSz="829452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i-FI" sz="1600">
              <a:solidFill>
                <a:srgbClr val="000000"/>
              </a:solidFill>
              <a:latin typeface="Arial" pitchFamily="18"/>
              <a:ea typeface="MS Gothic" pitchFamily="2"/>
              <a:cs typeface="Tahoma" pitchFamily="2"/>
            </a:endParaRPr>
          </a:p>
        </p:txBody>
      </p:sp>
      <p:sp>
        <p:nvSpPr>
          <p:cNvPr id="32" name="Document"/>
          <p:cNvSpPr/>
          <p:nvPr/>
        </p:nvSpPr>
        <p:spPr>
          <a:xfrm>
            <a:off x="5259321" y="1731148"/>
            <a:ext cx="1648761" cy="712937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21600"/>
              <a:gd name="f7" fmla="val 10757"/>
              <a:gd name="f8" fmla="val 21632"/>
              <a:gd name="f9" fmla="val 5187"/>
              <a:gd name="f10" fmla="val 85"/>
              <a:gd name="f11" fmla="val 17509"/>
              <a:gd name="f12" fmla="val 10849"/>
              <a:gd name="f13" fmla="val 81"/>
              <a:gd name="f14" fmla="val 21706"/>
              <a:gd name="f15" fmla="val 10652"/>
              <a:gd name="f16" fmla="+- 0 0 0"/>
              <a:gd name="f17" fmla="*/ f3 1 21600"/>
              <a:gd name="f18" fmla="*/ f4 1 21600"/>
              <a:gd name="f19" fmla="+- f6 0 f5"/>
              <a:gd name="f20" fmla="*/ f16 f0 1"/>
              <a:gd name="f21" fmla="*/ f19 1 21600"/>
              <a:gd name="f22" fmla="*/ f20 1 f2"/>
              <a:gd name="f23" fmla="*/ 977 f21 1"/>
              <a:gd name="f24" fmla="*/ 20622 f21 1"/>
              <a:gd name="f25" fmla="*/ 16429 f21 1"/>
              <a:gd name="f26" fmla="*/ 818 f21 1"/>
              <a:gd name="f27" fmla="*/ 10757 f21 1"/>
              <a:gd name="f28" fmla="*/ 21632 f21 1"/>
              <a:gd name="f29" fmla="*/ 85 f21 1"/>
              <a:gd name="f30" fmla="*/ 10849 f21 1"/>
              <a:gd name="f31" fmla="*/ 81 f21 1"/>
              <a:gd name="f32" fmla="*/ 21706 f21 1"/>
              <a:gd name="f33" fmla="*/ 10652 f21 1"/>
              <a:gd name="f34" fmla="*/ 0 f21 1"/>
              <a:gd name="f35" fmla="*/ 21600 f21 1"/>
              <a:gd name="f36" fmla="+- f22 0 f1"/>
              <a:gd name="f37" fmla="*/ f27 1 f21"/>
              <a:gd name="f38" fmla="*/ f28 1 f21"/>
              <a:gd name="f39" fmla="*/ f29 1 f21"/>
              <a:gd name="f40" fmla="*/ f30 1 f21"/>
              <a:gd name="f41" fmla="*/ f31 1 f21"/>
              <a:gd name="f42" fmla="*/ f32 1 f21"/>
              <a:gd name="f43" fmla="*/ f33 1 f21"/>
              <a:gd name="f44" fmla="*/ f34 1 f21"/>
              <a:gd name="f45" fmla="*/ f35 1 f21"/>
              <a:gd name="f46" fmla="*/ f23 1 f21"/>
              <a:gd name="f47" fmla="*/ f24 1 f21"/>
              <a:gd name="f48" fmla="*/ f26 1 f21"/>
              <a:gd name="f49" fmla="*/ f25 1 f21"/>
              <a:gd name="f50" fmla="*/ f46 f17 1"/>
              <a:gd name="f51" fmla="*/ f47 f17 1"/>
              <a:gd name="f52" fmla="*/ f49 f18 1"/>
              <a:gd name="f53" fmla="*/ f48 f18 1"/>
              <a:gd name="f54" fmla="*/ f37 f17 1"/>
              <a:gd name="f55" fmla="*/ f38 f18 1"/>
              <a:gd name="f56" fmla="*/ f39 f17 1"/>
              <a:gd name="f57" fmla="*/ f40 f18 1"/>
              <a:gd name="f58" fmla="*/ f41 f18 1"/>
              <a:gd name="f59" fmla="*/ f42 f17 1"/>
              <a:gd name="f60" fmla="*/ f43 f18 1"/>
              <a:gd name="f61" fmla="*/ f44 f17 1"/>
              <a:gd name="f62" fmla="*/ f44 f18 1"/>
              <a:gd name="f63" fmla="*/ f45 f17 1"/>
              <a:gd name="f64" fmla="*/ f45 f1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6">
                <a:pos x="f54" y="f55"/>
              </a:cxn>
              <a:cxn ang="f36">
                <a:pos x="f56" y="f57"/>
              </a:cxn>
              <a:cxn ang="f36">
                <a:pos x="f54" y="f58"/>
              </a:cxn>
              <a:cxn ang="f36">
                <a:pos x="f59" y="f60"/>
              </a:cxn>
              <a:cxn ang="f36">
                <a:pos x="f54" y="f55"/>
              </a:cxn>
              <a:cxn ang="f36">
                <a:pos x="f61" y="f62"/>
              </a:cxn>
              <a:cxn ang="f36">
                <a:pos x="f63" y="f62"/>
              </a:cxn>
              <a:cxn ang="f36">
                <a:pos x="f63" y="f64"/>
              </a:cxn>
            </a:cxnLst>
            <a:rect l="f50" t="f53" r="f51" b="f52"/>
            <a:pathLst>
              <a:path w="21600" h="21600">
                <a:moveTo>
                  <a:pt x="f7" y="f8"/>
                </a:moveTo>
                <a:lnTo>
                  <a:pt x="f9" y="f8"/>
                </a:lnTo>
                <a:lnTo>
                  <a:pt x="f10" y="f11"/>
                </a:lnTo>
                <a:lnTo>
                  <a:pt x="f10" y="f12"/>
                </a:lnTo>
                <a:lnTo>
                  <a:pt x="f10" y="f13"/>
                </a:lnTo>
                <a:lnTo>
                  <a:pt x="f7" y="f13"/>
                </a:lnTo>
                <a:lnTo>
                  <a:pt x="f14" y="f13"/>
                </a:lnTo>
                <a:lnTo>
                  <a:pt x="f14" y="f15"/>
                </a:lnTo>
                <a:lnTo>
                  <a:pt x="f14" y="f8"/>
                </a:lnTo>
                <a:lnTo>
                  <a:pt x="f7" y="f8"/>
                </a:lnTo>
                <a:close/>
              </a:path>
              <a:path w="21600" h="21600">
                <a:moveTo>
                  <a:pt x="f10" y="f11"/>
                </a:moveTo>
                <a:lnTo>
                  <a:pt x="f9" y="f11"/>
                </a:lnTo>
                <a:lnTo>
                  <a:pt x="f9" y="f8"/>
                </a:lnTo>
                <a:lnTo>
                  <a:pt x="f10" y="f11"/>
                </a:lnTo>
                <a:close/>
              </a:path>
            </a:pathLst>
          </a:custGeom>
          <a:solidFill>
            <a:srgbClr val="D8EBB3"/>
          </a:solidFill>
          <a:ln w="9363">
            <a:solidFill>
              <a:srgbClr val="000000"/>
            </a:solidFill>
            <a:prstDash val="solid"/>
            <a:miter/>
          </a:ln>
          <a:effectLst>
            <a:outerShdw dist="107926" dir="2700000" algn="tl">
              <a:srgbClr val="808080"/>
            </a:outerShdw>
          </a:effectLst>
        </p:spPr>
        <p:txBody>
          <a:bodyPr vert="horz" wrap="square" lIns="81643" tIns="42450" rIns="81643" bIns="42450" anchor="t" anchorCtr="0" compatLnSpc="0"/>
          <a:lstStyle/>
          <a:p>
            <a:pPr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600">
                <a:solidFill>
                  <a:srgbClr val="000000"/>
                </a:solidFill>
                <a:latin typeface="Arial" pitchFamily="18"/>
                <a:ea typeface="MS Gothic" pitchFamily="2"/>
                <a:cs typeface="Tahoma" pitchFamily="2"/>
              </a:rPr>
              <a:t>Test report</a:t>
            </a:r>
          </a:p>
        </p:txBody>
      </p:sp>
      <p:sp>
        <p:nvSpPr>
          <p:cNvPr id="33" name="Straight Connector 41"/>
          <p:cNvSpPr/>
          <p:nvPr/>
        </p:nvSpPr>
        <p:spPr>
          <a:xfrm flipV="1">
            <a:off x="3065876" y="3414027"/>
            <a:ext cx="979651" cy="1306339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+- 0 0 -180"/>
              <a:gd name="f8" fmla="+- 0 0 -360"/>
              <a:gd name="f9" fmla="abs f3"/>
              <a:gd name="f10" fmla="abs f4"/>
              <a:gd name="f11" fmla="abs f5"/>
              <a:gd name="f12" fmla="*/ f7 f0 1"/>
              <a:gd name="f13" fmla="*/ f8 f0 1"/>
              <a:gd name="f14" fmla="?: f9 f3 1"/>
              <a:gd name="f15" fmla="?: f10 f4 1"/>
              <a:gd name="f16" fmla="?: f11 f5 1"/>
              <a:gd name="f17" fmla="*/ f12 1 f2"/>
              <a:gd name="f18" fmla="*/ f13 1 f2"/>
              <a:gd name="f19" fmla="*/ f14 1 21600"/>
              <a:gd name="f20" fmla="*/ f15 1 21600"/>
              <a:gd name="f21" fmla="*/ 21600 f14 1"/>
              <a:gd name="f22" fmla="*/ 21600 f15 1"/>
              <a:gd name="f23" fmla="+- f17 0 f1"/>
              <a:gd name="f24" fmla="+- f18 0 f1"/>
              <a:gd name="f25" fmla="min f20 f19"/>
              <a:gd name="f26" fmla="*/ f21 1 f16"/>
              <a:gd name="f27" fmla="*/ f22 1 f16"/>
              <a:gd name="f28" fmla="val f26"/>
              <a:gd name="f29" fmla="val f27"/>
              <a:gd name="f30" fmla="*/ f6 f25 1"/>
              <a:gd name="f31" fmla="*/ f28 f25 1"/>
              <a:gd name="f32" fmla="*/ f29 f2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3">
                <a:pos x="f30" y="f30"/>
              </a:cxn>
              <a:cxn ang="f24">
                <a:pos x="f31" y="f32"/>
              </a:cxn>
            </a:cxnLst>
            <a:rect l="f30" t="f30" r="f31" b="f32"/>
            <a:pathLst>
              <a:path>
                <a:moveTo>
                  <a:pt x="f30" y="f30"/>
                </a:moveTo>
                <a:lnTo>
                  <a:pt x="f31" y="f32"/>
                </a:lnTo>
              </a:path>
            </a:pathLst>
          </a:cu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vert="horz" wrap="square" lIns="81643" tIns="40817" rIns="81643" bIns="40817" anchor="ctr" anchorCtr="1" compatLnSpc="0"/>
          <a:lstStyle/>
          <a:p>
            <a:pPr defTabSz="829452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i-FI" sz="1600">
              <a:solidFill>
                <a:srgbClr val="000000"/>
              </a:solidFill>
              <a:latin typeface="Arial" pitchFamily="18"/>
              <a:ea typeface="MS Gothic" pitchFamily="2"/>
              <a:cs typeface="Tahoma" pitchFamily="2"/>
            </a:endParaRPr>
          </a:p>
        </p:txBody>
      </p:sp>
      <p:sp>
        <p:nvSpPr>
          <p:cNvPr id="34" name="Straight Connector 42"/>
          <p:cNvSpPr/>
          <p:nvPr/>
        </p:nvSpPr>
        <p:spPr>
          <a:xfrm flipH="1" flipV="1">
            <a:off x="4372086" y="3414027"/>
            <a:ext cx="979651" cy="1143046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+- 0 0 -180"/>
              <a:gd name="f8" fmla="+- 0 0 -360"/>
              <a:gd name="f9" fmla="abs f3"/>
              <a:gd name="f10" fmla="abs f4"/>
              <a:gd name="f11" fmla="abs f5"/>
              <a:gd name="f12" fmla="*/ f7 f0 1"/>
              <a:gd name="f13" fmla="*/ f8 f0 1"/>
              <a:gd name="f14" fmla="?: f9 f3 1"/>
              <a:gd name="f15" fmla="?: f10 f4 1"/>
              <a:gd name="f16" fmla="?: f11 f5 1"/>
              <a:gd name="f17" fmla="*/ f12 1 f2"/>
              <a:gd name="f18" fmla="*/ f13 1 f2"/>
              <a:gd name="f19" fmla="*/ f14 1 21600"/>
              <a:gd name="f20" fmla="*/ f15 1 21600"/>
              <a:gd name="f21" fmla="*/ 21600 f14 1"/>
              <a:gd name="f22" fmla="*/ 21600 f15 1"/>
              <a:gd name="f23" fmla="+- f17 0 f1"/>
              <a:gd name="f24" fmla="+- f18 0 f1"/>
              <a:gd name="f25" fmla="min f20 f19"/>
              <a:gd name="f26" fmla="*/ f21 1 f16"/>
              <a:gd name="f27" fmla="*/ f22 1 f16"/>
              <a:gd name="f28" fmla="val f26"/>
              <a:gd name="f29" fmla="val f27"/>
              <a:gd name="f30" fmla="*/ f6 f25 1"/>
              <a:gd name="f31" fmla="*/ f28 f25 1"/>
              <a:gd name="f32" fmla="*/ f29 f2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3">
                <a:pos x="f30" y="f30"/>
              </a:cxn>
              <a:cxn ang="f24">
                <a:pos x="f31" y="f32"/>
              </a:cxn>
            </a:cxnLst>
            <a:rect l="f30" t="f30" r="f31" b="f32"/>
            <a:pathLst>
              <a:path>
                <a:moveTo>
                  <a:pt x="f30" y="f30"/>
                </a:moveTo>
                <a:lnTo>
                  <a:pt x="f31" y="f32"/>
                </a:lnTo>
              </a:path>
            </a:pathLst>
          </a:cu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vert="horz" wrap="square" lIns="81643" tIns="40817" rIns="81643" bIns="40817" anchor="ctr" anchorCtr="1" compatLnSpc="0"/>
          <a:lstStyle/>
          <a:p>
            <a:pPr defTabSz="829452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i-FI" sz="1600">
              <a:solidFill>
                <a:srgbClr val="000000"/>
              </a:solidFill>
              <a:latin typeface="Arial" pitchFamily="18"/>
              <a:ea typeface="MS Gothic" pitchFamily="2"/>
              <a:cs typeface="Tahoma" pitchFamily="2"/>
            </a:endParaRPr>
          </a:p>
        </p:txBody>
      </p:sp>
      <p:sp>
        <p:nvSpPr>
          <p:cNvPr id="35" name="TextBox 43"/>
          <p:cNvSpPr txBox="1"/>
          <p:nvPr/>
        </p:nvSpPr>
        <p:spPr>
          <a:xfrm>
            <a:off x="2991855" y="5673202"/>
            <a:ext cx="3004605" cy="237644"/>
          </a:xfrm>
          <a:prstGeom prst="rect">
            <a:avLst/>
          </a:prstGeom>
          <a:noFill/>
          <a:ln>
            <a:noFill/>
          </a:ln>
        </p:spPr>
        <p:txBody>
          <a:bodyPr vert="horz" wrap="square" lIns="82945" tIns="41473" rIns="82945" bIns="41473" anchor="t" anchorCtr="0" compatLnSpc="1">
            <a:spAutoFit/>
          </a:bodyPr>
          <a:lstStyle/>
          <a:p>
            <a:pPr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>
                <a:solidFill>
                  <a:srgbClr val="000000"/>
                </a:solidFill>
                <a:latin typeface="Calibri"/>
              </a:rPr>
              <a:t>Execute Unit Tests for specific components</a:t>
            </a:r>
          </a:p>
        </p:txBody>
      </p:sp>
      <p:sp>
        <p:nvSpPr>
          <p:cNvPr id="36" name="Freeform 44"/>
          <p:cNvSpPr/>
          <p:nvPr/>
        </p:nvSpPr>
        <p:spPr>
          <a:xfrm flipH="1">
            <a:off x="4703928" y="2846099"/>
            <a:ext cx="1096229" cy="266494"/>
          </a:xfrm>
          <a:custGeom>
            <a:avLst>
              <a:gd name="f0" fmla="val 54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+- f5 0 f4"/>
              <a:gd name="f10" fmla="pin 0 f0 21600"/>
              <a:gd name="f11" fmla="pin 0 f1 10800"/>
              <a:gd name="f12" fmla="val f10"/>
              <a:gd name="f13" fmla="val f11"/>
              <a:gd name="f14" fmla="*/ f9 1 21600"/>
              <a:gd name="f15" fmla="*/ f10 f7 1"/>
              <a:gd name="f16" fmla="*/ f11 f8 1"/>
              <a:gd name="f17" fmla="+- 21600 0 f13"/>
              <a:gd name="f18" fmla="*/ f12 f13 1"/>
              <a:gd name="f19" fmla="*/ 21600 f14 1"/>
              <a:gd name="f20" fmla="*/ f13 f8 1"/>
              <a:gd name="f21" fmla="*/ f18 1 10800"/>
              <a:gd name="f22" fmla="*/ f19 1 f14"/>
              <a:gd name="f23" fmla="*/ f17 f8 1"/>
              <a:gd name="f24" fmla="+- f12 0 f21"/>
              <a:gd name="f25" fmla="*/ f22 f7 1"/>
              <a:gd name="f26" fmla="*/ f24 f7 1"/>
            </a:gdLst>
            <a:ahLst>
              <a:ahXY gdRefX="f0" minX="f4" maxX="f5" gdRefY="f1" minY="f4" maxY="f6">
                <a:pos x="f15" y="f16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26" t="f20" r="f25" b="f23"/>
            <a:pathLst>
              <a:path w="21600" h="21600">
                <a:moveTo>
                  <a:pt x="f5" y="f13"/>
                </a:moveTo>
                <a:lnTo>
                  <a:pt x="f12" y="f13"/>
                </a:lnTo>
                <a:lnTo>
                  <a:pt x="f12" y="f4"/>
                </a:lnTo>
                <a:lnTo>
                  <a:pt x="f4" y="f6"/>
                </a:lnTo>
                <a:lnTo>
                  <a:pt x="f12" y="f5"/>
                </a:lnTo>
                <a:lnTo>
                  <a:pt x="f12" y="f17"/>
                </a:lnTo>
                <a:lnTo>
                  <a:pt x="f5" y="f17"/>
                </a:lnTo>
                <a:close/>
              </a:path>
            </a:pathLst>
          </a:custGeom>
          <a:solidFill>
            <a:srgbClr val="FF6600"/>
          </a:solidFill>
          <a:ln w="9363">
            <a:solidFill>
              <a:srgbClr val="FF6600"/>
            </a:solidFill>
            <a:prstDash val="solid"/>
            <a:miter/>
          </a:ln>
        </p:spPr>
        <p:txBody>
          <a:bodyPr vert="horz" wrap="none" lIns="81643" tIns="42450" rIns="81643" bIns="42450" anchor="ctr" anchorCtr="0" compatLnSpc="0"/>
          <a:lstStyle/>
          <a:p>
            <a:pPr defTabSz="829452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i-FI" sz="1600">
              <a:solidFill>
                <a:srgbClr val="000000"/>
              </a:solidFill>
              <a:latin typeface="Arial" pitchFamily="18"/>
              <a:ea typeface="MS Gothic" pitchFamily="2"/>
              <a:cs typeface="Tahoma" pitchFamily="2"/>
            </a:endParaRPr>
          </a:p>
        </p:txBody>
      </p:sp>
      <p:sp>
        <p:nvSpPr>
          <p:cNvPr id="37" name="TextBox 45"/>
          <p:cNvSpPr txBox="1"/>
          <p:nvPr/>
        </p:nvSpPr>
        <p:spPr>
          <a:xfrm>
            <a:off x="5245950" y="3344462"/>
            <a:ext cx="3004605" cy="586342"/>
          </a:xfrm>
          <a:prstGeom prst="rect">
            <a:avLst/>
          </a:prstGeom>
          <a:noFill/>
          <a:ln>
            <a:noFill/>
          </a:ln>
        </p:spPr>
        <p:txBody>
          <a:bodyPr vert="horz" wrap="square" lIns="82945" tIns="41473" rIns="82945" bIns="41473" anchor="t" anchorCtr="0" compatLnSpc="1">
            <a:spAutoFit/>
          </a:bodyPr>
          <a:lstStyle/>
          <a:p>
            <a:pPr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>
                <a:solidFill>
                  <a:srgbClr val="000000"/>
                </a:solidFill>
                <a:latin typeface="Calibri"/>
              </a:rPr>
              <a:t>If Unit Tests are passed – Jenkins will build whole product package</a:t>
            </a:r>
          </a:p>
        </p:txBody>
      </p:sp>
      <p:sp>
        <p:nvSpPr>
          <p:cNvPr id="38" name="Puzzle3"/>
          <p:cNvSpPr/>
          <p:nvPr/>
        </p:nvSpPr>
        <p:spPr>
          <a:xfrm>
            <a:off x="1025104" y="1637561"/>
            <a:ext cx="397251" cy="315087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21600"/>
              <a:gd name="f7" fmla="val 6625"/>
              <a:gd name="f8" fmla="val 20892"/>
              <a:gd name="f9" fmla="val 7105"/>
              <a:gd name="f10" fmla="val 21023"/>
              <a:gd name="f11" fmla="val 7513"/>
              <a:gd name="f12" fmla="val 21088"/>
              <a:gd name="f13" fmla="val 7922"/>
              <a:gd name="f14" fmla="val 21115"/>
              <a:gd name="f15" fmla="val 8242"/>
              <a:gd name="f16" fmla="val 8544"/>
              <a:gd name="f17" fmla="val 21062"/>
              <a:gd name="f18" fmla="val 8810"/>
              <a:gd name="f19" fmla="val 20997"/>
              <a:gd name="f20" fmla="val 9023"/>
              <a:gd name="f21" fmla="val 9148"/>
              <a:gd name="f22" fmla="val 20761"/>
              <a:gd name="f23" fmla="val 9290"/>
              <a:gd name="f24" fmla="val 20616"/>
              <a:gd name="f25" fmla="val 9361"/>
              <a:gd name="f26" fmla="val 20459"/>
              <a:gd name="f27" fmla="val 9396"/>
              <a:gd name="f28" fmla="val 20289"/>
              <a:gd name="f29" fmla="val 20092"/>
              <a:gd name="f30" fmla="val 9325"/>
              <a:gd name="f31" fmla="val 19909"/>
              <a:gd name="f32" fmla="val 9219"/>
              <a:gd name="f33" fmla="val 19738"/>
              <a:gd name="f34" fmla="val 9094"/>
              <a:gd name="f35" fmla="val 19555"/>
              <a:gd name="f36" fmla="val 8917"/>
              <a:gd name="f37" fmla="val 19384"/>
              <a:gd name="f38" fmla="val 8650"/>
              <a:gd name="f39" fmla="val 19162"/>
              <a:gd name="f40" fmla="val 8437"/>
              <a:gd name="f41" fmla="val 18900"/>
              <a:gd name="f42" fmla="val 8277"/>
              <a:gd name="f43" fmla="val 18624"/>
              <a:gd name="f44" fmla="val 8135"/>
              <a:gd name="f45" fmla="val 18349"/>
              <a:gd name="f46" fmla="val 8028"/>
              <a:gd name="f47" fmla="val 18048"/>
              <a:gd name="f48" fmla="val 7993"/>
              <a:gd name="f49" fmla="val 17746"/>
              <a:gd name="f50" fmla="val 17471"/>
              <a:gd name="f51" fmla="val 17169"/>
              <a:gd name="f52" fmla="val 16920"/>
              <a:gd name="f53" fmla="val 16671"/>
              <a:gd name="f54" fmla="val 8366"/>
              <a:gd name="f55" fmla="val 16540"/>
              <a:gd name="f56" fmla="val 8473"/>
              <a:gd name="f57" fmla="val 16409"/>
              <a:gd name="f58" fmla="val 8615"/>
              <a:gd name="f59" fmla="val 16317"/>
              <a:gd name="f60" fmla="val 8739"/>
              <a:gd name="f61" fmla="val 16213"/>
              <a:gd name="f62" fmla="val 8881"/>
              <a:gd name="f63" fmla="val 16134"/>
              <a:gd name="f64" fmla="val 9059"/>
              <a:gd name="f65" fmla="val 16055"/>
              <a:gd name="f66" fmla="val 9254"/>
              <a:gd name="f67" fmla="val 15990"/>
              <a:gd name="f68" fmla="val 9432"/>
              <a:gd name="f69" fmla="val 15911"/>
              <a:gd name="f70" fmla="val 9663"/>
              <a:gd name="f71" fmla="val 15885"/>
              <a:gd name="f72" fmla="val 9876"/>
              <a:gd name="f73" fmla="val 15833"/>
              <a:gd name="f74" fmla="val 10142"/>
              <a:gd name="f75" fmla="val 15806"/>
              <a:gd name="f76" fmla="val 10391"/>
              <a:gd name="f77" fmla="val 10728"/>
              <a:gd name="f78" fmla="val 10995"/>
              <a:gd name="f79" fmla="val 11279"/>
              <a:gd name="f80" fmla="val 11546"/>
              <a:gd name="f81" fmla="val 11776"/>
              <a:gd name="f82" fmla="val 15937"/>
              <a:gd name="f83" fmla="val 12025"/>
              <a:gd name="f84" fmla="val 12221"/>
              <a:gd name="f85" fmla="val 12434"/>
              <a:gd name="f86" fmla="val 12611"/>
              <a:gd name="f87" fmla="val 12771"/>
              <a:gd name="f88" fmla="val 12913"/>
              <a:gd name="f89" fmla="val 13038"/>
              <a:gd name="f90" fmla="val 16514"/>
              <a:gd name="f91" fmla="val 13251"/>
              <a:gd name="f92" fmla="val 16737"/>
              <a:gd name="f93" fmla="val 13428"/>
              <a:gd name="f94" fmla="val 16986"/>
              <a:gd name="f95" fmla="val 13517"/>
              <a:gd name="f96" fmla="val 17248"/>
              <a:gd name="f97" fmla="val 13588"/>
              <a:gd name="f98" fmla="val 17523"/>
              <a:gd name="f99" fmla="val 17799"/>
              <a:gd name="f100" fmla="val 18074"/>
              <a:gd name="f101" fmla="val 18323"/>
              <a:gd name="f102" fmla="val 13286"/>
              <a:gd name="f103" fmla="val 18572"/>
              <a:gd name="f104" fmla="val 13109"/>
              <a:gd name="f105" fmla="val 18808"/>
              <a:gd name="f106" fmla="val 12878"/>
              <a:gd name="f107" fmla="val 19031"/>
              <a:gd name="f108" fmla="val 19411"/>
              <a:gd name="f109" fmla="val 12132"/>
              <a:gd name="f110" fmla="val 19856"/>
              <a:gd name="f111" fmla="val 11919"/>
              <a:gd name="f112" fmla="val 20014"/>
              <a:gd name="f113" fmla="val 11883"/>
              <a:gd name="f114" fmla="val 20132"/>
              <a:gd name="f115" fmla="val 20263"/>
              <a:gd name="f116" fmla="val 20394"/>
              <a:gd name="f117" fmla="val 11954"/>
              <a:gd name="f118" fmla="val 20485"/>
              <a:gd name="f119" fmla="val 12061"/>
              <a:gd name="f120" fmla="val 20590"/>
              <a:gd name="f121" fmla="val 12185"/>
              <a:gd name="f122" fmla="val 20695"/>
              <a:gd name="f123" fmla="val 12327"/>
              <a:gd name="f124" fmla="val 20787"/>
              <a:gd name="f125" fmla="val 12540"/>
              <a:gd name="f126" fmla="val 13073"/>
              <a:gd name="f127" fmla="val 21193"/>
              <a:gd name="f128" fmla="val 13873"/>
              <a:gd name="f129" fmla="val 21298"/>
              <a:gd name="f130" fmla="val 14317"/>
              <a:gd name="f131" fmla="val 21390"/>
              <a:gd name="f132" fmla="val 14778"/>
              <a:gd name="f133" fmla="val 21468"/>
              <a:gd name="f134" fmla="val 15294"/>
              <a:gd name="f135" fmla="val 21547"/>
              <a:gd name="f136" fmla="val 15809"/>
              <a:gd name="f137" fmla="val 16359"/>
              <a:gd name="f138" fmla="val 21652"/>
              <a:gd name="f139" fmla="val 16875"/>
              <a:gd name="f140" fmla="val 21678"/>
              <a:gd name="f141" fmla="val 17407"/>
              <a:gd name="f142" fmla="val 17958"/>
              <a:gd name="f143" fmla="val 18473"/>
              <a:gd name="f144" fmla="val 18953"/>
              <a:gd name="f145" fmla="val 21573"/>
              <a:gd name="f146" fmla="val 19397"/>
              <a:gd name="f147" fmla="val 21495"/>
              <a:gd name="f148" fmla="val 19841"/>
              <a:gd name="f149" fmla="val 20214"/>
              <a:gd name="f150" fmla="val 21272"/>
              <a:gd name="f151" fmla="val 20551"/>
              <a:gd name="f152" fmla="val 20480"/>
              <a:gd name="f153" fmla="val 20409"/>
              <a:gd name="f154" fmla="val 20356"/>
              <a:gd name="f155" fmla="val 20158"/>
              <a:gd name="f156" fmla="val 19804"/>
              <a:gd name="f157" fmla="val 20321"/>
              <a:gd name="f158" fmla="val 19083"/>
              <a:gd name="f159" fmla="val 17641"/>
              <a:gd name="f160" fmla="val 17012"/>
              <a:gd name="f161" fmla="val 16488"/>
              <a:gd name="f162" fmla="val 20445"/>
              <a:gd name="f163" fmla="val 15754"/>
              <a:gd name="f164" fmla="val 15610"/>
              <a:gd name="f165" fmla="val 20178"/>
              <a:gd name="f166" fmla="val 15452"/>
              <a:gd name="f167" fmla="val 20001"/>
              <a:gd name="f168" fmla="val 15334"/>
              <a:gd name="f169" fmla="val 19770"/>
              <a:gd name="f170" fmla="val 15230"/>
              <a:gd name="f171" fmla="val 19521"/>
              <a:gd name="f172" fmla="val 15125"/>
              <a:gd name="f173" fmla="val 19290"/>
              <a:gd name="f174" fmla="val 15059"/>
              <a:gd name="f175" fmla="val 19024"/>
              <a:gd name="f176" fmla="val 15007"/>
              <a:gd name="f177" fmla="val 18740"/>
              <a:gd name="f178" fmla="val 14954"/>
              <a:gd name="f179" fmla="val 18509"/>
              <a:gd name="f180" fmla="val 18225"/>
              <a:gd name="f181" fmla="val 17994"/>
              <a:gd name="f182" fmla="val 17763"/>
              <a:gd name="f183" fmla="val 15085"/>
              <a:gd name="f184" fmla="val 17550"/>
              <a:gd name="f185" fmla="val 15177"/>
              <a:gd name="f186" fmla="val 17372"/>
              <a:gd name="f187" fmla="val 15308"/>
              <a:gd name="f188" fmla="val 17176"/>
              <a:gd name="f189" fmla="val 15426"/>
              <a:gd name="f190" fmla="val 16928"/>
              <a:gd name="f191" fmla="val 15557"/>
              <a:gd name="f192" fmla="val 16661"/>
              <a:gd name="f193" fmla="val 15636"/>
              <a:gd name="f194" fmla="val 15688"/>
              <a:gd name="f195" fmla="val 16022"/>
              <a:gd name="f196" fmla="val 15715"/>
              <a:gd name="f197" fmla="val 15667"/>
              <a:gd name="f198" fmla="val 15662"/>
              <a:gd name="f199" fmla="val 14956"/>
              <a:gd name="f200" fmla="val 15583"/>
              <a:gd name="f201" fmla="val 14619"/>
              <a:gd name="f202" fmla="val 15479"/>
              <a:gd name="f203" fmla="val 14281"/>
              <a:gd name="f204" fmla="val 13961"/>
              <a:gd name="f205" fmla="val 13695"/>
              <a:gd name="f206" fmla="val 14981"/>
              <a:gd name="f207" fmla="val 14850"/>
              <a:gd name="f208" fmla="val 13482"/>
              <a:gd name="f209" fmla="val 14732"/>
              <a:gd name="f210" fmla="val 13393"/>
              <a:gd name="f211" fmla="val 14600"/>
              <a:gd name="f212" fmla="val 13322"/>
              <a:gd name="f213" fmla="val 14456"/>
              <a:gd name="f214" fmla="val 14299"/>
              <a:gd name="f215" fmla="val 13215"/>
              <a:gd name="f216" fmla="val 14155"/>
              <a:gd name="f217" fmla="val 13180"/>
              <a:gd name="f218" fmla="val 13971"/>
              <a:gd name="f219" fmla="val 13801"/>
              <a:gd name="f220" fmla="val 13591"/>
              <a:gd name="f221" fmla="val 13395"/>
              <a:gd name="f222" fmla="val 13198"/>
              <a:gd name="f223" fmla="val 13015"/>
              <a:gd name="f224" fmla="val 12870"/>
              <a:gd name="f225" fmla="val 12713"/>
              <a:gd name="f226" fmla="val 12569"/>
              <a:gd name="f227" fmla="val 13730"/>
              <a:gd name="f228" fmla="val 12438"/>
              <a:gd name="f229" fmla="val 13997"/>
              <a:gd name="f230" fmla="val 12215"/>
              <a:gd name="f231" fmla="val 14334"/>
              <a:gd name="f232" fmla="val 12005"/>
              <a:gd name="f233" fmla="val 14690"/>
              <a:gd name="f234" fmla="val 11861"/>
              <a:gd name="f235" fmla="val 15063"/>
              <a:gd name="f236" fmla="val 11756"/>
              <a:gd name="f237" fmla="val 15436"/>
              <a:gd name="f238" fmla="val 11678"/>
              <a:gd name="f239" fmla="val 11638"/>
              <a:gd name="f240" fmla="val 16182"/>
              <a:gd name="f241" fmla="val 16555"/>
              <a:gd name="f242" fmla="val 16910"/>
              <a:gd name="f243" fmla="val 11730"/>
              <a:gd name="f244" fmla="val 11835"/>
              <a:gd name="f245" fmla="val 17514"/>
              <a:gd name="f246" fmla="val 11966"/>
              <a:gd name="f247" fmla="val 12110"/>
              <a:gd name="f248" fmla="val 17887"/>
              <a:gd name="f249" fmla="val 18065"/>
              <a:gd name="f250" fmla="val 12307"/>
              <a:gd name="f251" fmla="val 18260"/>
              <a:gd name="f252" fmla="val 12412"/>
              <a:gd name="f253" fmla="val 18438"/>
              <a:gd name="f254" fmla="val 12464"/>
              <a:gd name="f255" fmla="val 18669"/>
              <a:gd name="f256" fmla="val 12543"/>
              <a:gd name="f257" fmla="val 18882"/>
              <a:gd name="f258" fmla="val 19113"/>
              <a:gd name="f259" fmla="val 12595"/>
              <a:gd name="f260" fmla="val 19361"/>
              <a:gd name="f261" fmla="val 12608"/>
              <a:gd name="f262" fmla="val 19592"/>
              <a:gd name="f263" fmla="val 20072"/>
              <a:gd name="f264" fmla="val 12490"/>
              <a:gd name="f265" fmla="val 20800"/>
              <a:gd name="f266" fmla="val 12333"/>
              <a:gd name="f267" fmla="val 20996"/>
              <a:gd name="f268" fmla="val 12241"/>
              <a:gd name="f269" fmla="val 21244"/>
              <a:gd name="f270" fmla="val 12032"/>
              <a:gd name="f271" fmla="val 21404"/>
              <a:gd name="f272" fmla="val 21475"/>
              <a:gd name="f273" fmla="val 21511"/>
              <a:gd name="f274" fmla="val 21617"/>
              <a:gd name="f275" fmla="val 11481"/>
              <a:gd name="f276" fmla="val 21653"/>
              <a:gd name="f277" fmla="val 11180"/>
              <a:gd name="f278" fmla="val 10826"/>
              <a:gd name="f279" fmla="val 10472"/>
              <a:gd name="f280" fmla="val 21582"/>
              <a:gd name="f281" fmla="val 10092"/>
              <a:gd name="f282" fmla="val 9725"/>
              <a:gd name="f283" fmla="val 8912"/>
              <a:gd name="f284" fmla="val 21067"/>
              <a:gd name="f285" fmla="val 8191"/>
              <a:gd name="f286" fmla="val 7536"/>
              <a:gd name="f287" fmla="val 7025"/>
              <a:gd name="f288" fmla="val 7103"/>
              <a:gd name="f289" fmla="val 19432"/>
              <a:gd name="f290" fmla="val 7156"/>
              <a:gd name="f291" fmla="val 18846"/>
              <a:gd name="f292" fmla="val 7208"/>
              <a:gd name="f293" fmla="val 17656"/>
              <a:gd name="f294" fmla="val 17070"/>
              <a:gd name="f295" fmla="val 7182"/>
              <a:gd name="f296" fmla="val 16484"/>
              <a:gd name="f297" fmla="val 15986"/>
              <a:gd name="f298" fmla="val 14992"/>
              <a:gd name="f299" fmla="val 6999"/>
              <a:gd name="f300" fmla="val 14210"/>
              <a:gd name="f301" fmla="val 6907"/>
              <a:gd name="f302" fmla="val 6828"/>
              <a:gd name="f303" fmla="val 6802"/>
              <a:gd name="f304" fmla="val 6645"/>
              <a:gd name="f305" fmla="val 12700"/>
              <a:gd name="f306" fmla="val 6474"/>
              <a:gd name="f307" fmla="val 12363"/>
              <a:gd name="f308" fmla="val 6304"/>
              <a:gd name="f309" fmla="val 6094"/>
              <a:gd name="f310" fmla="val 5871"/>
              <a:gd name="f311" fmla="val 5649"/>
              <a:gd name="f312" fmla="val 11688"/>
              <a:gd name="f313" fmla="val 5413"/>
              <a:gd name="f314" fmla="val 11617"/>
              <a:gd name="f315" fmla="val 5190"/>
              <a:gd name="f316" fmla="val 4941"/>
              <a:gd name="f317" fmla="val 11652"/>
              <a:gd name="f318" fmla="val 4718"/>
              <a:gd name="f319" fmla="val 11723"/>
              <a:gd name="f320" fmla="val 4482"/>
              <a:gd name="f321" fmla="val 11812"/>
              <a:gd name="f322" fmla="val 4285"/>
              <a:gd name="f323" fmla="val 4089"/>
              <a:gd name="f324" fmla="val 12096"/>
              <a:gd name="f325" fmla="val 3905"/>
              <a:gd name="f326" fmla="val 12292"/>
              <a:gd name="f327" fmla="val 3735"/>
              <a:gd name="f328" fmla="val 12505"/>
              <a:gd name="f329" fmla="val 3604"/>
              <a:gd name="f330" fmla="val 3460"/>
              <a:gd name="f331" fmla="val 3250"/>
              <a:gd name="f332" fmla="val 3027"/>
              <a:gd name="f333" fmla="val 2752"/>
              <a:gd name="f334" fmla="val 2477"/>
              <a:gd name="f335" fmla="val 2175"/>
              <a:gd name="f336" fmla="val 13357"/>
              <a:gd name="f337" fmla="val 1874"/>
              <a:gd name="f338" fmla="val 1572"/>
              <a:gd name="f339" fmla="val 1271"/>
              <a:gd name="f340" fmla="val 983"/>
              <a:gd name="f341" fmla="val 12949"/>
              <a:gd name="f342" fmla="val 865"/>
              <a:gd name="f343" fmla="val 12807"/>
              <a:gd name="f344" fmla="val 733"/>
              <a:gd name="f345" fmla="val 12665"/>
              <a:gd name="f346" fmla="val 616"/>
              <a:gd name="f347" fmla="val 511"/>
              <a:gd name="f348" fmla="val 406"/>
              <a:gd name="f349" fmla="val 314"/>
              <a:gd name="f350" fmla="val 235"/>
              <a:gd name="f351" fmla="val 183"/>
              <a:gd name="f352" fmla="val 11368"/>
              <a:gd name="f353" fmla="val 104"/>
              <a:gd name="f354" fmla="val 11101"/>
              <a:gd name="f355" fmla="val 78"/>
              <a:gd name="f356" fmla="val 10800"/>
              <a:gd name="f357" fmla="val 52"/>
              <a:gd name="f358" fmla="val 10444"/>
              <a:gd name="f359" fmla="val 9840"/>
              <a:gd name="f360" fmla="val 9574"/>
              <a:gd name="f361" fmla="val 157"/>
              <a:gd name="f362" fmla="val 209"/>
              <a:gd name="f363" fmla="val 8846"/>
              <a:gd name="f364" fmla="val 262"/>
              <a:gd name="f365" fmla="val 340"/>
              <a:gd name="f366" fmla="val 432"/>
              <a:gd name="f367" fmla="val 8100"/>
              <a:gd name="f368" fmla="val 7957"/>
              <a:gd name="f369" fmla="val 707"/>
              <a:gd name="f370" fmla="val 7833"/>
              <a:gd name="f371" fmla="val 838"/>
              <a:gd name="f372" fmla="val 7620"/>
              <a:gd name="f373" fmla="val 1061"/>
              <a:gd name="f374" fmla="val 7442"/>
              <a:gd name="f375" fmla="val 1336"/>
              <a:gd name="f376" fmla="val 7353"/>
              <a:gd name="f377" fmla="val 1599"/>
              <a:gd name="f378" fmla="val 7318"/>
              <a:gd name="f379" fmla="val 1900"/>
              <a:gd name="f380" fmla="val 2450"/>
              <a:gd name="f381" fmla="val 2726"/>
              <a:gd name="f382" fmla="val 2975"/>
              <a:gd name="f383" fmla="val 3198"/>
              <a:gd name="f384" fmla="val 8064"/>
              <a:gd name="f385" fmla="val 3433"/>
              <a:gd name="f386" fmla="val 8295"/>
              <a:gd name="f387" fmla="val 3630"/>
              <a:gd name="f388" fmla="val 8508"/>
              <a:gd name="f389" fmla="val 3853"/>
              <a:gd name="f390" fmla="val 8686"/>
              <a:gd name="f391" fmla="val 8775"/>
              <a:gd name="f392" fmla="val 4312"/>
              <a:gd name="f393" fmla="val 4561"/>
              <a:gd name="f394" fmla="val 4810"/>
              <a:gd name="f395" fmla="val 5059"/>
              <a:gd name="f396" fmla="val 8721"/>
              <a:gd name="f397" fmla="val 5295"/>
              <a:gd name="f398" fmla="val 8579"/>
              <a:gd name="f399" fmla="val 5544"/>
              <a:gd name="f400" fmla="val 5766"/>
              <a:gd name="f401" fmla="val 5976"/>
              <a:gd name="f402" fmla="val 6199"/>
              <a:gd name="f403" fmla="val 7478"/>
              <a:gd name="f404" fmla="val 6369"/>
              <a:gd name="f405" fmla="val 7069"/>
              <a:gd name="f406" fmla="val 6527"/>
              <a:gd name="f407" fmla="val 6590"/>
              <a:gd name="f408" fmla="val 6671"/>
              <a:gd name="f409" fmla="val 6092"/>
              <a:gd name="f410" fmla="val 5684"/>
              <a:gd name="f411" fmla="val 5133"/>
              <a:gd name="f412" fmla="val 4547"/>
              <a:gd name="f413" fmla="val 3872"/>
              <a:gd name="f414" fmla="val 3144"/>
              <a:gd name="f415" fmla="val 2362"/>
              <a:gd name="f416" fmla="val 1545"/>
              <a:gd name="f417" fmla="val 692"/>
              <a:gd name="f418" fmla="val 586"/>
              <a:gd name="f419" fmla="val 7234"/>
              <a:gd name="f420" fmla="val 461"/>
              <a:gd name="f421" fmla="val 7837"/>
              <a:gd name="f422" fmla="val 355"/>
              <a:gd name="f423" fmla="val 8493"/>
              <a:gd name="f424" fmla="val 248"/>
              <a:gd name="f425" fmla="val 9187"/>
              <a:gd name="f426" fmla="val 142"/>
              <a:gd name="f427" fmla="val 9869"/>
              <a:gd name="f428" fmla="val 106"/>
              <a:gd name="f429" fmla="val 10498"/>
              <a:gd name="f430" fmla="val 10983"/>
              <a:gd name="f431" fmla="val 11311"/>
              <a:gd name="f432" fmla="val 213"/>
              <a:gd name="f433" fmla="val 319"/>
              <a:gd name="f434" fmla="val 11651"/>
              <a:gd name="f435" fmla="val 497"/>
              <a:gd name="f436" fmla="val 11783"/>
              <a:gd name="f437" fmla="val 11914"/>
              <a:gd name="f438" fmla="val 941"/>
              <a:gd name="f439" fmla="val 1207"/>
              <a:gd name="f440" fmla="val 1509"/>
              <a:gd name="f441" fmla="val 12189"/>
              <a:gd name="f442" fmla="val 1794"/>
              <a:gd name="f443" fmla="val 2131"/>
              <a:gd name="f444" fmla="val 12267"/>
              <a:gd name="f445" fmla="val 2433"/>
              <a:gd name="f446" fmla="val 12281"/>
              <a:gd name="f447" fmla="val 2735"/>
              <a:gd name="f448" fmla="val 3055"/>
              <a:gd name="f449" fmla="val 3357"/>
              <a:gd name="f450" fmla="val 3623"/>
              <a:gd name="f451" fmla="val 12084"/>
              <a:gd name="f452" fmla="val 11979"/>
              <a:gd name="f453" fmla="val 4103"/>
              <a:gd name="f454" fmla="val 4316"/>
              <a:gd name="f455" fmla="val 11704"/>
              <a:gd name="f456" fmla="val 4582"/>
              <a:gd name="f457" fmla="val 11612"/>
              <a:gd name="f458" fmla="val 4849"/>
              <a:gd name="f459" fmla="val 11533"/>
              <a:gd name="f460" fmla="val 5169"/>
              <a:gd name="f461" fmla="val 11507"/>
              <a:gd name="f462" fmla="val 5506"/>
              <a:gd name="f463" fmla="val 5808"/>
              <a:gd name="f464" fmla="val 6146"/>
              <a:gd name="f465" fmla="val 11560"/>
              <a:gd name="f466" fmla="val 6501"/>
              <a:gd name="f467" fmla="val 6803"/>
              <a:gd name="f468" fmla="val 11940"/>
              <a:gd name="f469" fmla="val 7584"/>
              <a:gd name="f470" fmla="val 7798"/>
              <a:gd name="f471" fmla="val 13526"/>
              <a:gd name="f472" fmla="val 13775"/>
              <a:gd name="f473" fmla="val 13998"/>
              <a:gd name="f474" fmla="val 14220"/>
              <a:gd name="f475" fmla="val 14404"/>
              <a:gd name="f476" fmla="val 14574"/>
              <a:gd name="f477" fmla="val 15033"/>
              <a:gd name="f478" fmla="val 14902"/>
              <a:gd name="f479" fmla="val 14784"/>
              <a:gd name="f480" fmla="val 3907"/>
              <a:gd name="f481" fmla="val 14430"/>
              <a:gd name="f482" fmla="val 3659"/>
              <a:gd name="f483" fmla="val 3428"/>
              <a:gd name="f484" fmla="val 14194"/>
              <a:gd name="f485" fmla="val 3179"/>
              <a:gd name="f486" fmla="val 14129"/>
              <a:gd name="f487" fmla="val 2913"/>
              <a:gd name="f488" fmla="val 14102"/>
              <a:gd name="f489" fmla="val 2646"/>
              <a:gd name="f490" fmla="val 2096"/>
              <a:gd name="f491" fmla="val 14168"/>
              <a:gd name="f492" fmla="val 1811"/>
              <a:gd name="f493" fmla="val 14273"/>
              <a:gd name="f494" fmla="val 14378"/>
              <a:gd name="f495" fmla="val 1314"/>
              <a:gd name="f496" fmla="val 14496"/>
              <a:gd name="f497" fmla="val 1065"/>
              <a:gd name="f498" fmla="val 14653"/>
              <a:gd name="f499" fmla="val 870"/>
              <a:gd name="f500" fmla="val 14797"/>
              <a:gd name="f501" fmla="val 657"/>
              <a:gd name="f502" fmla="val 390"/>
              <a:gd name="f503" fmla="val 15413"/>
              <a:gd name="f504" fmla="val 284"/>
              <a:gd name="f505" fmla="val 16239"/>
              <a:gd name="f506" fmla="val 16566"/>
              <a:gd name="f507" fmla="val 17340"/>
              <a:gd name="f508" fmla="val 18152"/>
              <a:gd name="f509" fmla="val 799"/>
              <a:gd name="f510" fmla="val 18559"/>
              <a:gd name="f511" fmla="val 905"/>
              <a:gd name="f512" fmla="val 18978"/>
              <a:gd name="f513" fmla="val 959"/>
              <a:gd name="f514" fmla="val 994"/>
              <a:gd name="f515" fmla="val 19791"/>
              <a:gd name="f516" fmla="val 20669"/>
              <a:gd name="f517" fmla="val 20813"/>
              <a:gd name="f518" fmla="val 20970"/>
              <a:gd name="f519" fmla="val 1474"/>
              <a:gd name="f520" fmla="val 2291"/>
              <a:gd name="f521" fmla="val 20866"/>
              <a:gd name="f522" fmla="val 3108"/>
              <a:gd name="f523" fmla="val 20721"/>
              <a:gd name="f524" fmla="val 4653"/>
              <a:gd name="f525" fmla="val 5364"/>
              <a:gd name="f526" fmla="val 5701"/>
              <a:gd name="f527" fmla="val 6057"/>
              <a:gd name="f528" fmla="val 6323"/>
              <a:gd name="f529" fmla="+- 0 0 0"/>
              <a:gd name="f530" fmla="*/ f3 1 21600"/>
              <a:gd name="f531" fmla="*/ f4 1 21600"/>
              <a:gd name="f532" fmla="+- f6 0 f5"/>
              <a:gd name="f533" fmla="*/ f529 f0 1"/>
              <a:gd name="f534" fmla="*/ f532 1 21600"/>
              <a:gd name="f535" fmla="*/ f533 1 f2"/>
              <a:gd name="f536" fmla="*/ 2273 f534 1"/>
              <a:gd name="f537" fmla="*/ 19149 f534 1"/>
              <a:gd name="f538" fmla="*/ 20237 f534 1"/>
              <a:gd name="f539" fmla="*/ 7719 f534 1"/>
              <a:gd name="f540" fmla="*/ 10391 f534 1"/>
              <a:gd name="f541" fmla="*/ 15806 f534 1"/>
              <a:gd name="f542" fmla="*/ 20551 f534 1"/>
              <a:gd name="f543" fmla="*/ 21088 f534 1"/>
              <a:gd name="f544" fmla="*/ 13180 f534 1"/>
              <a:gd name="f545" fmla="*/ 13801 f534 1"/>
              <a:gd name="f546" fmla="*/ 7025 f534 1"/>
              <a:gd name="f547" fmla="*/ 10500 f534 1"/>
              <a:gd name="f548" fmla="*/ 52 f534 1"/>
              <a:gd name="f549" fmla="*/ 692 f534 1"/>
              <a:gd name="f550" fmla="*/ 6802 f534 1"/>
              <a:gd name="f551" fmla="*/ 8064 f534 1"/>
              <a:gd name="f552" fmla="*/ 13526 f534 1"/>
              <a:gd name="f553" fmla="+- f535 0 f1"/>
              <a:gd name="f554" fmla="*/ f540 1 f534"/>
              <a:gd name="f555" fmla="*/ f541 1 f534"/>
              <a:gd name="f556" fmla="*/ f542 1 f534"/>
              <a:gd name="f557" fmla="*/ f543 1 f534"/>
              <a:gd name="f558" fmla="*/ f544 1 f534"/>
              <a:gd name="f559" fmla="*/ f545 1 f534"/>
              <a:gd name="f560" fmla="*/ f546 1 f534"/>
              <a:gd name="f561" fmla="*/ f547 1 f534"/>
              <a:gd name="f562" fmla="*/ f548 1 f534"/>
              <a:gd name="f563" fmla="*/ f549 1 f534"/>
              <a:gd name="f564" fmla="*/ f550 1 f534"/>
              <a:gd name="f565" fmla="*/ f551 1 f534"/>
              <a:gd name="f566" fmla="*/ f552 1 f534"/>
              <a:gd name="f567" fmla="*/ f536 1 f534"/>
              <a:gd name="f568" fmla="*/ f537 1 f534"/>
              <a:gd name="f569" fmla="*/ f539 1 f534"/>
              <a:gd name="f570" fmla="*/ f538 1 f534"/>
              <a:gd name="f571" fmla="*/ f567 f530 1"/>
              <a:gd name="f572" fmla="*/ f568 f530 1"/>
              <a:gd name="f573" fmla="*/ f570 f531 1"/>
              <a:gd name="f574" fmla="*/ f569 f531 1"/>
              <a:gd name="f575" fmla="*/ f554 f530 1"/>
              <a:gd name="f576" fmla="*/ f555 f531 1"/>
              <a:gd name="f577" fmla="*/ f556 f530 1"/>
              <a:gd name="f578" fmla="*/ f557 f531 1"/>
              <a:gd name="f579" fmla="*/ f558 f530 1"/>
              <a:gd name="f580" fmla="*/ f559 f531 1"/>
              <a:gd name="f581" fmla="*/ f560 f531 1"/>
              <a:gd name="f582" fmla="*/ f561 f530 1"/>
              <a:gd name="f583" fmla="*/ f562 f531 1"/>
              <a:gd name="f584" fmla="*/ f563 f530 1"/>
              <a:gd name="f585" fmla="*/ f564 f531 1"/>
              <a:gd name="f586" fmla="*/ f565 f530 1"/>
              <a:gd name="f587" fmla="*/ f566 f5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553">
                <a:pos x="f575" y="f576"/>
              </a:cxn>
              <a:cxn ang="f553">
                <a:pos x="f577" y="f578"/>
              </a:cxn>
              <a:cxn ang="f553">
                <a:pos x="f579" y="f580"/>
              </a:cxn>
              <a:cxn ang="f553">
                <a:pos x="f577" y="f581"/>
              </a:cxn>
              <a:cxn ang="f553">
                <a:pos x="f582" y="f583"/>
              </a:cxn>
              <a:cxn ang="f553">
                <a:pos x="f584" y="f585"/>
              </a:cxn>
              <a:cxn ang="f553">
                <a:pos x="f586" y="f587"/>
              </a:cxn>
              <a:cxn ang="f553">
                <a:pos x="f584" y="f578"/>
              </a:cxn>
            </a:cxnLst>
            <a:rect l="f571" t="f574" r="f572" b="f573"/>
            <a:pathLst>
              <a:path w="21600" h="21600">
                <a:moveTo>
                  <a:pt x="f7" y="f8"/>
                </a:moveTo>
                <a:lnTo>
                  <a:pt x="f9" y="f10"/>
                </a:lnTo>
                <a:lnTo>
                  <a:pt x="f11" y="f12"/>
                </a:lnTo>
                <a:lnTo>
                  <a:pt x="f13" y="f14"/>
                </a:lnTo>
                <a:lnTo>
                  <a:pt x="f15" y="f14"/>
                </a:lnTo>
                <a:lnTo>
                  <a:pt x="f16" y="f17"/>
                </a:lnTo>
                <a:lnTo>
                  <a:pt x="f18" y="f19"/>
                </a:lnTo>
                <a:lnTo>
                  <a:pt x="f20" y="f8"/>
                </a:lnTo>
                <a:lnTo>
                  <a:pt x="f21" y="f22"/>
                </a:lnTo>
                <a:lnTo>
                  <a:pt x="f23" y="f24"/>
                </a:lnTo>
                <a:lnTo>
                  <a:pt x="f25" y="f26"/>
                </a:lnTo>
                <a:lnTo>
                  <a:pt x="f27" y="f28"/>
                </a:lnTo>
                <a:lnTo>
                  <a:pt x="f27" y="f29"/>
                </a:lnTo>
                <a:lnTo>
                  <a:pt x="f30" y="f31"/>
                </a:lnTo>
                <a:lnTo>
                  <a:pt x="f32" y="f33"/>
                </a:lnTo>
                <a:lnTo>
                  <a:pt x="f34" y="f35"/>
                </a:lnTo>
                <a:lnTo>
                  <a:pt x="f36" y="f37"/>
                </a:lnTo>
                <a:lnTo>
                  <a:pt x="f38" y="f39"/>
                </a:lnTo>
                <a:lnTo>
                  <a:pt x="f40" y="f41"/>
                </a:lnTo>
                <a:lnTo>
                  <a:pt x="f42" y="f43"/>
                </a:lnTo>
                <a:lnTo>
                  <a:pt x="f44" y="f45"/>
                </a:lnTo>
                <a:lnTo>
                  <a:pt x="f46" y="f47"/>
                </a:lnTo>
                <a:lnTo>
                  <a:pt x="f48" y="f49"/>
                </a:lnTo>
                <a:lnTo>
                  <a:pt x="f48" y="f50"/>
                </a:lnTo>
                <a:lnTo>
                  <a:pt x="f46" y="f51"/>
                </a:lnTo>
                <a:lnTo>
                  <a:pt x="f44" y="f52"/>
                </a:lnTo>
                <a:lnTo>
                  <a:pt x="f42" y="f53"/>
                </a:lnTo>
                <a:lnTo>
                  <a:pt x="f54" y="f55"/>
                </a:lnTo>
                <a:lnTo>
                  <a:pt x="f56" y="f57"/>
                </a:lnTo>
                <a:lnTo>
                  <a:pt x="f58" y="f59"/>
                </a:lnTo>
                <a:lnTo>
                  <a:pt x="f60" y="f61"/>
                </a:lnTo>
                <a:lnTo>
                  <a:pt x="f62" y="f63"/>
                </a:lnTo>
                <a:lnTo>
                  <a:pt x="f64" y="f65"/>
                </a:lnTo>
                <a:lnTo>
                  <a:pt x="f66" y="f67"/>
                </a:lnTo>
                <a:lnTo>
                  <a:pt x="f68" y="f69"/>
                </a:lnTo>
                <a:lnTo>
                  <a:pt x="f70" y="f71"/>
                </a:lnTo>
                <a:lnTo>
                  <a:pt x="f72" y="f73"/>
                </a:lnTo>
                <a:lnTo>
                  <a:pt x="f74" y="f75"/>
                </a:lnTo>
                <a:lnTo>
                  <a:pt x="f76" y="f75"/>
                </a:lnTo>
                <a:lnTo>
                  <a:pt x="f77" y="f75"/>
                </a:lnTo>
                <a:lnTo>
                  <a:pt x="f78" y="f75"/>
                </a:lnTo>
                <a:lnTo>
                  <a:pt x="f79" y="f73"/>
                </a:lnTo>
                <a:lnTo>
                  <a:pt x="f80" y="f71"/>
                </a:lnTo>
                <a:lnTo>
                  <a:pt x="f81" y="f82"/>
                </a:lnTo>
                <a:lnTo>
                  <a:pt x="f83" y="f67"/>
                </a:lnTo>
                <a:lnTo>
                  <a:pt x="f84" y="f65"/>
                </a:lnTo>
                <a:lnTo>
                  <a:pt x="f85" y="f63"/>
                </a:lnTo>
                <a:lnTo>
                  <a:pt x="f86" y="f61"/>
                </a:lnTo>
                <a:lnTo>
                  <a:pt x="f87" y="f59"/>
                </a:lnTo>
                <a:lnTo>
                  <a:pt x="f88" y="f57"/>
                </a:lnTo>
                <a:lnTo>
                  <a:pt x="f89" y="f90"/>
                </a:lnTo>
                <a:lnTo>
                  <a:pt x="f91" y="f92"/>
                </a:lnTo>
                <a:lnTo>
                  <a:pt x="f93" y="f94"/>
                </a:lnTo>
                <a:lnTo>
                  <a:pt x="f95" y="f96"/>
                </a:lnTo>
                <a:lnTo>
                  <a:pt x="f97" y="f98"/>
                </a:lnTo>
                <a:lnTo>
                  <a:pt x="f97" y="f99"/>
                </a:lnTo>
                <a:lnTo>
                  <a:pt x="f95" y="f100"/>
                </a:lnTo>
                <a:lnTo>
                  <a:pt x="f93" y="f101"/>
                </a:lnTo>
                <a:lnTo>
                  <a:pt x="f102" y="f103"/>
                </a:lnTo>
                <a:lnTo>
                  <a:pt x="f104" y="f105"/>
                </a:lnTo>
                <a:lnTo>
                  <a:pt x="f106" y="f107"/>
                </a:lnTo>
                <a:lnTo>
                  <a:pt x="f85" y="f108"/>
                </a:lnTo>
                <a:lnTo>
                  <a:pt x="f109" y="f33"/>
                </a:lnTo>
                <a:lnTo>
                  <a:pt x="f83" y="f110"/>
                </a:lnTo>
                <a:lnTo>
                  <a:pt x="f111" y="f112"/>
                </a:lnTo>
                <a:lnTo>
                  <a:pt x="f113" y="f114"/>
                </a:lnTo>
                <a:lnTo>
                  <a:pt x="f113" y="f115"/>
                </a:lnTo>
                <a:lnTo>
                  <a:pt x="f113" y="f116"/>
                </a:lnTo>
                <a:lnTo>
                  <a:pt x="f117" y="f118"/>
                </a:lnTo>
                <a:lnTo>
                  <a:pt x="f119" y="f120"/>
                </a:lnTo>
                <a:lnTo>
                  <a:pt x="f121" y="f122"/>
                </a:lnTo>
                <a:lnTo>
                  <a:pt x="f123" y="f124"/>
                </a:lnTo>
                <a:lnTo>
                  <a:pt x="f125" y="f8"/>
                </a:lnTo>
                <a:lnTo>
                  <a:pt x="f87" y="f19"/>
                </a:lnTo>
                <a:lnTo>
                  <a:pt x="f126" y="f12"/>
                </a:lnTo>
                <a:lnTo>
                  <a:pt x="f93" y="f127"/>
                </a:lnTo>
                <a:lnTo>
                  <a:pt x="f128" y="f129"/>
                </a:lnTo>
                <a:lnTo>
                  <a:pt x="f130" y="f131"/>
                </a:lnTo>
                <a:lnTo>
                  <a:pt x="f132" y="f133"/>
                </a:lnTo>
                <a:lnTo>
                  <a:pt x="f134" y="f135"/>
                </a:lnTo>
                <a:lnTo>
                  <a:pt x="f136" y="f6"/>
                </a:lnTo>
                <a:lnTo>
                  <a:pt x="f137" y="f138"/>
                </a:lnTo>
                <a:lnTo>
                  <a:pt x="f139" y="f140"/>
                </a:lnTo>
                <a:lnTo>
                  <a:pt x="f141" y="f140"/>
                </a:lnTo>
                <a:lnTo>
                  <a:pt x="f142" y="f140"/>
                </a:lnTo>
                <a:lnTo>
                  <a:pt x="f143" y="f138"/>
                </a:lnTo>
                <a:lnTo>
                  <a:pt x="f144" y="f145"/>
                </a:lnTo>
                <a:lnTo>
                  <a:pt x="f146" y="f147"/>
                </a:lnTo>
                <a:lnTo>
                  <a:pt x="f148" y="f131"/>
                </a:lnTo>
                <a:lnTo>
                  <a:pt x="f149" y="f150"/>
                </a:lnTo>
                <a:lnTo>
                  <a:pt x="f151" y="f12"/>
                </a:lnTo>
                <a:lnTo>
                  <a:pt x="f152" y="f124"/>
                </a:lnTo>
                <a:lnTo>
                  <a:pt x="f153" y="f118"/>
                </a:lnTo>
                <a:lnTo>
                  <a:pt x="f154" y="f155"/>
                </a:lnTo>
                <a:lnTo>
                  <a:pt x="f154" y="f156"/>
                </a:lnTo>
                <a:lnTo>
                  <a:pt x="f157" y="f158"/>
                </a:lnTo>
                <a:lnTo>
                  <a:pt x="f154" y="f45"/>
                </a:lnTo>
                <a:lnTo>
                  <a:pt x="f153" y="f159"/>
                </a:lnTo>
                <a:lnTo>
                  <a:pt x="f152" y="f160"/>
                </a:lnTo>
                <a:lnTo>
                  <a:pt x="f151" y="f161"/>
                </a:lnTo>
                <a:lnTo>
                  <a:pt x="f151" y="f65"/>
                </a:lnTo>
                <a:lnTo>
                  <a:pt x="f151" y="f69"/>
                </a:lnTo>
                <a:lnTo>
                  <a:pt x="f162" y="f163"/>
                </a:lnTo>
                <a:lnTo>
                  <a:pt x="f154" y="f164"/>
                </a:lnTo>
                <a:lnTo>
                  <a:pt x="f165" y="f166"/>
                </a:lnTo>
                <a:lnTo>
                  <a:pt x="f167" y="f168"/>
                </a:lnTo>
                <a:lnTo>
                  <a:pt x="f169" y="f170"/>
                </a:lnTo>
                <a:lnTo>
                  <a:pt x="f171" y="f172"/>
                </a:lnTo>
                <a:lnTo>
                  <a:pt x="f173" y="f174"/>
                </a:lnTo>
                <a:lnTo>
                  <a:pt x="f175" y="f176"/>
                </a:lnTo>
                <a:lnTo>
                  <a:pt x="f177" y="f178"/>
                </a:lnTo>
                <a:lnTo>
                  <a:pt x="f179" y="f178"/>
                </a:lnTo>
                <a:lnTo>
                  <a:pt x="f180" y="f178"/>
                </a:lnTo>
                <a:lnTo>
                  <a:pt x="f181" y="f176"/>
                </a:lnTo>
                <a:lnTo>
                  <a:pt x="f182" y="f183"/>
                </a:lnTo>
                <a:lnTo>
                  <a:pt x="f184" y="f185"/>
                </a:lnTo>
                <a:lnTo>
                  <a:pt x="f186" y="f187"/>
                </a:lnTo>
                <a:lnTo>
                  <a:pt x="f188" y="f189"/>
                </a:lnTo>
                <a:lnTo>
                  <a:pt x="f190" y="f191"/>
                </a:lnTo>
                <a:lnTo>
                  <a:pt x="f192" y="f193"/>
                </a:lnTo>
                <a:lnTo>
                  <a:pt x="f137" y="f194"/>
                </a:lnTo>
                <a:lnTo>
                  <a:pt x="f195" y="f196"/>
                </a:lnTo>
                <a:lnTo>
                  <a:pt x="f197" y="f194"/>
                </a:lnTo>
                <a:lnTo>
                  <a:pt x="f134" y="f198"/>
                </a:lnTo>
                <a:lnTo>
                  <a:pt x="f199" y="f200"/>
                </a:lnTo>
                <a:lnTo>
                  <a:pt x="f201" y="f202"/>
                </a:lnTo>
                <a:lnTo>
                  <a:pt x="f203" y="f168"/>
                </a:lnTo>
                <a:lnTo>
                  <a:pt x="f204" y="f185"/>
                </a:lnTo>
                <a:lnTo>
                  <a:pt x="f205" y="f206"/>
                </a:lnTo>
                <a:lnTo>
                  <a:pt x="f97" y="f207"/>
                </a:lnTo>
                <a:lnTo>
                  <a:pt x="f208" y="f209"/>
                </a:lnTo>
                <a:lnTo>
                  <a:pt x="f210" y="f211"/>
                </a:lnTo>
                <a:lnTo>
                  <a:pt x="f212" y="f213"/>
                </a:lnTo>
                <a:lnTo>
                  <a:pt x="f91" y="f214"/>
                </a:lnTo>
                <a:lnTo>
                  <a:pt x="f215" y="f216"/>
                </a:lnTo>
                <a:lnTo>
                  <a:pt x="f217" y="f218"/>
                </a:lnTo>
                <a:lnTo>
                  <a:pt x="f217" y="f219"/>
                </a:lnTo>
                <a:lnTo>
                  <a:pt x="f217" y="f220"/>
                </a:lnTo>
                <a:lnTo>
                  <a:pt x="f215" y="f221"/>
                </a:lnTo>
                <a:lnTo>
                  <a:pt x="f91" y="f222"/>
                </a:lnTo>
                <a:lnTo>
                  <a:pt x="f212" y="f223"/>
                </a:lnTo>
                <a:lnTo>
                  <a:pt x="f210" y="f224"/>
                </a:lnTo>
                <a:lnTo>
                  <a:pt x="f208" y="f225"/>
                </a:lnTo>
                <a:lnTo>
                  <a:pt x="f97" y="f226"/>
                </a:lnTo>
                <a:lnTo>
                  <a:pt x="f227" y="f228"/>
                </a:lnTo>
                <a:lnTo>
                  <a:pt x="f229" y="f230"/>
                </a:lnTo>
                <a:lnTo>
                  <a:pt x="f231" y="f232"/>
                </a:lnTo>
                <a:lnTo>
                  <a:pt x="f233" y="f234"/>
                </a:lnTo>
                <a:lnTo>
                  <a:pt x="f235" y="f236"/>
                </a:lnTo>
                <a:lnTo>
                  <a:pt x="f237" y="f238"/>
                </a:lnTo>
                <a:lnTo>
                  <a:pt x="f136" y="f239"/>
                </a:lnTo>
                <a:lnTo>
                  <a:pt x="f240" y="f239"/>
                </a:lnTo>
                <a:lnTo>
                  <a:pt x="f241" y="f238"/>
                </a:lnTo>
                <a:lnTo>
                  <a:pt x="f242" y="f243"/>
                </a:lnTo>
                <a:lnTo>
                  <a:pt x="f96" y="f244"/>
                </a:lnTo>
                <a:lnTo>
                  <a:pt x="f245" y="f246"/>
                </a:lnTo>
                <a:lnTo>
                  <a:pt x="f182" y="f247"/>
                </a:lnTo>
                <a:lnTo>
                  <a:pt x="f248" y="f230"/>
                </a:lnTo>
                <a:lnTo>
                  <a:pt x="f249" y="f250"/>
                </a:lnTo>
                <a:lnTo>
                  <a:pt x="f251" y="f252"/>
                </a:lnTo>
                <a:lnTo>
                  <a:pt x="f253" y="f254"/>
                </a:lnTo>
                <a:lnTo>
                  <a:pt x="f255" y="f256"/>
                </a:lnTo>
                <a:lnTo>
                  <a:pt x="f257" y="f226"/>
                </a:lnTo>
                <a:lnTo>
                  <a:pt x="f258" y="f259"/>
                </a:lnTo>
                <a:lnTo>
                  <a:pt x="f260" y="f261"/>
                </a:lnTo>
                <a:lnTo>
                  <a:pt x="f262" y="f261"/>
                </a:lnTo>
                <a:lnTo>
                  <a:pt x="f148" y="f259"/>
                </a:lnTo>
                <a:lnTo>
                  <a:pt x="f263" y="f256"/>
                </a:lnTo>
                <a:lnTo>
                  <a:pt x="f157" y="f264"/>
                </a:lnTo>
                <a:lnTo>
                  <a:pt x="f151" y="f228"/>
                </a:lnTo>
                <a:lnTo>
                  <a:pt x="f265" y="f266"/>
                </a:lnTo>
                <a:lnTo>
                  <a:pt x="f267" y="f268"/>
                </a:lnTo>
                <a:lnTo>
                  <a:pt x="f269" y="f247"/>
                </a:lnTo>
                <a:lnTo>
                  <a:pt x="f129" y="f270"/>
                </a:lnTo>
                <a:lnTo>
                  <a:pt x="f271" y="f246"/>
                </a:lnTo>
                <a:lnTo>
                  <a:pt x="f272" y="f234"/>
                </a:lnTo>
                <a:lnTo>
                  <a:pt x="f273" y="f243"/>
                </a:lnTo>
                <a:lnTo>
                  <a:pt x="f274" y="f275"/>
                </a:lnTo>
                <a:lnTo>
                  <a:pt x="f276" y="f277"/>
                </a:lnTo>
                <a:lnTo>
                  <a:pt x="f276" y="f278"/>
                </a:lnTo>
                <a:lnTo>
                  <a:pt x="f276" y="f279"/>
                </a:lnTo>
                <a:lnTo>
                  <a:pt x="f280" y="f281"/>
                </a:lnTo>
                <a:lnTo>
                  <a:pt x="f273" y="f282"/>
                </a:lnTo>
                <a:lnTo>
                  <a:pt x="f129" y="f283"/>
                </a:lnTo>
                <a:lnTo>
                  <a:pt x="f284" y="f285"/>
                </a:lnTo>
                <a:lnTo>
                  <a:pt x="f265" y="f286"/>
                </a:lnTo>
                <a:lnTo>
                  <a:pt x="f151" y="f287"/>
                </a:lnTo>
                <a:lnTo>
                  <a:pt x="f167" y="f288"/>
                </a:lnTo>
                <a:lnTo>
                  <a:pt x="f289" y="f290"/>
                </a:lnTo>
                <a:lnTo>
                  <a:pt x="f291" y="f292"/>
                </a:lnTo>
                <a:lnTo>
                  <a:pt x="f180" y="f292"/>
                </a:lnTo>
                <a:lnTo>
                  <a:pt x="f293" y="f292"/>
                </a:lnTo>
                <a:lnTo>
                  <a:pt x="f294" y="f295"/>
                </a:lnTo>
                <a:lnTo>
                  <a:pt x="f296" y="f290"/>
                </a:lnTo>
                <a:lnTo>
                  <a:pt x="f297" y="f288"/>
                </a:lnTo>
                <a:lnTo>
                  <a:pt x="f298" y="f299"/>
                </a:lnTo>
                <a:lnTo>
                  <a:pt x="f300" y="f301"/>
                </a:lnTo>
                <a:lnTo>
                  <a:pt x="f205" y="f302"/>
                </a:lnTo>
                <a:lnTo>
                  <a:pt x="f95" y="f303"/>
                </a:lnTo>
                <a:lnTo>
                  <a:pt x="f126" y="f304"/>
                </a:lnTo>
                <a:lnTo>
                  <a:pt x="f305" y="f306"/>
                </a:lnTo>
                <a:lnTo>
                  <a:pt x="f307" y="f308"/>
                </a:lnTo>
                <a:lnTo>
                  <a:pt x="f109" y="f309"/>
                </a:lnTo>
                <a:lnTo>
                  <a:pt x="f111" y="f310"/>
                </a:lnTo>
                <a:lnTo>
                  <a:pt x="f81" y="f311"/>
                </a:lnTo>
                <a:lnTo>
                  <a:pt x="f312" y="f313"/>
                </a:lnTo>
                <a:lnTo>
                  <a:pt x="f314" y="f315"/>
                </a:lnTo>
                <a:lnTo>
                  <a:pt x="f314" y="f316"/>
                </a:lnTo>
                <a:lnTo>
                  <a:pt x="f317" y="f318"/>
                </a:lnTo>
                <a:lnTo>
                  <a:pt x="f319" y="f320"/>
                </a:lnTo>
                <a:lnTo>
                  <a:pt x="f321" y="f322"/>
                </a:lnTo>
                <a:lnTo>
                  <a:pt x="f111" y="f323"/>
                </a:lnTo>
                <a:lnTo>
                  <a:pt x="f324" y="f325"/>
                </a:lnTo>
                <a:lnTo>
                  <a:pt x="f326" y="f327"/>
                </a:lnTo>
                <a:lnTo>
                  <a:pt x="f328" y="f329"/>
                </a:lnTo>
                <a:lnTo>
                  <a:pt x="f305" y="f330"/>
                </a:lnTo>
                <a:lnTo>
                  <a:pt x="f106" y="f331"/>
                </a:lnTo>
                <a:lnTo>
                  <a:pt x="f89" y="f332"/>
                </a:lnTo>
                <a:lnTo>
                  <a:pt x="f217" y="f333"/>
                </a:lnTo>
                <a:lnTo>
                  <a:pt x="f102" y="f334"/>
                </a:lnTo>
                <a:lnTo>
                  <a:pt x="f212" y="f335"/>
                </a:lnTo>
                <a:lnTo>
                  <a:pt x="f336" y="f337"/>
                </a:lnTo>
                <a:lnTo>
                  <a:pt x="f102" y="f338"/>
                </a:lnTo>
                <a:lnTo>
                  <a:pt x="f217" y="f339"/>
                </a:lnTo>
                <a:lnTo>
                  <a:pt x="f89" y="f340"/>
                </a:lnTo>
                <a:lnTo>
                  <a:pt x="f341" y="f342"/>
                </a:lnTo>
                <a:lnTo>
                  <a:pt x="f343" y="f344"/>
                </a:lnTo>
                <a:lnTo>
                  <a:pt x="f345" y="f346"/>
                </a:lnTo>
                <a:lnTo>
                  <a:pt x="f328" y="f347"/>
                </a:lnTo>
                <a:lnTo>
                  <a:pt x="f123" y="f348"/>
                </a:lnTo>
                <a:lnTo>
                  <a:pt x="f109" y="f349"/>
                </a:lnTo>
                <a:lnTo>
                  <a:pt x="f113" y="f350"/>
                </a:lnTo>
                <a:lnTo>
                  <a:pt x="f317" y="f351"/>
                </a:lnTo>
                <a:lnTo>
                  <a:pt x="f352" y="f353"/>
                </a:lnTo>
                <a:lnTo>
                  <a:pt x="f354" y="f355"/>
                </a:lnTo>
                <a:lnTo>
                  <a:pt x="f356" y="f357"/>
                </a:lnTo>
                <a:lnTo>
                  <a:pt x="f358" y="f357"/>
                </a:lnTo>
                <a:lnTo>
                  <a:pt x="f74" y="f357"/>
                </a:lnTo>
                <a:lnTo>
                  <a:pt x="f359" y="f355"/>
                </a:lnTo>
                <a:lnTo>
                  <a:pt x="f360" y="f353"/>
                </a:lnTo>
                <a:lnTo>
                  <a:pt x="f30" y="f361"/>
                </a:lnTo>
                <a:lnTo>
                  <a:pt x="f34" y="f362"/>
                </a:lnTo>
                <a:lnTo>
                  <a:pt x="f363" y="f364"/>
                </a:lnTo>
                <a:lnTo>
                  <a:pt x="f38" y="f365"/>
                </a:lnTo>
                <a:lnTo>
                  <a:pt x="f40" y="f366"/>
                </a:lnTo>
                <a:lnTo>
                  <a:pt x="f42" y="f347"/>
                </a:lnTo>
                <a:lnTo>
                  <a:pt x="f367" y="f346"/>
                </a:lnTo>
                <a:lnTo>
                  <a:pt x="f368" y="f369"/>
                </a:lnTo>
                <a:lnTo>
                  <a:pt x="f370" y="f371"/>
                </a:lnTo>
                <a:lnTo>
                  <a:pt x="f372" y="f373"/>
                </a:lnTo>
                <a:lnTo>
                  <a:pt x="f374" y="f375"/>
                </a:lnTo>
                <a:lnTo>
                  <a:pt x="f376" y="f377"/>
                </a:lnTo>
                <a:lnTo>
                  <a:pt x="f378" y="f379"/>
                </a:lnTo>
                <a:lnTo>
                  <a:pt x="f378" y="f335"/>
                </a:lnTo>
                <a:lnTo>
                  <a:pt x="f376" y="f380"/>
                </a:lnTo>
                <a:lnTo>
                  <a:pt x="f374" y="f381"/>
                </a:lnTo>
                <a:lnTo>
                  <a:pt x="f372" y="f382"/>
                </a:lnTo>
                <a:lnTo>
                  <a:pt x="f370" y="f383"/>
                </a:lnTo>
                <a:lnTo>
                  <a:pt x="f384" y="f385"/>
                </a:lnTo>
                <a:lnTo>
                  <a:pt x="f386" y="f387"/>
                </a:lnTo>
                <a:lnTo>
                  <a:pt x="f388" y="f389"/>
                </a:lnTo>
                <a:lnTo>
                  <a:pt x="f390" y="f323"/>
                </a:lnTo>
                <a:lnTo>
                  <a:pt x="f391" y="f392"/>
                </a:lnTo>
                <a:lnTo>
                  <a:pt x="f363" y="f393"/>
                </a:lnTo>
                <a:lnTo>
                  <a:pt x="f363" y="f394"/>
                </a:lnTo>
                <a:lnTo>
                  <a:pt x="f18" y="f395"/>
                </a:lnTo>
                <a:lnTo>
                  <a:pt x="f396" y="f397"/>
                </a:lnTo>
                <a:lnTo>
                  <a:pt x="f398" y="f399"/>
                </a:lnTo>
                <a:lnTo>
                  <a:pt x="f54" y="f400"/>
                </a:lnTo>
                <a:lnTo>
                  <a:pt x="f44" y="f401"/>
                </a:lnTo>
                <a:lnTo>
                  <a:pt x="f370" y="f402"/>
                </a:lnTo>
                <a:lnTo>
                  <a:pt x="f403" y="f404"/>
                </a:lnTo>
                <a:lnTo>
                  <a:pt x="f405" y="f406"/>
                </a:lnTo>
                <a:lnTo>
                  <a:pt x="f407" y="f408"/>
                </a:lnTo>
                <a:lnTo>
                  <a:pt x="f409" y="f303"/>
                </a:lnTo>
                <a:lnTo>
                  <a:pt x="f410" y="f303"/>
                </a:lnTo>
                <a:lnTo>
                  <a:pt x="f411" y="f303"/>
                </a:lnTo>
                <a:lnTo>
                  <a:pt x="f412" y="f303"/>
                </a:lnTo>
                <a:lnTo>
                  <a:pt x="f413" y="f303"/>
                </a:lnTo>
                <a:lnTo>
                  <a:pt x="f414" y="f303"/>
                </a:lnTo>
                <a:lnTo>
                  <a:pt x="f415" y="f303"/>
                </a:lnTo>
                <a:lnTo>
                  <a:pt x="f416" y="f303"/>
                </a:lnTo>
                <a:lnTo>
                  <a:pt x="f417" y="f303"/>
                </a:lnTo>
                <a:lnTo>
                  <a:pt x="f418" y="f419"/>
                </a:lnTo>
                <a:lnTo>
                  <a:pt x="f420" y="f421"/>
                </a:lnTo>
                <a:lnTo>
                  <a:pt x="f422" y="f423"/>
                </a:lnTo>
                <a:lnTo>
                  <a:pt x="f424" y="f425"/>
                </a:lnTo>
                <a:lnTo>
                  <a:pt x="f426" y="f427"/>
                </a:lnTo>
                <a:lnTo>
                  <a:pt x="f428" y="f429"/>
                </a:lnTo>
                <a:lnTo>
                  <a:pt x="f428" y="f430"/>
                </a:lnTo>
                <a:lnTo>
                  <a:pt x="f428" y="f431"/>
                </a:lnTo>
                <a:lnTo>
                  <a:pt x="f432" y="f275"/>
                </a:lnTo>
                <a:lnTo>
                  <a:pt x="f433" y="f434"/>
                </a:lnTo>
                <a:lnTo>
                  <a:pt x="f435" y="f436"/>
                </a:lnTo>
                <a:lnTo>
                  <a:pt x="f417" y="f437"/>
                </a:lnTo>
                <a:lnTo>
                  <a:pt x="f438" y="f270"/>
                </a:lnTo>
                <a:lnTo>
                  <a:pt x="f439" y="f247"/>
                </a:lnTo>
                <a:lnTo>
                  <a:pt x="f440" y="f441"/>
                </a:lnTo>
                <a:lnTo>
                  <a:pt x="f442" y="f268"/>
                </a:lnTo>
                <a:lnTo>
                  <a:pt x="f443" y="f444"/>
                </a:lnTo>
                <a:lnTo>
                  <a:pt x="f445" y="f446"/>
                </a:lnTo>
                <a:lnTo>
                  <a:pt x="f447" y="f444"/>
                </a:lnTo>
                <a:lnTo>
                  <a:pt x="f448" y="f268"/>
                </a:lnTo>
                <a:lnTo>
                  <a:pt x="f449" y="f441"/>
                </a:lnTo>
                <a:lnTo>
                  <a:pt x="f450" y="f451"/>
                </a:lnTo>
                <a:lnTo>
                  <a:pt x="f413" y="f452"/>
                </a:lnTo>
                <a:lnTo>
                  <a:pt x="f453" y="f234"/>
                </a:lnTo>
                <a:lnTo>
                  <a:pt x="f454" y="f455"/>
                </a:lnTo>
                <a:lnTo>
                  <a:pt x="f456" y="f457"/>
                </a:lnTo>
                <a:lnTo>
                  <a:pt x="f458" y="f459"/>
                </a:lnTo>
                <a:lnTo>
                  <a:pt x="f460" y="f461"/>
                </a:lnTo>
                <a:lnTo>
                  <a:pt x="f462" y="f275"/>
                </a:lnTo>
                <a:lnTo>
                  <a:pt x="f463" y="f461"/>
                </a:lnTo>
                <a:lnTo>
                  <a:pt x="f464" y="f465"/>
                </a:lnTo>
                <a:lnTo>
                  <a:pt x="f466" y="f434"/>
                </a:lnTo>
                <a:lnTo>
                  <a:pt x="f467" y="f436"/>
                </a:lnTo>
                <a:lnTo>
                  <a:pt x="f9" y="f468"/>
                </a:lnTo>
                <a:lnTo>
                  <a:pt x="f376" y="f247"/>
                </a:lnTo>
                <a:lnTo>
                  <a:pt x="f469" y="f266"/>
                </a:lnTo>
                <a:lnTo>
                  <a:pt x="f470" y="f259"/>
                </a:lnTo>
                <a:lnTo>
                  <a:pt x="f13" y="f224"/>
                </a:lnTo>
                <a:lnTo>
                  <a:pt x="f46" y="f222"/>
                </a:lnTo>
                <a:lnTo>
                  <a:pt x="f384" y="f471"/>
                </a:lnTo>
                <a:lnTo>
                  <a:pt x="f46" y="f472"/>
                </a:lnTo>
                <a:lnTo>
                  <a:pt x="f13" y="f473"/>
                </a:lnTo>
                <a:lnTo>
                  <a:pt x="f470" y="f474"/>
                </a:lnTo>
                <a:lnTo>
                  <a:pt x="f469" y="f475"/>
                </a:lnTo>
                <a:lnTo>
                  <a:pt x="f376" y="f476"/>
                </a:lnTo>
                <a:lnTo>
                  <a:pt x="f9" y="f209"/>
                </a:lnTo>
                <a:lnTo>
                  <a:pt x="f467" y="f207"/>
                </a:lnTo>
                <a:lnTo>
                  <a:pt x="f466" y="f178"/>
                </a:lnTo>
                <a:lnTo>
                  <a:pt x="f464" y="f477"/>
                </a:lnTo>
                <a:lnTo>
                  <a:pt x="f463" y="f183"/>
                </a:lnTo>
                <a:lnTo>
                  <a:pt x="f462" y="f183"/>
                </a:lnTo>
                <a:lnTo>
                  <a:pt x="f460" y="f174"/>
                </a:lnTo>
                <a:lnTo>
                  <a:pt x="f458" y="f176"/>
                </a:lnTo>
                <a:lnTo>
                  <a:pt x="f456" y="f478"/>
                </a:lnTo>
                <a:lnTo>
                  <a:pt x="f454" y="f479"/>
                </a:lnTo>
                <a:lnTo>
                  <a:pt x="f453" y="f211"/>
                </a:lnTo>
                <a:lnTo>
                  <a:pt x="f480" y="f481"/>
                </a:lnTo>
                <a:lnTo>
                  <a:pt x="f482" y="f214"/>
                </a:lnTo>
                <a:lnTo>
                  <a:pt x="f483" y="f484"/>
                </a:lnTo>
                <a:lnTo>
                  <a:pt x="f485" y="f486"/>
                </a:lnTo>
                <a:lnTo>
                  <a:pt x="f487" y="f488"/>
                </a:lnTo>
                <a:lnTo>
                  <a:pt x="f489" y="f488"/>
                </a:lnTo>
                <a:lnTo>
                  <a:pt x="f415" y="f486"/>
                </a:lnTo>
                <a:lnTo>
                  <a:pt x="f490" y="f491"/>
                </a:lnTo>
                <a:lnTo>
                  <a:pt x="f492" y="f493"/>
                </a:lnTo>
                <a:lnTo>
                  <a:pt x="f416" y="f494"/>
                </a:lnTo>
                <a:lnTo>
                  <a:pt x="f495" y="f496"/>
                </a:lnTo>
                <a:lnTo>
                  <a:pt x="f497" y="f498"/>
                </a:lnTo>
                <a:lnTo>
                  <a:pt x="f499" y="f500"/>
                </a:lnTo>
                <a:lnTo>
                  <a:pt x="f501" y="f206"/>
                </a:lnTo>
                <a:lnTo>
                  <a:pt x="f435" y="f185"/>
                </a:lnTo>
                <a:lnTo>
                  <a:pt x="f502" y="f503"/>
                </a:lnTo>
                <a:lnTo>
                  <a:pt x="f504" y="f193"/>
                </a:lnTo>
                <a:lnTo>
                  <a:pt x="f424" y="f69"/>
                </a:lnTo>
                <a:lnTo>
                  <a:pt x="f504" y="f505"/>
                </a:lnTo>
                <a:lnTo>
                  <a:pt x="f433" y="f506"/>
                </a:lnTo>
                <a:lnTo>
                  <a:pt x="f435" y="f507"/>
                </a:lnTo>
                <a:lnTo>
                  <a:pt x="f417" y="f508"/>
                </a:lnTo>
                <a:lnTo>
                  <a:pt x="f509" y="f510"/>
                </a:lnTo>
                <a:lnTo>
                  <a:pt x="f511" y="f512"/>
                </a:lnTo>
                <a:lnTo>
                  <a:pt x="f513" y="f37"/>
                </a:lnTo>
                <a:lnTo>
                  <a:pt x="f514" y="f515"/>
                </a:lnTo>
                <a:lnTo>
                  <a:pt x="f514" y="f114"/>
                </a:lnTo>
                <a:lnTo>
                  <a:pt x="f513" y="f118"/>
                </a:lnTo>
                <a:lnTo>
                  <a:pt x="f438" y="f516"/>
                </a:lnTo>
                <a:lnTo>
                  <a:pt x="f499" y="f517"/>
                </a:lnTo>
                <a:lnTo>
                  <a:pt x="f509" y="f518"/>
                </a:lnTo>
                <a:lnTo>
                  <a:pt x="f417" y="f12"/>
                </a:lnTo>
                <a:lnTo>
                  <a:pt x="f519" y="f19"/>
                </a:lnTo>
                <a:lnTo>
                  <a:pt x="f520" y="f521"/>
                </a:lnTo>
                <a:lnTo>
                  <a:pt x="f522" y="f124"/>
                </a:lnTo>
                <a:lnTo>
                  <a:pt x="f480" y="f523"/>
                </a:lnTo>
                <a:lnTo>
                  <a:pt x="f524" y="f122"/>
                </a:lnTo>
                <a:lnTo>
                  <a:pt x="f525" y="f122"/>
                </a:lnTo>
                <a:lnTo>
                  <a:pt x="f526" y="f523"/>
                </a:lnTo>
                <a:lnTo>
                  <a:pt x="f527" y="f22"/>
                </a:lnTo>
                <a:lnTo>
                  <a:pt x="f528" y="f517"/>
                </a:lnTo>
                <a:lnTo>
                  <a:pt x="f7" y="f8"/>
                </a:lnTo>
                <a:close/>
              </a:path>
            </a:pathLst>
          </a:custGeom>
          <a:solidFill>
            <a:srgbClr val="FFBE7D"/>
          </a:solidFill>
          <a:ln w="28437">
            <a:solidFill>
              <a:srgbClr val="000000"/>
            </a:solidFill>
            <a:prstDash val="solid"/>
            <a:miter/>
          </a:ln>
        </p:spPr>
        <p:txBody>
          <a:bodyPr vert="horz" wrap="square" lIns="81643" tIns="42450" rIns="81643" bIns="42450" anchor="t" anchorCtr="0" compatLnSpc="0"/>
          <a:lstStyle/>
          <a:p>
            <a:pPr defTabSz="829452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i-FI" sz="1600">
              <a:solidFill>
                <a:srgbClr val="000000"/>
              </a:solidFill>
              <a:latin typeface="Arial" pitchFamily="18"/>
              <a:ea typeface="MS Gothic" pitchFamily="2"/>
              <a:cs typeface="Tahoma" pitchFamily="2"/>
            </a:endParaRPr>
          </a:p>
        </p:txBody>
      </p:sp>
      <p:sp>
        <p:nvSpPr>
          <p:cNvPr id="39" name="Puzzle2"/>
          <p:cNvSpPr/>
          <p:nvPr/>
        </p:nvSpPr>
        <p:spPr>
          <a:xfrm>
            <a:off x="897653" y="3166363"/>
            <a:ext cx="554322" cy="315087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21600"/>
              <a:gd name="f7" fmla="val 4247"/>
              <a:gd name="f8" fmla="val 12354"/>
              <a:gd name="f9" fmla="val 4134"/>
              <a:gd name="f10" fmla="val 12468"/>
              <a:gd name="f11" fmla="val 4010"/>
              <a:gd name="f12" fmla="val 12581"/>
              <a:gd name="f13" fmla="val 3897"/>
              <a:gd name="f14" fmla="val 12637"/>
              <a:gd name="f15" fmla="val 3773"/>
              <a:gd name="f16" fmla="val 12694"/>
              <a:gd name="f17" fmla="val 3637"/>
              <a:gd name="f18" fmla="val 3524"/>
              <a:gd name="f19" fmla="val 3400"/>
              <a:gd name="f20" fmla="val 12665"/>
              <a:gd name="f21" fmla="val 3287"/>
              <a:gd name="f22" fmla="val 12609"/>
              <a:gd name="f23" fmla="val 3027"/>
              <a:gd name="f24" fmla="val 12496"/>
              <a:gd name="f25" fmla="val 2790"/>
              <a:gd name="f26" fmla="val 12340"/>
              <a:gd name="f27" fmla="val 2530"/>
              <a:gd name="f28" fmla="val 12142"/>
              <a:gd name="f29" fmla="val 2293"/>
              <a:gd name="f30" fmla="val 11987"/>
              <a:gd name="f31" fmla="val 2033"/>
              <a:gd name="f32" fmla="val 11817"/>
              <a:gd name="f33" fmla="val 1773"/>
              <a:gd name="f34" fmla="val 11676"/>
              <a:gd name="f35" fmla="val 1638"/>
              <a:gd name="f36" fmla="val 11662"/>
              <a:gd name="f37" fmla="val 1513"/>
              <a:gd name="f38" fmla="val 11634"/>
              <a:gd name="f39" fmla="val 1378"/>
              <a:gd name="f40" fmla="val 1253"/>
              <a:gd name="f41" fmla="val 1118"/>
              <a:gd name="f42" fmla="val 971"/>
              <a:gd name="f43" fmla="val 11732"/>
              <a:gd name="f44" fmla="val 835"/>
              <a:gd name="f45" fmla="val 711"/>
              <a:gd name="f46" fmla="val 11959"/>
              <a:gd name="f47" fmla="val 553"/>
              <a:gd name="f48" fmla="val 12086"/>
              <a:gd name="f49" fmla="val 429"/>
              <a:gd name="f50" fmla="val 12284"/>
              <a:gd name="f51" fmla="val 271"/>
              <a:gd name="f52" fmla="val 12524"/>
              <a:gd name="f53" fmla="val 146"/>
              <a:gd name="f54" fmla="val 12793"/>
              <a:gd name="f55" fmla="val 79"/>
              <a:gd name="f56" fmla="val 12962"/>
              <a:gd name="f57" fmla="val 33"/>
              <a:gd name="f58" fmla="val 13146"/>
              <a:gd name="f59" fmla="val 11"/>
              <a:gd name="f60" fmla="val 13386"/>
              <a:gd name="f61" fmla="val 13641"/>
              <a:gd name="f62" fmla="val 13881"/>
              <a:gd name="f63" fmla="val 101"/>
              <a:gd name="f64" fmla="val 14150"/>
              <a:gd name="f65" fmla="val 192"/>
              <a:gd name="f66" fmla="val 14404"/>
              <a:gd name="f67" fmla="val 293"/>
              <a:gd name="f68" fmla="val 14645"/>
              <a:gd name="f69" fmla="val 451"/>
              <a:gd name="f70" fmla="val 14857"/>
              <a:gd name="f71" fmla="val 621"/>
              <a:gd name="f72" fmla="val 15054"/>
              <a:gd name="f73" fmla="val 734"/>
              <a:gd name="f74" fmla="val 15125"/>
              <a:gd name="f75" fmla="val 15210"/>
              <a:gd name="f76" fmla="val 948"/>
              <a:gd name="f77" fmla="val 15267"/>
              <a:gd name="f78" fmla="val 1084"/>
              <a:gd name="f79" fmla="val 15323"/>
              <a:gd name="f80" fmla="val 1208"/>
              <a:gd name="f81" fmla="val 15351"/>
              <a:gd name="f82" fmla="val 1355"/>
              <a:gd name="f83" fmla="val 15380"/>
              <a:gd name="f84" fmla="val 1683"/>
              <a:gd name="f85" fmla="val 1864"/>
              <a:gd name="f86" fmla="val 2225"/>
              <a:gd name="f87" fmla="val 15238"/>
              <a:gd name="f88" fmla="val 2428"/>
              <a:gd name="f89" fmla="val 15153"/>
              <a:gd name="f90" fmla="val 2745"/>
              <a:gd name="f91" fmla="val 15026"/>
              <a:gd name="f92" fmla="val 3005"/>
              <a:gd name="f93" fmla="val 14913"/>
              <a:gd name="f94" fmla="val 3264"/>
              <a:gd name="f95" fmla="val 14828"/>
              <a:gd name="f96" fmla="val 3513"/>
              <a:gd name="f97" fmla="val 14800"/>
              <a:gd name="f98" fmla="val 3615"/>
              <a:gd name="f99" fmla="val 3728"/>
              <a:gd name="f100" fmla="val 3807"/>
              <a:gd name="f101" fmla="val 3920"/>
              <a:gd name="f102" fmla="val 14998"/>
              <a:gd name="f103" fmla="val 15097"/>
              <a:gd name="f104" fmla="val 4089"/>
              <a:gd name="f105" fmla="val 4179"/>
              <a:gd name="f106" fmla="val 15408"/>
              <a:gd name="f107" fmla="val 15620"/>
              <a:gd name="f108" fmla="val 4326"/>
              <a:gd name="f109" fmla="val 15860"/>
              <a:gd name="f110" fmla="val 4394"/>
              <a:gd name="f111" fmla="val 16129"/>
              <a:gd name="f112" fmla="val 4439"/>
              <a:gd name="f113" fmla="val 16440"/>
              <a:gd name="f114" fmla="val 4507"/>
              <a:gd name="f115" fmla="val 16737"/>
              <a:gd name="f116" fmla="val 4552"/>
              <a:gd name="f117" fmla="val 17090"/>
              <a:gd name="f118" fmla="val 4575"/>
              <a:gd name="f119" fmla="val 17443"/>
              <a:gd name="f120" fmla="val 4586"/>
              <a:gd name="f121" fmla="val 17825"/>
              <a:gd name="f122" fmla="val 18193"/>
              <a:gd name="f123" fmla="val 18574"/>
              <a:gd name="f124" fmla="val 18984"/>
              <a:gd name="f125" fmla="val 19366"/>
              <a:gd name="f126" fmla="val 19748"/>
              <a:gd name="f127" fmla="val 4462"/>
              <a:gd name="f128" fmla="val 20129"/>
              <a:gd name="f129" fmla="val 4371"/>
              <a:gd name="f130" fmla="val 20483"/>
              <a:gd name="f131" fmla="val 4292"/>
              <a:gd name="f132" fmla="val 20836"/>
              <a:gd name="f133" fmla="val 4202"/>
              <a:gd name="f134" fmla="val 21161"/>
              <a:gd name="f135" fmla="val 4744"/>
              <a:gd name="f136" fmla="val 5264"/>
              <a:gd name="f137" fmla="val 5784"/>
              <a:gd name="f138" fmla="val 6235"/>
              <a:gd name="f139" fmla="val 6676"/>
              <a:gd name="f140" fmla="val 7060"/>
              <a:gd name="f141" fmla="val 7410"/>
              <a:gd name="f142" fmla="val 7670"/>
              <a:gd name="f143" fmla="val 8020"/>
              <a:gd name="f144" fmla="val 21020"/>
              <a:gd name="f145" fmla="val 8303"/>
              <a:gd name="f146" fmla="val 20893"/>
              <a:gd name="f147" fmla="val 8563"/>
              <a:gd name="f148" fmla="val 20695"/>
              <a:gd name="f149" fmla="val 8800"/>
              <a:gd name="f150" fmla="val 20511"/>
              <a:gd name="f151" fmla="val 8969"/>
              <a:gd name="f152" fmla="val 20285"/>
              <a:gd name="f153" fmla="val 9150"/>
              <a:gd name="f154" fmla="val 20045"/>
              <a:gd name="f155" fmla="val 9252"/>
              <a:gd name="f156" fmla="val 19804"/>
              <a:gd name="f157" fmla="val 9342"/>
              <a:gd name="f158" fmla="val 19550"/>
              <a:gd name="f159" fmla="val 9410"/>
              <a:gd name="f160" fmla="val 19281"/>
              <a:gd name="f161" fmla="val 9433"/>
              <a:gd name="f162" fmla="val 19013"/>
              <a:gd name="f163" fmla="val 18744"/>
              <a:gd name="f164" fmla="val 9387"/>
              <a:gd name="f165" fmla="val 18504"/>
              <a:gd name="f166" fmla="val 9320"/>
              <a:gd name="f167" fmla="val 18221"/>
              <a:gd name="f168" fmla="val 9207"/>
              <a:gd name="f169" fmla="val 17981"/>
              <a:gd name="f170" fmla="val 9105"/>
              <a:gd name="f171" fmla="val 17740"/>
              <a:gd name="f172" fmla="val 8924"/>
              <a:gd name="f173" fmla="val 17514"/>
              <a:gd name="f174" fmla="val 8777"/>
              <a:gd name="f175" fmla="val 17274"/>
              <a:gd name="f176" fmla="val 8642"/>
              <a:gd name="f177" fmla="val 17034"/>
              <a:gd name="f178" fmla="val 16765"/>
              <a:gd name="f179" fmla="val 8472"/>
              <a:gd name="f180" fmla="val 16468"/>
              <a:gd name="f181" fmla="val 8450"/>
              <a:gd name="f182" fmla="val 16157"/>
              <a:gd name="f183" fmla="val 15563"/>
              <a:gd name="f184" fmla="val 8540"/>
              <a:gd name="f185" fmla="val 14729"/>
              <a:gd name="f186" fmla="val 8868"/>
              <a:gd name="f187" fmla="val 14616"/>
              <a:gd name="f188" fmla="val 14475"/>
              <a:gd name="f189" fmla="val 9060"/>
              <a:gd name="f190" fmla="val 14376"/>
              <a:gd name="f191" fmla="val 9184"/>
              <a:gd name="f192" fmla="val 14291"/>
              <a:gd name="f193" fmla="val 9297"/>
              <a:gd name="f194" fmla="val 14206"/>
              <a:gd name="f195" fmla="val 14121"/>
              <a:gd name="f196" fmla="val 9579"/>
              <a:gd name="f197" fmla="val 14051"/>
              <a:gd name="f198" fmla="val 9726"/>
              <a:gd name="f199" fmla="val 13994"/>
              <a:gd name="f200" fmla="val 9884"/>
              <a:gd name="f201" fmla="val 13938"/>
              <a:gd name="f202" fmla="val 10054"/>
              <a:gd name="f203" fmla="val 13909"/>
              <a:gd name="f204" fmla="val 10257"/>
              <a:gd name="f205" fmla="val 10449"/>
              <a:gd name="f206" fmla="val 10664"/>
              <a:gd name="f207" fmla="val 10856"/>
              <a:gd name="f208" fmla="val 11037"/>
              <a:gd name="f209" fmla="val 13966"/>
              <a:gd name="f210" fmla="val 11206"/>
              <a:gd name="f211" fmla="val 14023"/>
              <a:gd name="f212" fmla="val 11353"/>
              <a:gd name="f213" fmla="val 14093"/>
              <a:gd name="f214" fmla="val 11511"/>
              <a:gd name="f215" fmla="val 14178"/>
              <a:gd name="f216" fmla="val 11635"/>
              <a:gd name="f217" fmla="val 14263"/>
              <a:gd name="f218" fmla="val 11748"/>
              <a:gd name="f219" fmla="val 11861"/>
              <a:gd name="f220" fmla="val 11941"/>
              <a:gd name="f221" fmla="val 12031"/>
              <a:gd name="f222" fmla="val 14758"/>
              <a:gd name="f223" fmla="val 12099"/>
              <a:gd name="f224" fmla="val 14885"/>
              <a:gd name="f225" fmla="val 12200"/>
              <a:gd name="f226" fmla="val 12268"/>
              <a:gd name="f227" fmla="val 15507"/>
              <a:gd name="f228" fmla="val 12291"/>
              <a:gd name="f229" fmla="val 15832"/>
              <a:gd name="f230" fmla="val 12246"/>
              <a:gd name="f231" fmla="val 16482"/>
              <a:gd name="f232" fmla="val 12178"/>
              <a:gd name="f233" fmla="val 16807"/>
              <a:gd name="f234" fmla="val 12008"/>
              <a:gd name="f235" fmla="val 17330"/>
              <a:gd name="f236" fmla="val 11884"/>
              <a:gd name="f237" fmla="val 17542"/>
              <a:gd name="f238" fmla="val 17712"/>
              <a:gd name="f239" fmla="val 11613"/>
              <a:gd name="f240" fmla="val 17839"/>
              <a:gd name="f241" fmla="val 11489"/>
              <a:gd name="f242" fmla="val 18037"/>
              <a:gd name="f243" fmla="val 11398"/>
              <a:gd name="f244" fmla="val 11319"/>
              <a:gd name="f245" fmla="val 18447"/>
              <a:gd name="f246" fmla="val 11251"/>
              <a:gd name="f247" fmla="val 18659"/>
              <a:gd name="f248" fmla="val 18900"/>
              <a:gd name="f249" fmla="val 11184"/>
              <a:gd name="f250" fmla="val 19154"/>
              <a:gd name="f251" fmla="val 19423"/>
              <a:gd name="f252" fmla="val 11229"/>
              <a:gd name="f253" fmla="val 19663"/>
              <a:gd name="f254" fmla="val 11297"/>
              <a:gd name="f255" fmla="val 19903"/>
              <a:gd name="f256" fmla="val 11376"/>
              <a:gd name="f257" fmla="val 20158"/>
              <a:gd name="f258" fmla="val 20398"/>
              <a:gd name="f259" fmla="val 11681"/>
              <a:gd name="f260" fmla="val 20610"/>
              <a:gd name="f261" fmla="val 20808"/>
              <a:gd name="f262" fmla="val 12121"/>
              <a:gd name="f263" fmla="val 20992"/>
              <a:gd name="f264" fmla="val 12404"/>
              <a:gd name="f265" fmla="val 12528"/>
              <a:gd name="f266" fmla="val 21190"/>
              <a:gd name="f267" fmla="val 12856"/>
              <a:gd name="f268" fmla="val 21274"/>
              <a:gd name="f269" fmla="val 13330"/>
              <a:gd name="f270" fmla="val 21373"/>
              <a:gd name="f271" fmla="val 13963"/>
              <a:gd name="f272" fmla="val 21486"/>
              <a:gd name="f273" fmla="val 14313"/>
              <a:gd name="f274" fmla="val 21543"/>
              <a:gd name="f275" fmla="val 14652"/>
              <a:gd name="f276" fmla="val 21571"/>
              <a:gd name="f277" fmla="val 15025"/>
              <a:gd name="f278" fmla="val 15409"/>
              <a:gd name="f279" fmla="val 15782"/>
              <a:gd name="f280" fmla="val 16177"/>
              <a:gd name="f281" fmla="val 16516"/>
              <a:gd name="f282" fmla="val 16889"/>
              <a:gd name="f283" fmla="val 21402"/>
              <a:gd name="f284" fmla="val 16821"/>
              <a:gd name="f285" fmla="val 16776"/>
              <a:gd name="f286" fmla="val 20935"/>
              <a:gd name="f287" fmla="val 16742"/>
              <a:gd name="f288" fmla="val 20667"/>
              <a:gd name="f289" fmla="val 16719"/>
              <a:gd name="f290" fmla="val 20370"/>
              <a:gd name="f291" fmla="val 16697"/>
              <a:gd name="f292" fmla="val 19719"/>
              <a:gd name="f293" fmla="val 18306"/>
              <a:gd name="f294" fmla="val 16753"/>
              <a:gd name="f295" fmla="val 17599"/>
              <a:gd name="f296" fmla="val 16949"/>
              <a:gd name="f297" fmla="val 16383"/>
              <a:gd name="f298" fmla="val 16934"/>
              <a:gd name="f299" fmla="val 17002"/>
              <a:gd name="f300" fmla="val 15945"/>
              <a:gd name="f301" fmla="val 17081"/>
              <a:gd name="f302" fmla="val 15790"/>
              <a:gd name="f303" fmla="val 17194"/>
              <a:gd name="f304" fmla="val 15648"/>
              <a:gd name="f305" fmla="val 17318"/>
              <a:gd name="f306" fmla="val 17453"/>
              <a:gd name="f307" fmla="val 17600"/>
              <a:gd name="f308" fmla="val 15450"/>
              <a:gd name="f309" fmla="val 17758"/>
              <a:gd name="f310" fmla="val 17905"/>
              <a:gd name="f311" fmla="val 15479"/>
              <a:gd name="f312" fmla="val 18064"/>
              <a:gd name="f313" fmla="val 15535"/>
              <a:gd name="f314" fmla="val 18233"/>
              <a:gd name="f315" fmla="val 18380"/>
              <a:gd name="f316" fmla="val 15733"/>
              <a:gd name="f317" fmla="val 18561"/>
              <a:gd name="f318" fmla="val 18707"/>
              <a:gd name="f319" fmla="val 15973"/>
              <a:gd name="f320" fmla="val 18866"/>
              <a:gd name="f321" fmla="val 18990"/>
              <a:gd name="f322" fmla="val 16327"/>
              <a:gd name="f323" fmla="val 19125"/>
              <a:gd name="f324" fmla="val 19295"/>
              <a:gd name="f325" fmla="val 16624"/>
              <a:gd name="f326" fmla="val 19464"/>
              <a:gd name="f327" fmla="val 19668"/>
              <a:gd name="f328" fmla="val 19860"/>
              <a:gd name="f329" fmla="val 16836"/>
              <a:gd name="f330" fmla="val 20052"/>
              <a:gd name="f331" fmla="val 16864"/>
              <a:gd name="f332" fmla="val 20266"/>
              <a:gd name="f333" fmla="val 20470"/>
              <a:gd name="f334" fmla="val 16793"/>
              <a:gd name="f335" fmla="val 20662"/>
              <a:gd name="f336" fmla="val 16708"/>
              <a:gd name="f337" fmla="val 20854"/>
              <a:gd name="f338" fmla="val 16567"/>
              <a:gd name="f339" fmla="val 21035"/>
              <a:gd name="f340" fmla="val 16412"/>
              <a:gd name="f341" fmla="val 21182"/>
              <a:gd name="f342" fmla="val 16214"/>
              <a:gd name="f343" fmla="val 21340"/>
              <a:gd name="f344" fmla="val 16002"/>
              <a:gd name="f345" fmla="val 21441"/>
              <a:gd name="f346" fmla="val 21532"/>
              <a:gd name="f347" fmla="val 15436"/>
              <a:gd name="f348" fmla="val 15083"/>
              <a:gd name="f349" fmla="val 14531"/>
              <a:gd name="f350" fmla="val 21577"/>
              <a:gd name="f351" fmla="val 21487"/>
              <a:gd name="f352" fmla="val 21419"/>
              <a:gd name="f353" fmla="val 21351"/>
              <a:gd name="f354" fmla="val 13768"/>
              <a:gd name="f355" fmla="val 21204"/>
              <a:gd name="f356" fmla="val 13500"/>
              <a:gd name="f357" fmla="val 13287"/>
              <a:gd name="f358" fmla="val 20809"/>
              <a:gd name="f359" fmla="val 13090"/>
              <a:gd name="f360" fmla="val 20594"/>
              <a:gd name="f361" fmla="val 20357"/>
              <a:gd name="f362" fmla="val 12821"/>
              <a:gd name="f363" fmla="val 20120"/>
              <a:gd name="f364" fmla="val 12764"/>
              <a:gd name="f365" fmla="val 19882"/>
              <a:gd name="f366" fmla="val 12708"/>
              <a:gd name="f367" fmla="val 19645"/>
              <a:gd name="f368" fmla="val 12736"/>
              <a:gd name="f369" fmla="val 19430"/>
              <a:gd name="f370" fmla="val 19227"/>
              <a:gd name="f371" fmla="val 12906"/>
              <a:gd name="f372" fmla="val 19148"/>
              <a:gd name="f373" fmla="val 19058"/>
              <a:gd name="f374" fmla="val 13047"/>
              <a:gd name="f375" fmla="val 18911"/>
              <a:gd name="f376" fmla="val 13259"/>
              <a:gd name="f377" fmla="val 18775"/>
              <a:gd name="f378" fmla="val 13471"/>
              <a:gd name="f379" fmla="val 18628"/>
              <a:gd name="f380" fmla="val 18470"/>
              <a:gd name="f381" fmla="val 13740"/>
              <a:gd name="f382" fmla="val 18301"/>
              <a:gd name="f383" fmla="val 13825"/>
              <a:gd name="f384" fmla="val 18143"/>
              <a:gd name="f385" fmla="val 13853"/>
              <a:gd name="f386" fmla="val 17973"/>
              <a:gd name="f387" fmla="val 17804"/>
              <a:gd name="f388" fmla="val 17646"/>
              <a:gd name="f389" fmla="val 13796"/>
              <a:gd name="f390" fmla="val 17499"/>
              <a:gd name="f391" fmla="val 13726"/>
              <a:gd name="f392" fmla="val 17341"/>
              <a:gd name="f393" fmla="val 17216"/>
              <a:gd name="f394" fmla="val 13528"/>
              <a:gd name="f395" fmla="val 17103"/>
              <a:gd name="f396" fmla="val 17024"/>
              <a:gd name="f397" fmla="val 13118"/>
              <a:gd name="f398" fmla="val 12991"/>
              <a:gd name="f399" fmla="val 12849"/>
              <a:gd name="f400" fmla="val 12383"/>
              <a:gd name="f401" fmla="val 10701"/>
              <a:gd name="f402" fmla="val 9640"/>
              <a:gd name="f403" fmla="val 8566"/>
              <a:gd name="f404" fmla="val 7478"/>
              <a:gd name="f405" fmla="val 6502"/>
              <a:gd name="f406" fmla="val 5739"/>
              <a:gd name="f407" fmla="val 16674"/>
              <a:gd name="f408" fmla="val 5894"/>
              <a:gd name="f409" fmla="val 16414"/>
              <a:gd name="f410" fmla="val 6036"/>
              <a:gd name="f411" fmla="val 16154"/>
              <a:gd name="f412" fmla="val 6177"/>
              <a:gd name="f413" fmla="val 15849"/>
              <a:gd name="f414" fmla="val 6248"/>
              <a:gd name="f415" fmla="val 15544"/>
              <a:gd name="f416" fmla="val 6304"/>
              <a:gd name="f417" fmla="val 15217"/>
              <a:gd name="f418" fmla="val 6332"/>
              <a:gd name="f419" fmla="val 14866"/>
              <a:gd name="f420" fmla="val 6361"/>
              <a:gd name="f421" fmla="val 14550"/>
              <a:gd name="f422" fmla="val 14200"/>
              <a:gd name="f423" fmla="val 13850"/>
              <a:gd name="f424" fmla="val 6276"/>
              <a:gd name="f425" fmla="val 13522"/>
              <a:gd name="f426" fmla="val 6219"/>
              <a:gd name="f427" fmla="val 13206"/>
              <a:gd name="f428" fmla="val 6149"/>
              <a:gd name="f429" fmla="val 12901"/>
              <a:gd name="f430" fmla="val 6064"/>
              <a:gd name="f431" fmla="val 12618"/>
              <a:gd name="f432" fmla="val 5951"/>
              <a:gd name="f433" fmla="val 12358"/>
              <a:gd name="f434" fmla="val 5838"/>
              <a:gd name="f435" fmla="val 5626"/>
              <a:gd name="f436" fmla="val 11794"/>
              <a:gd name="f437" fmla="val 5513"/>
              <a:gd name="f438" fmla="val 11658"/>
              <a:gd name="f439" fmla="val 5414"/>
              <a:gd name="f440" fmla="val 11556"/>
              <a:gd name="f441" fmla="val 5301"/>
              <a:gd name="f442" fmla="val 11466"/>
              <a:gd name="f443" fmla="val 5187"/>
              <a:gd name="f444" fmla="val 5089"/>
              <a:gd name="f445" fmla="val 4947"/>
              <a:gd name="f446" fmla="val 4834"/>
              <a:gd name="f447" fmla="val 4707"/>
              <a:gd name="f448" fmla="val 4565"/>
              <a:gd name="f449" fmla="val 11443"/>
              <a:gd name="f450" fmla="val 4410"/>
              <a:gd name="f451" fmla="val 4240"/>
              <a:gd name="f452" fmla="val 11703"/>
              <a:gd name="f453" fmla="val 3887"/>
              <a:gd name="f454" fmla="val 11986"/>
              <a:gd name="f455" fmla="val 3505"/>
              <a:gd name="f456" fmla="val 12144"/>
              <a:gd name="f457" fmla="val 3265"/>
              <a:gd name="f458" fmla="val 3025"/>
              <a:gd name="f459" fmla="val 12336"/>
              <a:gd name="f460" fmla="val 2756"/>
              <a:gd name="f461" fmla="val 2445"/>
              <a:gd name="f462" fmla="val 12438"/>
              <a:gd name="f463" fmla="val 2176"/>
              <a:gd name="f464" fmla="val 1880"/>
              <a:gd name="f465" fmla="val 1583"/>
              <a:gd name="f466" fmla="val 1314"/>
              <a:gd name="f467" fmla="val 1046"/>
              <a:gd name="f468" fmla="val 791"/>
              <a:gd name="f469" fmla="val 692"/>
              <a:gd name="f470" fmla="val 11918"/>
              <a:gd name="f471" fmla="val 579"/>
              <a:gd name="f472" fmla="val 11816"/>
              <a:gd name="f473" fmla="val 466"/>
              <a:gd name="f474" fmla="val 381"/>
              <a:gd name="f475" fmla="val 11579"/>
              <a:gd name="f476" fmla="val 310"/>
              <a:gd name="f477" fmla="val 226"/>
              <a:gd name="f478" fmla="val 169"/>
              <a:gd name="f479" fmla="val 11138"/>
              <a:gd name="f480" fmla="val 113"/>
              <a:gd name="f481" fmla="val 10969"/>
              <a:gd name="f482" fmla="val 56"/>
              <a:gd name="f483" fmla="val 10800"/>
              <a:gd name="f484" fmla="val 28"/>
              <a:gd name="f485" fmla="val 10619"/>
              <a:gd name="f486" fmla="val 10404"/>
              <a:gd name="f487" fmla="val 10076"/>
              <a:gd name="f488" fmla="val 9952"/>
              <a:gd name="f489" fmla="val 84"/>
              <a:gd name="f490" fmla="val 9794"/>
              <a:gd name="f491" fmla="val 141"/>
              <a:gd name="f492" fmla="val 9692"/>
              <a:gd name="f493" fmla="val 9557"/>
              <a:gd name="f494" fmla="val 282"/>
              <a:gd name="f495" fmla="val 9455"/>
              <a:gd name="f496" fmla="val 9365"/>
              <a:gd name="f497" fmla="val 9274"/>
              <a:gd name="f498" fmla="val 9128"/>
              <a:gd name="f499" fmla="val 932"/>
              <a:gd name="f500" fmla="val 1201"/>
              <a:gd name="f501" fmla="val 8913"/>
              <a:gd name="f502" fmla="val 1498"/>
              <a:gd name="f503" fmla="val 8890"/>
              <a:gd name="f504" fmla="val 1795"/>
              <a:gd name="f505" fmla="val 2120"/>
              <a:gd name="f506" fmla="val 3081"/>
              <a:gd name="f507" fmla="val 9173"/>
              <a:gd name="f508" fmla="val 3378"/>
              <a:gd name="f509" fmla="val 3647"/>
              <a:gd name="f510" fmla="val 9466"/>
              <a:gd name="f511" fmla="val 4085"/>
              <a:gd name="f512" fmla="val 9670"/>
              <a:gd name="f513" fmla="val 4269"/>
              <a:gd name="f514" fmla="val 4467"/>
              <a:gd name="f515" fmla="val 9771"/>
              <a:gd name="f516" fmla="val 4650"/>
              <a:gd name="f517" fmla="val 9749"/>
              <a:gd name="f518" fmla="val 5032"/>
              <a:gd name="f519" fmla="val 9715"/>
              <a:gd name="f520" fmla="val 5216"/>
              <a:gd name="f521" fmla="val 9625"/>
              <a:gd name="f522" fmla="val 5385"/>
              <a:gd name="f523" fmla="val 9534"/>
              <a:gd name="f524" fmla="val 9229"/>
              <a:gd name="f525" fmla="val 5710"/>
              <a:gd name="f526" fmla="val 5767"/>
              <a:gd name="f527" fmla="val 8845"/>
              <a:gd name="f528" fmla="val 8585"/>
              <a:gd name="f529" fmla="val 8325"/>
              <a:gd name="f530" fmla="val 5654"/>
              <a:gd name="f531" fmla="val 7840"/>
              <a:gd name="f532" fmla="val 5442"/>
              <a:gd name="f533" fmla="val 7648"/>
              <a:gd name="f534" fmla="val 7433"/>
              <a:gd name="f535" fmla="val 5329"/>
              <a:gd name="f536" fmla="val 7241"/>
              <a:gd name="f537" fmla="val 6755"/>
              <a:gd name="f538" fmla="val 6281"/>
              <a:gd name="f539" fmla="val 5498"/>
              <a:gd name="f540" fmla="val 5597"/>
              <a:gd name="f541" fmla="val 6191"/>
              <a:gd name="f542" fmla="val 6545"/>
              <a:gd name="f543" fmla="val 4225"/>
              <a:gd name="f544" fmla="val 6954"/>
              <a:gd name="f545" fmla="val 4315"/>
              <a:gd name="f546" fmla="val 7930"/>
              <a:gd name="f547" fmla="val 9018"/>
              <a:gd name="f548" fmla="val 9570"/>
              <a:gd name="f549" fmla="val 10107"/>
              <a:gd name="f550" fmla="val 4484"/>
              <a:gd name="f551" fmla="val 10630"/>
              <a:gd name="f552" fmla="val 11082"/>
              <a:gd name="f553" fmla="val 11520"/>
              <a:gd name="f554" fmla="val 11874"/>
              <a:gd name="f555" fmla="val 12029"/>
              <a:gd name="f556" fmla="val 4349"/>
              <a:gd name="f557" fmla="val 12171"/>
              <a:gd name="f558" fmla="+- 0 0 0"/>
              <a:gd name="f559" fmla="*/ f3 1 21600"/>
              <a:gd name="f560" fmla="*/ f4 1 21600"/>
              <a:gd name="f561" fmla="+- f6 0 f5"/>
              <a:gd name="f562" fmla="*/ f558 f0 1"/>
              <a:gd name="f563" fmla="*/ f561 1 21600"/>
              <a:gd name="f564" fmla="*/ f562 1 f2"/>
              <a:gd name="f565" fmla="*/ 5388 f563 1"/>
              <a:gd name="f566" fmla="*/ 16177 f563 1"/>
              <a:gd name="f567" fmla="*/ 20441 f563 1"/>
              <a:gd name="f568" fmla="*/ 6742 f563 1"/>
              <a:gd name="f569" fmla="*/ 11 f563 1"/>
              <a:gd name="f570" fmla="*/ 13386 f563 1"/>
              <a:gd name="f571" fmla="*/ 4202 f563 1"/>
              <a:gd name="f572" fmla="*/ 21161 f563 1"/>
              <a:gd name="f573" fmla="*/ 10400 f563 1"/>
              <a:gd name="f574" fmla="*/ 13909 f563 1"/>
              <a:gd name="f575" fmla="*/ 16821 f563 1"/>
              <a:gd name="f576" fmla="*/ 21190 f563 1"/>
              <a:gd name="f577" fmla="*/ 21600 f563 1"/>
              <a:gd name="f578" fmla="*/ 15083 f563 1"/>
              <a:gd name="f579" fmla="*/ 16889 f563 1"/>
              <a:gd name="f580" fmla="*/ 5739 f563 1"/>
              <a:gd name="f581" fmla="*/ 10800 f563 1"/>
              <a:gd name="f582" fmla="*/ 28 f563 1"/>
              <a:gd name="f583" fmla="*/ 5894 f563 1"/>
              <a:gd name="f584" fmla="+- f564 0 f1"/>
              <a:gd name="f585" fmla="*/ f569 1 f563"/>
              <a:gd name="f586" fmla="*/ f570 1 f563"/>
              <a:gd name="f587" fmla="*/ f571 1 f563"/>
              <a:gd name="f588" fmla="*/ f572 1 f563"/>
              <a:gd name="f589" fmla="*/ f573 1 f563"/>
              <a:gd name="f590" fmla="*/ f574 1 f563"/>
              <a:gd name="f591" fmla="*/ f575 1 f563"/>
              <a:gd name="f592" fmla="*/ f576 1 f563"/>
              <a:gd name="f593" fmla="*/ f577 1 f563"/>
              <a:gd name="f594" fmla="*/ f578 1 f563"/>
              <a:gd name="f595" fmla="*/ f579 1 f563"/>
              <a:gd name="f596" fmla="*/ f580 1 f563"/>
              <a:gd name="f597" fmla="*/ f581 1 f563"/>
              <a:gd name="f598" fmla="*/ f582 1 f563"/>
              <a:gd name="f599" fmla="*/ f583 1 f563"/>
              <a:gd name="f600" fmla="*/ f565 1 f563"/>
              <a:gd name="f601" fmla="*/ f566 1 f563"/>
              <a:gd name="f602" fmla="*/ f568 1 f563"/>
              <a:gd name="f603" fmla="*/ f567 1 f563"/>
              <a:gd name="f604" fmla="*/ f600 f559 1"/>
              <a:gd name="f605" fmla="*/ f601 f559 1"/>
              <a:gd name="f606" fmla="*/ f603 f560 1"/>
              <a:gd name="f607" fmla="*/ f602 f560 1"/>
              <a:gd name="f608" fmla="*/ f585 f559 1"/>
              <a:gd name="f609" fmla="*/ f586 f560 1"/>
              <a:gd name="f610" fmla="*/ f587 f559 1"/>
              <a:gd name="f611" fmla="*/ f588 f560 1"/>
              <a:gd name="f612" fmla="*/ f589 f559 1"/>
              <a:gd name="f613" fmla="*/ f590 f560 1"/>
              <a:gd name="f614" fmla="*/ f591 f559 1"/>
              <a:gd name="f615" fmla="*/ f592 f560 1"/>
              <a:gd name="f616" fmla="*/ f593 f559 1"/>
              <a:gd name="f617" fmla="*/ f594 f560 1"/>
              <a:gd name="f618" fmla="*/ f595 f559 1"/>
              <a:gd name="f619" fmla="*/ f596 f560 1"/>
              <a:gd name="f620" fmla="*/ f597 f559 1"/>
              <a:gd name="f621" fmla="*/ f598 f560 1"/>
              <a:gd name="f622" fmla="*/ f599 f56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584">
                <a:pos x="f608" y="f609"/>
              </a:cxn>
              <a:cxn ang="f584">
                <a:pos x="f610" y="f611"/>
              </a:cxn>
              <a:cxn ang="f584">
                <a:pos x="f612" y="f613"/>
              </a:cxn>
              <a:cxn ang="f584">
                <a:pos x="f614" y="f615"/>
              </a:cxn>
              <a:cxn ang="f584">
                <a:pos x="f616" y="f617"/>
              </a:cxn>
              <a:cxn ang="f584">
                <a:pos x="f618" y="f619"/>
              </a:cxn>
              <a:cxn ang="f584">
                <a:pos x="f620" y="f621"/>
              </a:cxn>
              <a:cxn ang="f584">
                <a:pos x="f610" y="f622"/>
              </a:cxn>
            </a:cxnLst>
            <a:rect l="f604" t="f607" r="f605" b="f606"/>
            <a:pathLst>
              <a:path w="21600" h="21600">
                <a:moveTo>
                  <a:pt x="f7" y="f8"/>
                </a:moveTo>
                <a:lnTo>
                  <a:pt x="f9" y="f10"/>
                </a:lnTo>
                <a:lnTo>
                  <a:pt x="f11" y="f12"/>
                </a:lnTo>
                <a:lnTo>
                  <a:pt x="f13" y="f14"/>
                </a:lnTo>
                <a:lnTo>
                  <a:pt x="f15" y="f16"/>
                </a:lnTo>
                <a:lnTo>
                  <a:pt x="f17" y="f16"/>
                </a:lnTo>
                <a:lnTo>
                  <a:pt x="f18" y="f16"/>
                </a:lnTo>
                <a:lnTo>
                  <a:pt x="f19" y="f20"/>
                </a:lnTo>
                <a:lnTo>
                  <a:pt x="f21" y="f22"/>
                </a:lnTo>
                <a:lnTo>
                  <a:pt x="f23" y="f24"/>
                </a:lnTo>
                <a:lnTo>
                  <a:pt x="f25" y="f26"/>
                </a:lnTo>
                <a:lnTo>
                  <a:pt x="f27" y="f28"/>
                </a:lnTo>
                <a:lnTo>
                  <a:pt x="f29" y="f30"/>
                </a:lnTo>
                <a:lnTo>
                  <a:pt x="f31" y="f32"/>
                </a:lnTo>
                <a:lnTo>
                  <a:pt x="f33" y="f34"/>
                </a:lnTo>
                <a:lnTo>
                  <a:pt x="f35" y="f36"/>
                </a:lnTo>
                <a:lnTo>
                  <a:pt x="f37" y="f38"/>
                </a:lnTo>
                <a:lnTo>
                  <a:pt x="f39" y="f38"/>
                </a:lnTo>
                <a:lnTo>
                  <a:pt x="f40" y="f38"/>
                </a:lnTo>
                <a:lnTo>
                  <a:pt x="f41" y="f36"/>
                </a:lnTo>
                <a:lnTo>
                  <a:pt x="f42" y="f43"/>
                </a:lnTo>
                <a:lnTo>
                  <a:pt x="f44" y="f32"/>
                </a:lnTo>
                <a:lnTo>
                  <a:pt x="f45" y="f46"/>
                </a:lnTo>
                <a:lnTo>
                  <a:pt x="f47" y="f48"/>
                </a:lnTo>
                <a:lnTo>
                  <a:pt x="f49" y="f50"/>
                </a:lnTo>
                <a:lnTo>
                  <a:pt x="f51" y="f52"/>
                </a:lnTo>
                <a:lnTo>
                  <a:pt x="f53" y="f54"/>
                </a:lnTo>
                <a:lnTo>
                  <a:pt x="f55" y="f56"/>
                </a:lnTo>
                <a:lnTo>
                  <a:pt x="f57" y="f58"/>
                </a:lnTo>
                <a:lnTo>
                  <a:pt x="f59" y="f60"/>
                </a:lnTo>
                <a:lnTo>
                  <a:pt x="f59" y="f61"/>
                </a:lnTo>
                <a:lnTo>
                  <a:pt x="f57" y="f62"/>
                </a:lnTo>
                <a:lnTo>
                  <a:pt x="f63" y="f64"/>
                </a:lnTo>
                <a:lnTo>
                  <a:pt x="f65" y="f66"/>
                </a:lnTo>
                <a:lnTo>
                  <a:pt x="f67" y="f68"/>
                </a:lnTo>
                <a:lnTo>
                  <a:pt x="f69" y="f70"/>
                </a:lnTo>
                <a:lnTo>
                  <a:pt x="f71" y="f72"/>
                </a:lnTo>
                <a:lnTo>
                  <a:pt x="f73" y="f74"/>
                </a:lnTo>
                <a:lnTo>
                  <a:pt x="f44" y="f75"/>
                </a:lnTo>
                <a:lnTo>
                  <a:pt x="f76" y="f77"/>
                </a:lnTo>
                <a:lnTo>
                  <a:pt x="f78" y="f79"/>
                </a:lnTo>
                <a:lnTo>
                  <a:pt x="f80" y="f81"/>
                </a:lnTo>
                <a:lnTo>
                  <a:pt x="f82" y="f83"/>
                </a:lnTo>
                <a:lnTo>
                  <a:pt x="f37" y="f83"/>
                </a:lnTo>
                <a:lnTo>
                  <a:pt x="f84" y="f83"/>
                </a:lnTo>
                <a:lnTo>
                  <a:pt x="f85" y="f81"/>
                </a:lnTo>
                <a:lnTo>
                  <a:pt x="f31" y="f79"/>
                </a:lnTo>
                <a:lnTo>
                  <a:pt x="f86" y="f87"/>
                </a:lnTo>
                <a:lnTo>
                  <a:pt x="f88" y="f89"/>
                </a:lnTo>
                <a:lnTo>
                  <a:pt x="f90" y="f91"/>
                </a:lnTo>
                <a:lnTo>
                  <a:pt x="f92" y="f93"/>
                </a:lnTo>
                <a:lnTo>
                  <a:pt x="f94" y="f95"/>
                </a:lnTo>
                <a:lnTo>
                  <a:pt x="f96" y="f97"/>
                </a:lnTo>
                <a:lnTo>
                  <a:pt x="f98" y="f95"/>
                </a:lnTo>
                <a:lnTo>
                  <a:pt x="f99" y="f70"/>
                </a:lnTo>
                <a:lnTo>
                  <a:pt x="f100" y="f93"/>
                </a:lnTo>
                <a:lnTo>
                  <a:pt x="f101" y="f102"/>
                </a:lnTo>
                <a:lnTo>
                  <a:pt x="f11" y="f103"/>
                </a:lnTo>
                <a:lnTo>
                  <a:pt x="f104" y="f87"/>
                </a:lnTo>
                <a:lnTo>
                  <a:pt x="f105" y="f106"/>
                </a:lnTo>
                <a:lnTo>
                  <a:pt x="f7" y="f107"/>
                </a:lnTo>
                <a:lnTo>
                  <a:pt x="f108" y="f109"/>
                </a:lnTo>
                <a:lnTo>
                  <a:pt x="f110" y="f111"/>
                </a:lnTo>
                <a:lnTo>
                  <a:pt x="f112" y="f113"/>
                </a:lnTo>
                <a:lnTo>
                  <a:pt x="f114" y="f115"/>
                </a:lnTo>
                <a:lnTo>
                  <a:pt x="f116" y="f117"/>
                </a:lnTo>
                <a:lnTo>
                  <a:pt x="f118" y="f119"/>
                </a:lnTo>
                <a:lnTo>
                  <a:pt x="f120" y="f121"/>
                </a:lnTo>
                <a:lnTo>
                  <a:pt x="f120" y="f122"/>
                </a:lnTo>
                <a:lnTo>
                  <a:pt x="f120" y="f123"/>
                </a:lnTo>
                <a:lnTo>
                  <a:pt x="f120" y="f124"/>
                </a:lnTo>
                <a:lnTo>
                  <a:pt x="f116" y="f125"/>
                </a:lnTo>
                <a:lnTo>
                  <a:pt x="f114" y="f126"/>
                </a:lnTo>
                <a:lnTo>
                  <a:pt x="f127" y="f128"/>
                </a:lnTo>
                <a:lnTo>
                  <a:pt x="f129" y="f130"/>
                </a:lnTo>
                <a:lnTo>
                  <a:pt x="f131" y="f132"/>
                </a:lnTo>
                <a:lnTo>
                  <a:pt x="f133" y="f134"/>
                </a:lnTo>
                <a:lnTo>
                  <a:pt x="f135" y="f134"/>
                </a:lnTo>
                <a:lnTo>
                  <a:pt x="f136" y="f134"/>
                </a:lnTo>
                <a:lnTo>
                  <a:pt x="f137" y="f134"/>
                </a:lnTo>
                <a:lnTo>
                  <a:pt x="f138" y="f134"/>
                </a:lnTo>
                <a:lnTo>
                  <a:pt x="f139" y="f134"/>
                </a:lnTo>
                <a:lnTo>
                  <a:pt x="f140" y="f134"/>
                </a:lnTo>
                <a:lnTo>
                  <a:pt x="f141" y="f134"/>
                </a:lnTo>
                <a:lnTo>
                  <a:pt x="f142" y="f134"/>
                </a:lnTo>
                <a:lnTo>
                  <a:pt x="f143" y="f144"/>
                </a:lnTo>
                <a:lnTo>
                  <a:pt x="f145" y="f146"/>
                </a:lnTo>
                <a:lnTo>
                  <a:pt x="f147" y="f148"/>
                </a:lnTo>
                <a:lnTo>
                  <a:pt x="f149" y="f150"/>
                </a:lnTo>
                <a:lnTo>
                  <a:pt x="f151" y="f152"/>
                </a:lnTo>
                <a:lnTo>
                  <a:pt x="f153" y="f154"/>
                </a:lnTo>
                <a:lnTo>
                  <a:pt x="f155" y="f156"/>
                </a:lnTo>
                <a:lnTo>
                  <a:pt x="f157" y="f158"/>
                </a:lnTo>
                <a:lnTo>
                  <a:pt x="f159" y="f160"/>
                </a:lnTo>
                <a:lnTo>
                  <a:pt x="f161" y="f162"/>
                </a:lnTo>
                <a:lnTo>
                  <a:pt x="f161" y="f163"/>
                </a:lnTo>
                <a:lnTo>
                  <a:pt x="f164" y="f165"/>
                </a:lnTo>
                <a:lnTo>
                  <a:pt x="f166" y="f167"/>
                </a:lnTo>
                <a:lnTo>
                  <a:pt x="f168" y="f169"/>
                </a:lnTo>
                <a:lnTo>
                  <a:pt x="f170" y="f171"/>
                </a:lnTo>
                <a:lnTo>
                  <a:pt x="f172" y="f173"/>
                </a:lnTo>
                <a:lnTo>
                  <a:pt x="f174" y="f175"/>
                </a:lnTo>
                <a:lnTo>
                  <a:pt x="f176" y="f177"/>
                </a:lnTo>
                <a:lnTo>
                  <a:pt x="f147" y="f178"/>
                </a:lnTo>
                <a:lnTo>
                  <a:pt x="f179" y="f180"/>
                </a:lnTo>
                <a:lnTo>
                  <a:pt x="f181" y="f182"/>
                </a:lnTo>
                <a:lnTo>
                  <a:pt x="f181" y="f109"/>
                </a:lnTo>
                <a:lnTo>
                  <a:pt x="f179" y="f183"/>
                </a:lnTo>
                <a:lnTo>
                  <a:pt x="f184" y="f77"/>
                </a:lnTo>
                <a:lnTo>
                  <a:pt x="f176" y="f102"/>
                </a:lnTo>
                <a:lnTo>
                  <a:pt x="f174" y="f185"/>
                </a:lnTo>
                <a:lnTo>
                  <a:pt x="f186" y="f187"/>
                </a:lnTo>
                <a:lnTo>
                  <a:pt x="f151" y="f188"/>
                </a:lnTo>
                <a:lnTo>
                  <a:pt x="f189" y="f190"/>
                </a:lnTo>
                <a:lnTo>
                  <a:pt x="f191" y="f192"/>
                </a:lnTo>
                <a:lnTo>
                  <a:pt x="f193" y="f194"/>
                </a:lnTo>
                <a:lnTo>
                  <a:pt x="f161" y="f195"/>
                </a:lnTo>
                <a:lnTo>
                  <a:pt x="f196" y="f197"/>
                </a:lnTo>
                <a:lnTo>
                  <a:pt x="f198" y="f199"/>
                </a:lnTo>
                <a:lnTo>
                  <a:pt x="f200" y="f201"/>
                </a:lnTo>
                <a:lnTo>
                  <a:pt x="f202" y="f203"/>
                </a:lnTo>
                <a:lnTo>
                  <a:pt x="f204" y="f62"/>
                </a:lnTo>
                <a:lnTo>
                  <a:pt x="f205" y="f62"/>
                </a:lnTo>
                <a:lnTo>
                  <a:pt x="f206" y="f62"/>
                </a:lnTo>
                <a:lnTo>
                  <a:pt x="f207" y="f203"/>
                </a:lnTo>
                <a:lnTo>
                  <a:pt x="f208" y="f209"/>
                </a:lnTo>
                <a:lnTo>
                  <a:pt x="f210" y="f211"/>
                </a:lnTo>
                <a:lnTo>
                  <a:pt x="f212" y="f213"/>
                </a:lnTo>
                <a:lnTo>
                  <a:pt x="f214" y="f215"/>
                </a:lnTo>
                <a:lnTo>
                  <a:pt x="f216" y="f217"/>
                </a:lnTo>
                <a:lnTo>
                  <a:pt x="f218" y="f190"/>
                </a:lnTo>
                <a:lnTo>
                  <a:pt x="f219" y="f188"/>
                </a:lnTo>
                <a:lnTo>
                  <a:pt x="f220" y="f187"/>
                </a:lnTo>
                <a:lnTo>
                  <a:pt x="f221" y="f222"/>
                </a:lnTo>
                <a:lnTo>
                  <a:pt x="f223" y="f224"/>
                </a:lnTo>
                <a:lnTo>
                  <a:pt x="f225" y="f75"/>
                </a:lnTo>
                <a:lnTo>
                  <a:pt x="f226" y="f227"/>
                </a:lnTo>
                <a:lnTo>
                  <a:pt x="f228" y="f229"/>
                </a:lnTo>
                <a:lnTo>
                  <a:pt x="f228" y="f182"/>
                </a:lnTo>
                <a:lnTo>
                  <a:pt x="f230" y="f231"/>
                </a:lnTo>
                <a:lnTo>
                  <a:pt x="f232" y="f233"/>
                </a:lnTo>
                <a:lnTo>
                  <a:pt x="f223" y="f117"/>
                </a:lnTo>
                <a:lnTo>
                  <a:pt x="f234" y="f235"/>
                </a:lnTo>
                <a:lnTo>
                  <a:pt x="f236" y="f237"/>
                </a:lnTo>
                <a:lnTo>
                  <a:pt x="f218" y="f238"/>
                </a:lnTo>
                <a:lnTo>
                  <a:pt x="f239" y="f240"/>
                </a:lnTo>
                <a:lnTo>
                  <a:pt x="f241" y="f242"/>
                </a:lnTo>
                <a:lnTo>
                  <a:pt x="f243" y="f167"/>
                </a:lnTo>
                <a:lnTo>
                  <a:pt x="f244" y="f245"/>
                </a:lnTo>
                <a:lnTo>
                  <a:pt x="f246" y="f247"/>
                </a:lnTo>
                <a:lnTo>
                  <a:pt x="f210" y="f248"/>
                </a:lnTo>
                <a:lnTo>
                  <a:pt x="f249" y="f250"/>
                </a:lnTo>
                <a:lnTo>
                  <a:pt x="f249" y="f251"/>
                </a:lnTo>
                <a:lnTo>
                  <a:pt x="f252" y="f253"/>
                </a:lnTo>
                <a:lnTo>
                  <a:pt x="f254" y="f255"/>
                </a:lnTo>
                <a:lnTo>
                  <a:pt x="f256" y="f257"/>
                </a:lnTo>
                <a:lnTo>
                  <a:pt x="f214" y="f258"/>
                </a:lnTo>
                <a:lnTo>
                  <a:pt x="f259" y="f260"/>
                </a:lnTo>
                <a:lnTo>
                  <a:pt x="f236" y="f261"/>
                </a:lnTo>
                <a:lnTo>
                  <a:pt x="f262" y="f263"/>
                </a:lnTo>
                <a:lnTo>
                  <a:pt x="f264" y="f134"/>
                </a:lnTo>
                <a:lnTo>
                  <a:pt x="f265" y="f266"/>
                </a:lnTo>
                <a:lnTo>
                  <a:pt x="f267" y="f268"/>
                </a:lnTo>
                <a:lnTo>
                  <a:pt x="f269" y="f270"/>
                </a:lnTo>
                <a:lnTo>
                  <a:pt x="f271" y="f272"/>
                </a:lnTo>
                <a:lnTo>
                  <a:pt x="f273" y="f274"/>
                </a:lnTo>
                <a:lnTo>
                  <a:pt x="f275" y="f276"/>
                </a:lnTo>
                <a:lnTo>
                  <a:pt x="f277" y="f6"/>
                </a:lnTo>
                <a:lnTo>
                  <a:pt x="f278" y="f6"/>
                </a:lnTo>
                <a:lnTo>
                  <a:pt x="f279" y="f6"/>
                </a:lnTo>
                <a:lnTo>
                  <a:pt x="f280" y="f276"/>
                </a:lnTo>
                <a:lnTo>
                  <a:pt x="f281" y="f272"/>
                </a:lnTo>
                <a:lnTo>
                  <a:pt x="f282" y="f283"/>
                </a:lnTo>
                <a:lnTo>
                  <a:pt x="f284" y="f266"/>
                </a:lnTo>
                <a:lnTo>
                  <a:pt x="f285" y="f286"/>
                </a:lnTo>
                <a:lnTo>
                  <a:pt x="f287" y="f288"/>
                </a:lnTo>
                <a:lnTo>
                  <a:pt x="f289" y="f290"/>
                </a:lnTo>
                <a:lnTo>
                  <a:pt x="f291" y="f292"/>
                </a:lnTo>
                <a:lnTo>
                  <a:pt x="f291" y="f162"/>
                </a:lnTo>
                <a:lnTo>
                  <a:pt x="f289" y="f293"/>
                </a:lnTo>
                <a:lnTo>
                  <a:pt x="f294" y="f295"/>
                </a:lnTo>
                <a:lnTo>
                  <a:pt x="f284" y="f296"/>
                </a:lnTo>
                <a:lnTo>
                  <a:pt x="f282" y="f297"/>
                </a:lnTo>
                <a:lnTo>
                  <a:pt x="f298" y="f111"/>
                </a:lnTo>
                <a:lnTo>
                  <a:pt x="f299" y="f300"/>
                </a:lnTo>
                <a:lnTo>
                  <a:pt x="f301" y="f302"/>
                </a:lnTo>
                <a:lnTo>
                  <a:pt x="f303" y="f304"/>
                </a:lnTo>
                <a:lnTo>
                  <a:pt x="f305" y="f183"/>
                </a:lnTo>
                <a:lnTo>
                  <a:pt x="f306" y="f227"/>
                </a:lnTo>
                <a:lnTo>
                  <a:pt x="f307" y="f308"/>
                </a:lnTo>
                <a:lnTo>
                  <a:pt x="f309" y="f308"/>
                </a:lnTo>
                <a:lnTo>
                  <a:pt x="f310" y="f311"/>
                </a:lnTo>
                <a:lnTo>
                  <a:pt x="f312" y="f313"/>
                </a:lnTo>
                <a:lnTo>
                  <a:pt x="f314" y="f107"/>
                </a:lnTo>
                <a:lnTo>
                  <a:pt x="f315" y="f316"/>
                </a:lnTo>
                <a:lnTo>
                  <a:pt x="f317" y="f229"/>
                </a:lnTo>
                <a:lnTo>
                  <a:pt x="f318" y="f319"/>
                </a:lnTo>
                <a:lnTo>
                  <a:pt x="f320" y="f111"/>
                </a:lnTo>
                <a:lnTo>
                  <a:pt x="f321" y="f322"/>
                </a:lnTo>
                <a:lnTo>
                  <a:pt x="f323" y="f231"/>
                </a:lnTo>
                <a:lnTo>
                  <a:pt x="f324" y="f325"/>
                </a:lnTo>
                <a:lnTo>
                  <a:pt x="f326" y="f115"/>
                </a:lnTo>
                <a:lnTo>
                  <a:pt x="f327" y="f233"/>
                </a:lnTo>
                <a:lnTo>
                  <a:pt x="f328" y="f329"/>
                </a:lnTo>
                <a:lnTo>
                  <a:pt x="f330" y="f331"/>
                </a:lnTo>
                <a:lnTo>
                  <a:pt x="f332" y="f329"/>
                </a:lnTo>
                <a:lnTo>
                  <a:pt x="f333" y="f334"/>
                </a:lnTo>
                <a:lnTo>
                  <a:pt x="f335" y="f336"/>
                </a:lnTo>
                <a:lnTo>
                  <a:pt x="f337" y="f338"/>
                </a:lnTo>
                <a:lnTo>
                  <a:pt x="f339" y="f340"/>
                </a:lnTo>
                <a:lnTo>
                  <a:pt x="f341" y="f342"/>
                </a:lnTo>
                <a:lnTo>
                  <a:pt x="f343" y="f344"/>
                </a:lnTo>
                <a:lnTo>
                  <a:pt x="f345" y="f316"/>
                </a:lnTo>
                <a:lnTo>
                  <a:pt x="f346" y="f347"/>
                </a:lnTo>
                <a:lnTo>
                  <a:pt x="f6" y="f348"/>
                </a:lnTo>
                <a:lnTo>
                  <a:pt x="f6" y="f224"/>
                </a:lnTo>
                <a:lnTo>
                  <a:pt x="f6" y="f185"/>
                </a:lnTo>
                <a:lnTo>
                  <a:pt x="f6" y="f349"/>
                </a:lnTo>
                <a:lnTo>
                  <a:pt x="f350" y="f190"/>
                </a:lnTo>
                <a:lnTo>
                  <a:pt x="f346" y="f194"/>
                </a:lnTo>
                <a:lnTo>
                  <a:pt x="f351" y="f197"/>
                </a:lnTo>
                <a:lnTo>
                  <a:pt x="f352" y="f203"/>
                </a:lnTo>
                <a:lnTo>
                  <a:pt x="f353" y="f354"/>
                </a:lnTo>
                <a:lnTo>
                  <a:pt x="f355" y="f356"/>
                </a:lnTo>
                <a:lnTo>
                  <a:pt x="f339" y="f357"/>
                </a:lnTo>
                <a:lnTo>
                  <a:pt x="f358" y="f359"/>
                </a:lnTo>
                <a:lnTo>
                  <a:pt x="f360" y="f56"/>
                </a:lnTo>
                <a:lnTo>
                  <a:pt x="f361" y="f362"/>
                </a:lnTo>
                <a:lnTo>
                  <a:pt x="f363" y="f364"/>
                </a:lnTo>
                <a:lnTo>
                  <a:pt x="f365" y="f366"/>
                </a:lnTo>
                <a:lnTo>
                  <a:pt x="f367" y="f368"/>
                </a:lnTo>
                <a:lnTo>
                  <a:pt x="f369" y="f54"/>
                </a:lnTo>
                <a:lnTo>
                  <a:pt x="f370" y="f371"/>
                </a:lnTo>
                <a:lnTo>
                  <a:pt x="f372" y="f56"/>
                </a:lnTo>
                <a:lnTo>
                  <a:pt x="f373" y="f374"/>
                </a:lnTo>
                <a:lnTo>
                  <a:pt x="f321" y="f58"/>
                </a:lnTo>
                <a:lnTo>
                  <a:pt x="f375" y="f376"/>
                </a:lnTo>
                <a:lnTo>
                  <a:pt x="f377" y="f378"/>
                </a:lnTo>
                <a:lnTo>
                  <a:pt x="f379" y="f61"/>
                </a:lnTo>
                <a:lnTo>
                  <a:pt x="f380" y="f381"/>
                </a:lnTo>
                <a:lnTo>
                  <a:pt x="f382" y="f383"/>
                </a:lnTo>
                <a:lnTo>
                  <a:pt x="f384" y="f385"/>
                </a:lnTo>
                <a:lnTo>
                  <a:pt x="f386" y="f62"/>
                </a:lnTo>
                <a:lnTo>
                  <a:pt x="f387" y="f385"/>
                </a:lnTo>
                <a:lnTo>
                  <a:pt x="f388" y="f389"/>
                </a:lnTo>
                <a:lnTo>
                  <a:pt x="f390" y="f391"/>
                </a:lnTo>
                <a:lnTo>
                  <a:pt x="f392" y="f61"/>
                </a:lnTo>
                <a:lnTo>
                  <a:pt x="f393" y="f394"/>
                </a:lnTo>
                <a:lnTo>
                  <a:pt x="f395" y="f60"/>
                </a:lnTo>
                <a:lnTo>
                  <a:pt x="f396" y="f376"/>
                </a:lnTo>
                <a:lnTo>
                  <a:pt x="f298" y="f397"/>
                </a:lnTo>
                <a:lnTo>
                  <a:pt x="f282" y="f398"/>
                </a:lnTo>
                <a:lnTo>
                  <a:pt x="f282" y="f399"/>
                </a:lnTo>
                <a:lnTo>
                  <a:pt x="f282" y="f400"/>
                </a:lnTo>
                <a:lnTo>
                  <a:pt x="f282" y="f36"/>
                </a:lnTo>
                <a:lnTo>
                  <a:pt x="f282" y="f401"/>
                </a:lnTo>
                <a:lnTo>
                  <a:pt x="f282" y="f402"/>
                </a:lnTo>
                <a:lnTo>
                  <a:pt x="f282" y="f403"/>
                </a:lnTo>
                <a:lnTo>
                  <a:pt x="f282" y="f404"/>
                </a:lnTo>
                <a:lnTo>
                  <a:pt x="f282" y="f405"/>
                </a:lnTo>
                <a:lnTo>
                  <a:pt x="f282" y="f406"/>
                </a:lnTo>
                <a:lnTo>
                  <a:pt x="f407" y="f408"/>
                </a:lnTo>
                <a:lnTo>
                  <a:pt x="f409" y="f410"/>
                </a:lnTo>
                <a:lnTo>
                  <a:pt x="f411" y="f412"/>
                </a:lnTo>
                <a:lnTo>
                  <a:pt x="f413" y="f414"/>
                </a:lnTo>
                <a:lnTo>
                  <a:pt x="f415" y="f416"/>
                </a:lnTo>
                <a:lnTo>
                  <a:pt x="f417" y="f418"/>
                </a:lnTo>
                <a:lnTo>
                  <a:pt x="f419" y="f420"/>
                </a:lnTo>
                <a:lnTo>
                  <a:pt x="f421" y="f420"/>
                </a:lnTo>
                <a:lnTo>
                  <a:pt x="f422" y="f418"/>
                </a:lnTo>
                <a:lnTo>
                  <a:pt x="f423" y="f424"/>
                </a:lnTo>
                <a:lnTo>
                  <a:pt x="f425" y="f426"/>
                </a:lnTo>
                <a:lnTo>
                  <a:pt x="f427" y="f428"/>
                </a:lnTo>
                <a:lnTo>
                  <a:pt x="f429" y="f430"/>
                </a:lnTo>
                <a:lnTo>
                  <a:pt x="f431" y="f432"/>
                </a:lnTo>
                <a:lnTo>
                  <a:pt x="f433" y="f434"/>
                </a:lnTo>
                <a:lnTo>
                  <a:pt x="f262" y="f406"/>
                </a:lnTo>
                <a:lnTo>
                  <a:pt x="f220" y="f435"/>
                </a:lnTo>
                <a:lnTo>
                  <a:pt x="f436" y="f437"/>
                </a:lnTo>
                <a:lnTo>
                  <a:pt x="f438" y="f439"/>
                </a:lnTo>
                <a:lnTo>
                  <a:pt x="f440" y="f441"/>
                </a:lnTo>
                <a:lnTo>
                  <a:pt x="f442" y="f443"/>
                </a:lnTo>
                <a:lnTo>
                  <a:pt x="f243" y="f444"/>
                </a:lnTo>
                <a:lnTo>
                  <a:pt x="f256" y="f445"/>
                </a:lnTo>
                <a:lnTo>
                  <a:pt x="f212" y="f446"/>
                </a:lnTo>
                <a:lnTo>
                  <a:pt x="f212" y="f447"/>
                </a:lnTo>
                <a:lnTo>
                  <a:pt x="f256" y="f448"/>
                </a:lnTo>
                <a:lnTo>
                  <a:pt x="f449" y="f450"/>
                </a:lnTo>
                <a:lnTo>
                  <a:pt x="f214" y="f451"/>
                </a:lnTo>
                <a:lnTo>
                  <a:pt x="f452" y="f453"/>
                </a:lnTo>
                <a:lnTo>
                  <a:pt x="f454" y="f455"/>
                </a:lnTo>
                <a:lnTo>
                  <a:pt x="f456" y="f457"/>
                </a:lnTo>
                <a:lnTo>
                  <a:pt x="f230" y="f458"/>
                </a:lnTo>
                <a:lnTo>
                  <a:pt x="f459" y="f460"/>
                </a:lnTo>
                <a:lnTo>
                  <a:pt x="f264" y="f461"/>
                </a:lnTo>
                <a:lnTo>
                  <a:pt x="f462" y="f463"/>
                </a:lnTo>
                <a:lnTo>
                  <a:pt x="f462" y="f464"/>
                </a:lnTo>
                <a:lnTo>
                  <a:pt x="f264" y="f465"/>
                </a:lnTo>
                <a:lnTo>
                  <a:pt x="f459" y="f466"/>
                </a:lnTo>
                <a:lnTo>
                  <a:pt x="f230" y="f467"/>
                </a:lnTo>
                <a:lnTo>
                  <a:pt x="f223" y="f468"/>
                </a:lnTo>
                <a:lnTo>
                  <a:pt x="f234" y="f469"/>
                </a:lnTo>
                <a:lnTo>
                  <a:pt x="f470" y="f471"/>
                </a:lnTo>
                <a:lnTo>
                  <a:pt x="f472" y="f473"/>
                </a:lnTo>
                <a:lnTo>
                  <a:pt x="f452" y="f474"/>
                </a:lnTo>
                <a:lnTo>
                  <a:pt x="f475" y="f476"/>
                </a:lnTo>
                <a:lnTo>
                  <a:pt x="f449" y="f477"/>
                </a:lnTo>
                <a:lnTo>
                  <a:pt x="f254" y="f478"/>
                </a:lnTo>
                <a:lnTo>
                  <a:pt x="f479" y="f480"/>
                </a:lnTo>
                <a:lnTo>
                  <a:pt x="f481" y="f482"/>
                </a:lnTo>
                <a:lnTo>
                  <a:pt x="f483" y="f484"/>
                </a:lnTo>
                <a:lnTo>
                  <a:pt x="f485" y="f484"/>
                </a:lnTo>
                <a:lnTo>
                  <a:pt x="f486" y="f484"/>
                </a:lnTo>
                <a:lnTo>
                  <a:pt x="f204" y="f484"/>
                </a:lnTo>
                <a:lnTo>
                  <a:pt x="f487" y="f482"/>
                </a:lnTo>
                <a:lnTo>
                  <a:pt x="f488" y="f489"/>
                </a:lnTo>
                <a:lnTo>
                  <a:pt x="f490" y="f491"/>
                </a:lnTo>
                <a:lnTo>
                  <a:pt x="f492" y="f477"/>
                </a:lnTo>
                <a:lnTo>
                  <a:pt x="f493" y="f494"/>
                </a:lnTo>
                <a:lnTo>
                  <a:pt x="f495" y="f474"/>
                </a:lnTo>
                <a:lnTo>
                  <a:pt x="f496" y="f473"/>
                </a:lnTo>
                <a:lnTo>
                  <a:pt x="f497" y="f471"/>
                </a:lnTo>
                <a:lnTo>
                  <a:pt x="f191" y="f469"/>
                </a:lnTo>
                <a:lnTo>
                  <a:pt x="f498" y="f468"/>
                </a:lnTo>
                <a:lnTo>
                  <a:pt x="f189" y="f499"/>
                </a:lnTo>
                <a:lnTo>
                  <a:pt x="f151" y="f500"/>
                </a:lnTo>
                <a:lnTo>
                  <a:pt x="f501" y="f502"/>
                </a:lnTo>
                <a:lnTo>
                  <a:pt x="f503" y="f504"/>
                </a:lnTo>
                <a:lnTo>
                  <a:pt x="f503" y="f505"/>
                </a:lnTo>
                <a:lnTo>
                  <a:pt x="f501" y="f461"/>
                </a:lnTo>
                <a:lnTo>
                  <a:pt x="f151" y="f460"/>
                </a:lnTo>
                <a:lnTo>
                  <a:pt x="f189" y="f506"/>
                </a:lnTo>
                <a:lnTo>
                  <a:pt x="f507" y="f508"/>
                </a:lnTo>
                <a:lnTo>
                  <a:pt x="f193" y="f509"/>
                </a:lnTo>
                <a:lnTo>
                  <a:pt x="f510" y="f453"/>
                </a:lnTo>
                <a:lnTo>
                  <a:pt x="f196" y="f511"/>
                </a:lnTo>
                <a:lnTo>
                  <a:pt x="f512" y="f513"/>
                </a:lnTo>
                <a:lnTo>
                  <a:pt x="f198" y="f514"/>
                </a:lnTo>
                <a:lnTo>
                  <a:pt x="f515" y="f516"/>
                </a:lnTo>
                <a:lnTo>
                  <a:pt x="f515" y="f446"/>
                </a:lnTo>
                <a:lnTo>
                  <a:pt x="f517" y="f518"/>
                </a:lnTo>
                <a:lnTo>
                  <a:pt x="f519" y="f520"/>
                </a:lnTo>
                <a:lnTo>
                  <a:pt x="f521" y="f522"/>
                </a:lnTo>
                <a:lnTo>
                  <a:pt x="f523" y="f437"/>
                </a:lnTo>
                <a:lnTo>
                  <a:pt x="f159" y="f435"/>
                </a:lnTo>
                <a:lnTo>
                  <a:pt x="f524" y="f525"/>
                </a:lnTo>
                <a:lnTo>
                  <a:pt x="f189" y="f526"/>
                </a:lnTo>
                <a:lnTo>
                  <a:pt x="f527" y="f526"/>
                </a:lnTo>
                <a:lnTo>
                  <a:pt x="f528" y="f406"/>
                </a:lnTo>
                <a:lnTo>
                  <a:pt x="f529" y="f530"/>
                </a:lnTo>
                <a:lnTo>
                  <a:pt x="f143" y="f437"/>
                </a:lnTo>
                <a:lnTo>
                  <a:pt x="f531" y="f532"/>
                </a:lnTo>
                <a:lnTo>
                  <a:pt x="f533" y="f522"/>
                </a:lnTo>
                <a:lnTo>
                  <a:pt x="f534" y="f535"/>
                </a:lnTo>
                <a:lnTo>
                  <a:pt x="f536" y="f441"/>
                </a:lnTo>
                <a:lnTo>
                  <a:pt x="f537" y="f441"/>
                </a:lnTo>
                <a:lnTo>
                  <a:pt x="f538" y="f535"/>
                </a:lnTo>
                <a:lnTo>
                  <a:pt x="f137" y="f522"/>
                </a:lnTo>
                <a:lnTo>
                  <a:pt x="f136" y="f539"/>
                </a:lnTo>
                <a:lnTo>
                  <a:pt x="f135" y="f540"/>
                </a:lnTo>
                <a:lnTo>
                  <a:pt x="f7" y="f406"/>
                </a:lnTo>
                <a:lnTo>
                  <a:pt x="f133" y="f408"/>
                </a:lnTo>
                <a:lnTo>
                  <a:pt x="f133" y="f541"/>
                </a:lnTo>
                <a:lnTo>
                  <a:pt x="f133" y="f542"/>
                </a:lnTo>
                <a:lnTo>
                  <a:pt x="f543" y="f544"/>
                </a:lnTo>
                <a:lnTo>
                  <a:pt x="f545" y="f546"/>
                </a:lnTo>
                <a:lnTo>
                  <a:pt x="f110" y="f547"/>
                </a:lnTo>
                <a:lnTo>
                  <a:pt x="f112" y="f548"/>
                </a:lnTo>
                <a:lnTo>
                  <a:pt x="f127" y="f549"/>
                </a:lnTo>
                <a:lnTo>
                  <a:pt x="f550" y="f551"/>
                </a:lnTo>
                <a:lnTo>
                  <a:pt x="f114" y="f552"/>
                </a:lnTo>
                <a:lnTo>
                  <a:pt x="f550" y="f553"/>
                </a:lnTo>
                <a:lnTo>
                  <a:pt x="f112" y="f554"/>
                </a:lnTo>
                <a:lnTo>
                  <a:pt x="f110" y="f555"/>
                </a:lnTo>
                <a:lnTo>
                  <a:pt x="f556" y="f557"/>
                </a:lnTo>
                <a:lnTo>
                  <a:pt x="f545" y="f50"/>
                </a:lnTo>
                <a:lnTo>
                  <a:pt x="f7" y="f8"/>
                </a:lnTo>
                <a:close/>
              </a:path>
            </a:pathLst>
          </a:custGeom>
          <a:solidFill>
            <a:srgbClr val="FFFFCC"/>
          </a:solidFill>
          <a:ln w="28437">
            <a:solidFill>
              <a:srgbClr val="000000"/>
            </a:solidFill>
            <a:prstDash val="solid"/>
            <a:miter/>
          </a:ln>
        </p:spPr>
        <p:txBody>
          <a:bodyPr vert="horz" wrap="square" lIns="81643" tIns="42450" rIns="81643" bIns="42450" anchor="t" anchorCtr="0" compatLnSpc="0"/>
          <a:lstStyle/>
          <a:p>
            <a:pPr defTabSz="829452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i-FI" sz="1600">
              <a:solidFill>
                <a:srgbClr val="000000"/>
              </a:solidFill>
              <a:latin typeface="Arial" pitchFamily="18"/>
              <a:ea typeface="MS Gothic" pitchFamily="2"/>
              <a:cs typeface="Tahoma" pitchFamily="2"/>
            </a:endParaRPr>
          </a:p>
        </p:txBody>
      </p:sp>
      <p:sp>
        <p:nvSpPr>
          <p:cNvPr id="40" name="TextBox 48"/>
          <p:cNvSpPr txBox="1"/>
          <p:nvPr/>
        </p:nvSpPr>
        <p:spPr>
          <a:xfrm>
            <a:off x="1450648" y="3481450"/>
            <a:ext cx="1317839" cy="1088919"/>
          </a:xfrm>
          <a:prstGeom prst="rect">
            <a:avLst/>
          </a:prstGeom>
          <a:noFill/>
          <a:ln>
            <a:noFill/>
          </a:ln>
        </p:spPr>
        <p:txBody>
          <a:bodyPr vert="horz" wrap="square" lIns="82945" tIns="41473" rIns="82945" bIns="41473" anchor="t" anchorCtr="0" compatLnSpc="1">
            <a:spAutoFit/>
          </a:bodyPr>
          <a:lstStyle/>
          <a:p>
            <a:pPr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>
                <a:solidFill>
                  <a:srgbClr val="000000"/>
                </a:solidFill>
                <a:latin typeface="Calibri"/>
              </a:rPr>
              <a:t>SVN</a:t>
            </a:r>
          </a:p>
          <a:p>
            <a:pPr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>
                <a:solidFill>
                  <a:srgbClr val="000000"/>
                </a:solidFill>
                <a:latin typeface="Calibri"/>
              </a:rPr>
              <a:t>GIT</a:t>
            </a:r>
          </a:p>
          <a:p>
            <a:pPr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>
                <a:solidFill>
                  <a:srgbClr val="000000"/>
                </a:solidFill>
                <a:latin typeface="Calibri"/>
              </a:rPr>
              <a:t>Mercurial</a:t>
            </a:r>
          </a:p>
          <a:p>
            <a:pPr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>
                <a:solidFill>
                  <a:srgbClr val="000000"/>
                </a:solidFill>
                <a:latin typeface="Calibri"/>
              </a:rPr>
              <a:t>Etc.</a:t>
            </a:r>
          </a:p>
        </p:txBody>
      </p:sp>
      <p:pic>
        <p:nvPicPr>
          <p:cNvPr id="41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954521" y="1466081"/>
            <a:ext cx="750477" cy="103860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2" name="Straight Arrow Connector 51"/>
          <p:cNvCxnSpPr>
            <a:stCxn id="7" idx="1"/>
            <a:endCxn id="32" idx="2"/>
          </p:cNvCxnSpPr>
          <p:nvPr/>
        </p:nvCxnSpPr>
        <p:spPr>
          <a:xfrm flipV="1">
            <a:off x="4644267" y="2444086"/>
            <a:ext cx="1439435" cy="507986"/>
          </a:xfrm>
          <a:prstGeom prst="straightConnector1">
            <a:avLst/>
          </a:prstGeom>
          <a:noFill/>
          <a:ln w="9528">
            <a:solidFill>
              <a:srgbClr val="4A7EBB"/>
            </a:solidFill>
            <a:prstDash val="solid"/>
            <a:tailEnd type="arrow"/>
          </a:ln>
        </p:spPr>
      </p:cxnSp>
      <p:sp>
        <p:nvSpPr>
          <p:cNvPr id="43" name="Rectangle 53"/>
          <p:cNvSpPr/>
          <p:nvPr/>
        </p:nvSpPr>
        <p:spPr>
          <a:xfrm>
            <a:off x="1498573" y="6006456"/>
            <a:ext cx="6225693" cy="837631"/>
          </a:xfrm>
          <a:prstGeom prst="rect">
            <a:avLst/>
          </a:prstGeom>
          <a:noFill/>
          <a:ln>
            <a:noFill/>
            <a:prstDash val="solid"/>
          </a:ln>
        </p:spPr>
        <p:txBody>
          <a:bodyPr vert="horz" wrap="square" lIns="82945" tIns="41473" rIns="82945" bIns="41473" anchor="t" anchorCtr="0" compatLnSpc="1">
            <a:spAutoFit/>
          </a:bodyPr>
          <a:lstStyle/>
          <a:p>
            <a:pPr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>
                <a:solidFill>
                  <a:srgbClr val="000000"/>
                </a:solidFill>
                <a:latin typeface="Calibri"/>
                <a:hlinkClick r:id="rId3"/>
              </a:rPr>
              <a:t>http://www.youtube.com/watch?v=Ago7hpp6xZI&amp;feature=related</a:t>
            </a:r>
            <a:endParaRPr lang="en-US" sz="1600">
              <a:solidFill>
                <a:srgbClr val="000000"/>
              </a:solidFill>
              <a:latin typeface="Calibri"/>
            </a:endParaRPr>
          </a:p>
          <a:p>
            <a:pPr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>
              <a:solidFill>
                <a:srgbClr val="000000"/>
              </a:solidFill>
              <a:latin typeface="Calibri"/>
            </a:endParaRPr>
          </a:p>
          <a:p>
            <a:pPr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>
                <a:solidFill>
                  <a:srgbClr val="000000"/>
                </a:solidFill>
                <a:latin typeface="Calibri"/>
              </a:rPr>
              <a:t>Youtube Jenkins CI</a:t>
            </a:r>
          </a:p>
        </p:txBody>
      </p:sp>
      <p:pic>
        <p:nvPicPr>
          <p:cNvPr id="44" name="Picture 133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529721" y="1611307"/>
            <a:ext cx="433009" cy="433054"/>
          </a:xfrm>
          <a:prstGeom prst="rect">
            <a:avLst/>
          </a:prstGeom>
          <a:noFill/>
          <a:ln>
            <a:noFill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</p:pic>
      <p:pic>
        <p:nvPicPr>
          <p:cNvPr id="45" name="Picture 133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517139" y="2144178"/>
            <a:ext cx="433009" cy="433054"/>
          </a:xfrm>
          <a:prstGeom prst="rect">
            <a:avLst/>
          </a:prstGeom>
          <a:noFill/>
          <a:ln>
            <a:noFill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</p:pic>
      <p:pic>
        <p:nvPicPr>
          <p:cNvPr id="46" name="Picture 133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529721" y="2644150"/>
            <a:ext cx="433009" cy="433054"/>
          </a:xfrm>
          <a:prstGeom prst="rect">
            <a:avLst/>
          </a:prstGeom>
          <a:noFill/>
          <a:ln>
            <a:noFill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</p:pic>
      <p:pic>
        <p:nvPicPr>
          <p:cNvPr id="47" name="Picture 133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517139" y="3152808"/>
            <a:ext cx="433009" cy="433054"/>
          </a:xfrm>
          <a:prstGeom prst="rect">
            <a:avLst/>
          </a:prstGeom>
          <a:noFill/>
          <a:ln>
            <a:noFill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</p:pic>
      <p:pic>
        <p:nvPicPr>
          <p:cNvPr id="48" name="Picture 3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6038062" y="4067196"/>
            <a:ext cx="2931348" cy="169299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2918068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 smtClean="0"/>
              <a:t>Simple</a:t>
            </a:r>
            <a:r>
              <a:rPr lang="fi-FI" dirty="0" smtClean="0"/>
              <a:t> </a:t>
            </a:r>
            <a:r>
              <a:rPr lang="fi-FI" dirty="0" err="1" smtClean="0"/>
              <a:t>continuous</a:t>
            </a:r>
            <a:r>
              <a:rPr lang="fi-FI" dirty="0" smtClean="0"/>
              <a:t> </a:t>
            </a:r>
            <a:r>
              <a:rPr lang="fi-FI" dirty="0" err="1" smtClean="0"/>
              <a:t>integration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230853" y="1355966"/>
            <a:ext cx="5256584" cy="1842033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 err="1" smtClean="0"/>
              <a:t>Build</a:t>
            </a:r>
            <a:r>
              <a:rPr lang="fi-FI" dirty="0" smtClean="0"/>
              <a:t> </a:t>
            </a:r>
            <a:r>
              <a:rPr lang="fi-FI" dirty="0" err="1" smtClean="0"/>
              <a:t>service</a:t>
            </a:r>
            <a:r>
              <a:rPr lang="fi-FI" dirty="0" smtClean="0"/>
              <a:t> </a:t>
            </a:r>
            <a:endParaRPr lang="en-US" dirty="0"/>
          </a:p>
        </p:txBody>
      </p:sp>
      <p:sp>
        <p:nvSpPr>
          <p:cNvPr id="5" name="Can 4"/>
          <p:cNvSpPr/>
          <p:nvPr/>
        </p:nvSpPr>
        <p:spPr>
          <a:xfrm>
            <a:off x="2493812" y="4605522"/>
            <a:ext cx="1512168" cy="1224136"/>
          </a:xfrm>
          <a:prstGeom prst="can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 err="1" smtClean="0"/>
              <a:t>Source</a:t>
            </a:r>
            <a:endParaRPr lang="fi-FI" dirty="0" smtClean="0"/>
          </a:p>
          <a:p>
            <a:pPr algn="ctr"/>
            <a:r>
              <a:rPr lang="fi-FI" dirty="0" err="1" smtClean="0"/>
              <a:t>Code</a:t>
            </a:r>
            <a:endParaRPr lang="fi-FI" dirty="0" smtClean="0"/>
          </a:p>
          <a:p>
            <a:pPr algn="ctr"/>
            <a:r>
              <a:rPr lang="fi-FI" dirty="0" err="1" smtClean="0"/>
              <a:t>Repository</a:t>
            </a:r>
            <a:endParaRPr lang="en-US" dirty="0"/>
          </a:p>
        </p:txBody>
      </p:sp>
      <p:pic>
        <p:nvPicPr>
          <p:cNvPr id="6" name="Picture 133"/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544482" y="5018150"/>
            <a:ext cx="433009" cy="433054"/>
          </a:xfrm>
          <a:prstGeom prst="rect">
            <a:avLst/>
          </a:prstGeom>
          <a:noFill/>
          <a:ln>
            <a:noFill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</p:pic>
      <p:cxnSp>
        <p:nvCxnSpPr>
          <p:cNvPr id="8" name="Straight Arrow Connector 7"/>
          <p:cNvCxnSpPr>
            <a:stCxn id="6" idx="3"/>
            <a:endCxn id="5" idx="2"/>
          </p:cNvCxnSpPr>
          <p:nvPr/>
        </p:nvCxnSpPr>
        <p:spPr>
          <a:xfrm flipV="1">
            <a:off x="977491" y="5217590"/>
            <a:ext cx="1516321" cy="1708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Rounded Rectangle 12"/>
          <p:cNvSpPr/>
          <p:nvPr/>
        </p:nvSpPr>
        <p:spPr>
          <a:xfrm>
            <a:off x="1557801" y="1698930"/>
            <a:ext cx="1311616" cy="36004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 err="1" smtClean="0"/>
              <a:t>Build</a:t>
            </a:r>
            <a:r>
              <a:rPr lang="fi-FI" dirty="0" smtClean="0"/>
              <a:t> Job 1</a:t>
            </a:r>
            <a:endParaRPr lang="en-US" dirty="0"/>
          </a:p>
        </p:txBody>
      </p:sp>
      <p:sp>
        <p:nvSpPr>
          <p:cNvPr id="14" name="Rounded Rectangle 13"/>
          <p:cNvSpPr/>
          <p:nvPr/>
        </p:nvSpPr>
        <p:spPr>
          <a:xfrm>
            <a:off x="3392126" y="2702048"/>
            <a:ext cx="1311616" cy="36004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 err="1" smtClean="0"/>
              <a:t>Build</a:t>
            </a:r>
            <a:r>
              <a:rPr lang="fi-FI" dirty="0" smtClean="0"/>
              <a:t> Job 2</a:t>
            </a:r>
            <a:endParaRPr lang="en-US" dirty="0"/>
          </a:p>
        </p:txBody>
      </p:sp>
      <p:sp>
        <p:nvSpPr>
          <p:cNvPr id="15" name="Rounded Rectangle 14"/>
          <p:cNvSpPr/>
          <p:nvPr/>
        </p:nvSpPr>
        <p:spPr>
          <a:xfrm>
            <a:off x="4892905" y="1688038"/>
            <a:ext cx="1311616" cy="36004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 err="1" smtClean="0"/>
              <a:t>Build</a:t>
            </a:r>
            <a:r>
              <a:rPr lang="fi-FI" dirty="0" smtClean="0"/>
              <a:t> Job 3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700271" y="4788943"/>
            <a:ext cx="1716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smtClean="0"/>
              <a:t>1. </a:t>
            </a:r>
            <a:r>
              <a:rPr lang="fi-FI" dirty="0" err="1" smtClean="0"/>
              <a:t>Code</a:t>
            </a:r>
            <a:r>
              <a:rPr lang="fi-FI" dirty="0" smtClean="0"/>
              <a:t> </a:t>
            </a:r>
            <a:r>
              <a:rPr lang="fi-FI" dirty="0" err="1" smtClean="0"/>
              <a:t>commit</a:t>
            </a:r>
            <a:r>
              <a:rPr lang="fi-FI" dirty="0" smtClean="0"/>
              <a:t> </a:t>
            </a:r>
            <a:endParaRPr lang="en-US" dirty="0"/>
          </a:p>
        </p:txBody>
      </p:sp>
      <p:cxnSp>
        <p:nvCxnSpPr>
          <p:cNvPr id="18" name="Straight Arrow Connector 17"/>
          <p:cNvCxnSpPr>
            <a:stCxn id="5" idx="1"/>
            <a:endCxn id="14" idx="2"/>
          </p:cNvCxnSpPr>
          <p:nvPr/>
        </p:nvCxnSpPr>
        <p:spPr>
          <a:xfrm flipV="1">
            <a:off x="3249896" y="3062088"/>
            <a:ext cx="798038" cy="154343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 rot="17843702">
            <a:off x="2536362" y="3567649"/>
            <a:ext cx="187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smtClean="0"/>
              <a:t>2. </a:t>
            </a:r>
            <a:r>
              <a:rPr lang="fi-FI" dirty="0" err="1" smtClean="0"/>
              <a:t>Trigger</a:t>
            </a:r>
            <a:r>
              <a:rPr lang="fi-FI" dirty="0" smtClean="0"/>
              <a:t>/</a:t>
            </a:r>
            <a:r>
              <a:rPr lang="fi-FI" dirty="0" err="1" smtClean="0"/>
              <a:t>Hook</a:t>
            </a:r>
            <a:endParaRPr lang="en-US" dirty="0"/>
          </a:p>
        </p:txBody>
      </p:sp>
      <p:sp>
        <p:nvSpPr>
          <p:cNvPr id="26" name="Rounded Rectangle 25"/>
          <p:cNvSpPr/>
          <p:nvPr/>
        </p:nvSpPr>
        <p:spPr>
          <a:xfrm>
            <a:off x="5152557" y="4454216"/>
            <a:ext cx="1438504" cy="1497199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 err="1" smtClean="0"/>
              <a:t>Build</a:t>
            </a:r>
            <a:r>
              <a:rPr lang="fi-FI" dirty="0" smtClean="0"/>
              <a:t> Slave</a:t>
            </a:r>
            <a:endParaRPr lang="en-US" dirty="0"/>
          </a:p>
        </p:txBody>
      </p:sp>
      <p:cxnSp>
        <p:nvCxnSpPr>
          <p:cNvPr id="27" name="Straight Arrow Connector 26"/>
          <p:cNvCxnSpPr>
            <a:stCxn id="14" idx="2"/>
          </p:cNvCxnSpPr>
          <p:nvPr/>
        </p:nvCxnSpPr>
        <p:spPr>
          <a:xfrm>
            <a:off x="4047934" y="3062088"/>
            <a:ext cx="1127772" cy="170850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 rot="3466034">
            <a:off x="3940411" y="3744135"/>
            <a:ext cx="187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smtClean="0"/>
              <a:t>3. </a:t>
            </a:r>
            <a:r>
              <a:rPr lang="fi-FI" dirty="0" err="1" smtClean="0"/>
              <a:t>Execute</a:t>
            </a:r>
            <a:r>
              <a:rPr lang="fi-FI" dirty="0" smtClean="0"/>
              <a:t> </a:t>
            </a:r>
            <a:r>
              <a:rPr lang="fi-FI" dirty="0" err="1" smtClean="0"/>
              <a:t>Build</a:t>
            </a:r>
            <a:endParaRPr lang="en-US" dirty="0"/>
          </a:p>
        </p:txBody>
      </p:sp>
      <p:cxnSp>
        <p:nvCxnSpPr>
          <p:cNvPr id="34" name="Straight Arrow Connector 33"/>
          <p:cNvCxnSpPr>
            <a:stCxn id="5" idx="4"/>
            <a:endCxn id="26" idx="1"/>
          </p:cNvCxnSpPr>
          <p:nvPr/>
        </p:nvCxnSpPr>
        <p:spPr>
          <a:xfrm flipV="1">
            <a:off x="4005980" y="5202816"/>
            <a:ext cx="1146577" cy="1477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3922827" y="4833484"/>
            <a:ext cx="187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smtClean="0"/>
              <a:t>4. </a:t>
            </a:r>
            <a:r>
              <a:rPr lang="fi-FI" dirty="0" err="1" smtClean="0"/>
              <a:t>Fetch</a:t>
            </a:r>
            <a:r>
              <a:rPr lang="fi-FI" dirty="0" smtClean="0"/>
              <a:t> </a:t>
            </a:r>
            <a:r>
              <a:rPr lang="fi-FI" dirty="0" err="1" smtClean="0"/>
              <a:t>source</a:t>
            </a:r>
            <a:endParaRPr lang="en-US" dirty="0"/>
          </a:p>
        </p:txBody>
      </p:sp>
      <p:sp>
        <p:nvSpPr>
          <p:cNvPr id="45" name="Rounded Rectangle 44"/>
          <p:cNvSpPr/>
          <p:nvPr/>
        </p:nvSpPr>
        <p:spPr>
          <a:xfrm>
            <a:off x="7586445" y="5605515"/>
            <a:ext cx="1080921" cy="369332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 err="1" smtClean="0"/>
              <a:t>TestBuild</a:t>
            </a:r>
            <a:endParaRPr lang="en-US" dirty="0"/>
          </a:p>
        </p:txBody>
      </p:sp>
      <p:sp>
        <p:nvSpPr>
          <p:cNvPr id="46" name="Rounded Rectangle 45"/>
          <p:cNvSpPr/>
          <p:nvPr/>
        </p:nvSpPr>
        <p:spPr>
          <a:xfrm>
            <a:off x="7731815" y="5005931"/>
            <a:ext cx="875241" cy="369332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 err="1" smtClean="0"/>
              <a:t>Build</a:t>
            </a:r>
            <a:endParaRPr lang="en-US" dirty="0"/>
          </a:p>
        </p:txBody>
      </p:sp>
      <p:sp>
        <p:nvSpPr>
          <p:cNvPr id="47" name="Rounded Rectangle 46"/>
          <p:cNvSpPr/>
          <p:nvPr/>
        </p:nvSpPr>
        <p:spPr>
          <a:xfrm>
            <a:off x="1578156" y="2697402"/>
            <a:ext cx="874743" cy="369332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 smtClean="0"/>
              <a:t>Report</a:t>
            </a:r>
            <a:endParaRPr lang="en-US" dirty="0"/>
          </a:p>
        </p:txBody>
      </p:sp>
      <p:cxnSp>
        <p:nvCxnSpPr>
          <p:cNvPr id="51" name="Straight Arrow Connector 50"/>
          <p:cNvCxnSpPr>
            <a:stCxn id="26" idx="3"/>
            <a:endCxn id="45" idx="1"/>
          </p:cNvCxnSpPr>
          <p:nvPr/>
        </p:nvCxnSpPr>
        <p:spPr>
          <a:xfrm>
            <a:off x="6591061" y="5202816"/>
            <a:ext cx="995384" cy="58736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26" idx="3"/>
            <a:endCxn id="46" idx="1"/>
          </p:cNvCxnSpPr>
          <p:nvPr/>
        </p:nvCxnSpPr>
        <p:spPr>
          <a:xfrm flipV="1">
            <a:off x="6591061" y="5190597"/>
            <a:ext cx="1140754" cy="1221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 rot="1884568">
            <a:off x="6474975" y="5603327"/>
            <a:ext cx="158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smtClean="0"/>
              <a:t>5. </a:t>
            </a:r>
            <a:r>
              <a:rPr lang="fi-FI" dirty="0" err="1" smtClean="0"/>
              <a:t>Generates</a:t>
            </a:r>
            <a:endParaRPr lang="en-US" dirty="0"/>
          </a:p>
        </p:txBody>
      </p:sp>
      <p:sp>
        <p:nvSpPr>
          <p:cNvPr id="71" name="TextBox 70"/>
          <p:cNvSpPr txBox="1"/>
          <p:nvPr/>
        </p:nvSpPr>
        <p:spPr>
          <a:xfrm rot="187544">
            <a:off x="6648071" y="4825122"/>
            <a:ext cx="158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smtClean="0"/>
              <a:t>6. </a:t>
            </a:r>
            <a:r>
              <a:rPr lang="fi-FI" dirty="0" err="1" smtClean="0"/>
              <a:t>Generates</a:t>
            </a:r>
            <a:endParaRPr lang="en-US" dirty="0"/>
          </a:p>
        </p:txBody>
      </p:sp>
      <p:sp>
        <p:nvSpPr>
          <p:cNvPr id="72" name="TextBox 71"/>
          <p:cNvSpPr txBox="1"/>
          <p:nvPr/>
        </p:nvSpPr>
        <p:spPr>
          <a:xfrm rot="3239799">
            <a:off x="4673722" y="3499861"/>
            <a:ext cx="1788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smtClean="0"/>
              <a:t>7. </a:t>
            </a:r>
            <a:r>
              <a:rPr lang="fi-FI" dirty="0" err="1" smtClean="0"/>
              <a:t>Create</a:t>
            </a:r>
            <a:r>
              <a:rPr lang="fi-FI" dirty="0" smtClean="0"/>
              <a:t> </a:t>
            </a:r>
            <a:r>
              <a:rPr lang="fi-FI" dirty="0" err="1" smtClean="0"/>
              <a:t>report</a:t>
            </a:r>
            <a:endParaRPr lang="en-US" dirty="0"/>
          </a:p>
        </p:txBody>
      </p:sp>
      <p:cxnSp>
        <p:nvCxnSpPr>
          <p:cNvPr id="90" name="Straight Arrow Connector 89"/>
          <p:cNvCxnSpPr>
            <a:stCxn id="14" idx="1"/>
            <a:endCxn id="47" idx="3"/>
          </p:cNvCxnSpPr>
          <p:nvPr/>
        </p:nvCxnSpPr>
        <p:spPr>
          <a:xfrm flipH="1">
            <a:off x="2452899" y="2882068"/>
            <a:ext cx="93922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4" name="Straight Arrow Connector 103"/>
          <p:cNvCxnSpPr>
            <a:stCxn id="26" idx="0"/>
            <a:endCxn id="14" idx="3"/>
          </p:cNvCxnSpPr>
          <p:nvPr/>
        </p:nvCxnSpPr>
        <p:spPr>
          <a:xfrm flipH="1" flipV="1">
            <a:off x="4703742" y="2882068"/>
            <a:ext cx="1168067" cy="157214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7" name="TextBox 106"/>
          <p:cNvSpPr txBox="1"/>
          <p:nvPr/>
        </p:nvSpPr>
        <p:spPr>
          <a:xfrm>
            <a:off x="2460039" y="2566137"/>
            <a:ext cx="10905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smtClean="0"/>
              <a:t>8. Show </a:t>
            </a:r>
            <a:endParaRPr lang="en-US" dirty="0"/>
          </a:p>
        </p:txBody>
      </p:sp>
      <p:cxnSp>
        <p:nvCxnSpPr>
          <p:cNvPr id="112" name="Straight Arrow Connector 111"/>
          <p:cNvCxnSpPr/>
          <p:nvPr/>
        </p:nvCxnSpPr>
        <p:spPr>
          <a:xfrm flipH="1">
            <a:off x="977491" y="3062088"/>
            <a:ext cx="1038036" cy="177139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3" name="TextBox 112"/>
          <p:cNvSpPr txBox="1"/>
          <p:nvPr/>
        </p:nvSpPr>
        <p:spPr>
          <a:xfrm rot="18087797">
            <a:off x="270760" y="3683188"/>
            <a:ext cx="2085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smtClean="0"/>
              <a:t>9. </a:t>
            </a:r>
            <a:r>
              <a:rPr lang="fi-FI" dirty="0" err="1" smtClean="0"/>
              <a:t>Inform</a:t>
            </a:r>
            <a:r>
              <a:rPr lang="fi-FI" dirty="0" smtClean="0"/>
              <a:t> </a:t>
            </a:r>
            <a:r>
              <a:rPr lang="fi-FI" dirty="0" err="1" smtClean="0"/>
              <a:t>developer</a:t>
            </a:r>
            <a:r>
              <a:rPr lang="fi-FI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243742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i-FI" dirty="0" err="1" smtClean="0"/>
              <a:t>Continuous</a:t>
            </a:r>
            <a:r>
              <a:rPr lang="fi-FI" dirty="0" smtClean="0"/>
              <a:t> </a:t>
            </a:r>
            <a:r>
              <a:rPr lang="fi-FI" dirty="0" err="1" smtClean="0"/>
              <a:t>Integration</a:t>
            </a:r>
            <a:r>
              <a:rPr lang="fi-FI" dirty="0" smtClean="0"/>
              <a:t> and </a:t>
            </a:r>
            <a:r>
              <a:rPr lang="fi-FI" dirty="0" err="1" smtClean="0"/>
              <a:t>code</a:t>
            </a:r>
            <a:r>
              <a:rPr lang="fi-FI" dirty="0" smtClean="0"/>
              <a:t> </a:t>
            </a:r>
            <a:r>
              <a:rPr lang="fi-FI" dirty="0" err="1" smtClean="0"/>
              <a:t>analyze</a:t>
            </a:r>
            <a:r>
              <a:rPr lang="fi-FI" dirty="0" smtClean="0"/>
              <a:t>?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026781" y="1700808"/>
            <a:ext cx="1569555" cy="4463638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275587" y="1623602"/>
            <a:ext cx="1925266" cy="4464316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485579" y="1905785"/>
            <a:ext cx="1510357" cy="125241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Code Checker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590628" y="1700808"/>
            <a:ext cx="1136574" cy="4445715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Builder</a:t>
            </a:r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r>
              <a:rPr lang="en-US" dirty="0" smtClean="0"/>
              <a:t>Make / Ant</a:t>
            </a:r>
            <a:endParaRPr lang="en-US" dirty="0"/>
          </a:p>
          <a:p>
            <a:pPr algn="ctr"/>
            <a:r>
              <a:rPr lang="en-US" dirty="0" err="1" smtClean="0"/>
              <a:t>Gcc</a:t>
            </a:r>
            <a:endParaRPr lang="en-US" dirty="0" smtClean="0"/>
          </a:p>
          <a:p>
            <a:pPr algn="ctr"/>
            <a:r>
              <a:rPr lang="en-US" dirty="0" err="1" smtClean="0"/>
              <a:t>Javac</a:t>
            </a:r>
            <a:endParaRPr lang="en-US" dirty="0" smtClean="0"/>
          </a:p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6176523" y="3347890"/>
            <a:ext cx="1298942" cy="125241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Integration Tester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6176523" y="1905785"/>
            <a:ext cx="1298942" cy="125241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Unit Tester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2485341" y="3297460"/>
            <a:ext cx="1626169" cy="125241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Complexity </a:t>
            </a:r>
          </a:p>
          <a:p>
            <a:pPr algn="ctr"/>
            <a:r>
              <a:rPr lang="en-US" dirty="0" smtClean="0"/>
              <a:t>Analyze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2485341" y="4755834"/>
            <a:ext cx="1626169" cy="125241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Heat Map</a:t>
            </a:r>
            <a:endParaRPr lang="en-US" dirty="0"/>
          </a:p>
        </p:txBody>
      </p:sp>
      <p:sp>
        <p:nvSpPr>
          <p:cNvPr id="12" name="Can 11"/>
          <p:cNvSpPr/>
          <p:nvPr/>
        </p:nvSpPr>
        <p:spPr>
          <a:xfrm>
            <a:off x="588877" y="3297460"/>
            <a:ext cx="865961" cy="1195482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Source</a:t>
            </a:r>
          </a:p>
          <a:p>
            <a:pPr algn="ctr"/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13" name="Right Arrow 12"/>
          <p:cNvSpPr/>
          <p:nvPr/>
        </p:nvSpPr>
        <p:spPr>
          <a:xfrm>
            <a:off x="1593662" y="3525551"/>
            <a:ext cx="501904" cy="67895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6206801" y="4736753"/>
            <a:ext cx="1298942" cy="125241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Interface Tester</a:t>
            </a:r>
            <a:endParaRPr lang="en-US" dirty="0"/>
          </a:p>
        </p:txBody>
      </p:sp>
      <p:sp>
        <p:nvSpPr>
          <p:cNvPr id="15" name="Right Arrow 14"/>
          <p:cNvSpPr/>
          <p:nvPr/>
        </p:nvSpPr>
        <p:spPr>
          <a:xfrm>
            <a:off x="4229723" y="3516284"/>
            <a:ext cx="298726" cy="67895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/>
          <p:cNvSpPr/>
          <p:nvPr/>
        </p:nvSpPr>
        <p:spPr>
          <a:xfrm>
            <a:off x="5786065" y="3525551"/>
            <a:ext cx="190878" cy="67895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/>
          <p:cNvSpPr/>
          <p:nvPr/>
        </p:nvSpPr>
        <p:spPr>
          <a:xfrm>
            <a:off x="7625207" y="3525551"/>
            <a:ext cx="190878" cy="67895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70032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ounded Rectangle 31"/>
          <p:cNvSpPr/>
          <p:nvPr/>
        </p:nvSpPr>
        <p:spPr>
          <a:xfrm>
            <a:off x="7662739" y="5849412"/>
            <a:ext cx="1399158" cy="483832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 err="1" smtClean="0"/>
              <a:t>Test</a:t>
            </a:r>
            <a:r>
              <a:rPr lang="fi-FI" dirty="0" smtClean="0"/>
              <a:t> </a:t>
            </a:r>
            <a:r>
              <a:rPr lang="fi-FI" dirty="0" err="1" smtClean="0"/>
              <a:t>Bench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i-FI" dirty="0" smtClean="0"/>
              <a:t>Advanced </a:t>
            </a:r>
            <a:r>
              <a:rPr lang="fi-FI" dirty="0" err="1" smtClean="0"/>
              <a:t>Continous</a:t>
            </a:r>
            <a:r>
              <a:rPr lang="fi-FI" dirty="0" smtClean="0"/>
              <a:t> </a:t>
            </a:r>
            <a:r>
              <a:rPr lang="fi-FI" dirty="0" err="1" smtClean="0"/>
              <a:t>Integration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801602" y="1194846"/>
            <a:ext cx="4320480" cy="1842033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 err="1" smtClean="0"/>
              <a:t>Build</a:t>
            </a:r>
            <a:r>
              <a:rPr lang="fi-FI" dirty="0" smtClean="0"/>
              <a:t> </a:t>
            </a:r>
            <a:r>
              <a:rPr lang="fi-FI" dirty="0" err="1" smtClean="0"/>
              <a:t>service</a:t>
            </a:r>
            <a:r>
              <a:rPr lang="fi-FI" dirty="0" smtClean="0"/>
              <a:t> </a:t>
            </a:r>
            <a:endParaRPr lang="en-US" dirty="0"/>
          </a:p>
        </p:txBody>
      </p:sp>
      <p:sp>
        <p:nvSpPr>
          <p:cNvPr id="5" name="Can 4"/>
          <p:cNvSpPr/>
          <p:nvPr/>
        </p:nvSpPr>
        <p:spPr>
          <a:xfrm>
            <a:off x="1963774" y="4444402"/>
            <a:ext cx="1512168" cy="1224136"/>
          </a:xfrm>
          <a:prstGeom prst="can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 err="1" smtClean="0"/>
              <a:t>Source</a:t>
            </a:r>
            <a:endParaRPr lang="fi-FI" dirty="0" smtClean="0"/>
          </a:p>
          <a:p>
            <a:pPr algn="ctr"/>
            <a:r>
              <a:rPr lang="fi-FI" dirty="0" err="1" smtClean="0"/>
              <a:t>Code</a:t>
            </a:r>
            <a:endParaRPr lang="fi-FI" dirty="0" smtClean="0"/>
          </a:p>
          <a:p>
            <a:pPr algn="ctr"/>
            <a:r>
              <a:rPr lang="fi-FI" dirty="0" err="1" smtClean="0"/>
              <a:t>Repository</a:t>
            </a:r>
            <a:endParaRPr lang="en-US" dirty="0"/>
          </a:p>
        </p:txBody>
      </p:sp>
      <p:pic>
        <p:nvPicPr>
          <p:cNvPr id="6" name="Picture 133"/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14444" y="4857030"/>
            <a:ext cx="433009" cy="433054"/>
          </a:xfrm>
          <a:prstGeom prst="rect">
            <a:avLst/>
          </a:prstGeom>
          <a:noFill/>
          <a:ln>
            <a:noFill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</p:pic>
      <p:cxnSp>
        <p:nvCxnSpPr>
          <p:cNvPr id="7" name="Straight Arrow Connector 6"/>
          <p:cNvCxnSpPr>
            <a:stCxn id="6" idx="3"/>
            <a:endCxn id="5" idx="2"/>
          </p:cNvCxnSpPr>
          <p:nvPr/>
        </p:nvCxnSpPr>
        <p:spPr>
          <a:xfrm flipV="1">
            <a:off x="447453" y="5056470"/>
            <a:ext cx="1516321" cy="1708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Rounded Rectangle 8"/>
          <p:cNvSpPr/>
          <p:nvPr/>
        </p:nvSpPr>
        <p:spPr>
          <a:xfrm>
            <a:off x="2862088" y="2540928"/>
            <a:ext cx="1311616" cy="36004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 err="1" smtClean="0"/>
              <a:t>Build</a:t>
            </a:r>
            <a:r>
              <a:rPr lang="fi-FI" dirty="0" smtClean="0"/>
              <a:t> Job 1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70233" y="4627823"/>
            <a:ext cx="1716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smtClean="0"/>
              <a:t>1. </a:t>
            </a:r>
            <a:r>
              <a:rPr lang="fi-FI" dirty="0" err="1" smtClean="0"/>
              <a:t>Code</a:t>
            </a:r>
            <a:r>
              <a:rPr lang="fi-FI" dirty="0" smtClean="0"/>
              <a:t> </a:t>
            </a:r>
            <a:r>
              <a:rPr lang="fi-FI" dirty="0" err="1" smtClean="0"/>
              <a:t>commit</a:t>
            </a:r>
            <a:r>
              <a:rPr lang="fi-FI" dirty="0" smtClean="0"/>
              <a:t> </a:t>
            </a:r>
            <a:endParaRPr lang="en-US" dirty="0"/>
          </a:p>
        </p:txBody>
      </p:sp>
      <p:cxnSp>
        <p:nvCxnSpPr>
          <p:cNvPr id="12" name="Straight Arrow Connector 11"/>
          <p:cNvCxnSpPr>
            <a:stCxn id="5" idx="1"/>
            <a:endCxn id="9" idx="2"/>
          </p:cNvCxnSpPr>
          <p:nvPr/>
        </p:nvCxnSpPr>
        <p:spPr>
          <a:xfrm flipV="1">
            <a:off x="2719858" y="2900968"/>
            <a:ext cx="798038" cy="154343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 rot="17843702">
            <a:off x="2006324" y="3406529"/>
            <a:ext cx="187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smtClean="0"/>
              <a:t>2. </a:t>
            </a:r>
            <a:r>
              <a:rPr lang="fi-FI" dirty="0" err="1" smtClean="0"/>
              <a:t>Trigger</a:t>
            </a:r>
            <a:r>
              <a:rPr lang="fi-FI" dirty="0" smtClean="0"/>
              <a:t>/</a:t>
            </a:r>
            <a:r>
              <a:rPr lang="fi-FI" dirty="0" err="1" smtClean="0"/>
              <a:t>Hook</a:t>
            </a:r>
            <a:endParaRPr lang="en-US" dirty="0"/>
          </a:p>
        </p:txBody>
      </p:sp>
      <p:sp>
        <p:nvSpPr>
          <p:cNvPr id="14" name="Rounded Rectangle 13"/>
          <p:cNvSpPr/>
          <p:nvPr/>
        </p:nvSpPr>
        <p:spPr>
          <a:xfrm>
            <a:off x="4622519" y="4293096"/>
            <a:ext cx="1438504" cy="1497199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 err="1" smtClean="0"/>
              <a:t>Build</a:t>
            </a:r>
            <a:r>
              <a:rPr lang="fi-FI" dirty="0" smtClean="0"/>
              <a:t> Slave</a:t>
            </a:r>
            <a:endParaRPr lang="en-US" dirty="0"/>
          </a:p>
        </p:txBody>
      </p:sp>
      <p:cxnSp>
        <p:nvCxnSpPr>
          <p:cNvPr id="15" name="Straight Arrow Connector 14"/>
          <p:cNvCxnSpPr>
            <a:stCxn id="9" idx="2"/>
          </p:cNvCxnSpPr>
          <p:nvPr/>
        </p:nvCxnSpPr>
        <p:spPr>
          <a:xfrm>
            <a:off x="3517896" y="2900968"/>
            <a:ext cx="1127772" cy="170850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 rot="3466034">
            <a:off x="3410373" y="3583015"/>
            <a:ext cx="187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smtClean="0"/>
              <a:t>3. </a:t>
            </a:r>
            <a:r>
              <a:rPr lang="fi-FI" dirty="0" err="1" smtClean="0"/>
              <a:t>Execute</a:t>
            </a:r>
            <a:r>
              <a:rPr lang="fi-FI" dirty="0" smtClean="0"/>
              <a:t> </a:t>
            </a:r>
            <a:r>
              <a:rPr lang="fi-FI" dirty="0" err="1" smtClean="0"/>
              <a:t>Build</a:t>
            </a:r>
            <a:endParaRPr lang="en-US" dirty="0"/>
          </a:p>
        </p:txBody>
      </p:sp>
      <p:cxnSp>
        <p:nvCxnSpPr>
          <p:cNvPr id="17" name="Straight Arrow Connector 16"/>
          <p:cNvCxnSpPr>
            <a:stCxn id="5" idx="4"/>
            <a:endCxn id="14" idx="1"/>
          </p:cNvCxnSpPr>
          <p:nvPr/>
        </p:nvCxnSpPr>
        <p:spPr>
          <a:xfrm flipV="1">
            <a:off x="3475942" y="5041696"/>
            <a:ext cx="1146577" cy="1477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392789" y="4672364"/>
            <a:ext cx="187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smtClean="0"/>
              <a:t>4. </a:t>
            </a:r>
            <a:r>
              <a:rPr lang="fi-FI" dirty="0" err="1" smtClean="0"/>
              <a:t>Fetch</a:t>
            </a:r>
            <a:r>
              <a:rPr lang="fi-FI" dirty="0" smtClean="0"/>
              <a:t> </a:t>
            </a:r>
            <a:r>
              <a:rPr lang="fi-FI" dirty="0" err="1" smtClean="0"/>
              <a:t>source</a:t>
            </a:r>
            <a:endParaRPr lang="en-US" dirty="0"/>
          </a:p>
        </p:txBody>
      </p:sp>
      <p:sp>
        <p:nvSpPr>
          <p:cNvPr id="19" name="Rounded Rectangle 18"/>
          <p:cNvSpPr/>
          <p:nvPr/>
        </p:nvSpPr>
        <p:spPr>
          <a:xfrm>
            <a:off x="7785982" y="5539670"/>
            <a:ext cx="1080921" cy="369332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 err="1" smtClean="0"/>
              <a:t>TestBuild</a:t>
            </a:r>
            <a:endParaRPr lang="en-US" dirty="0"/>
          </a:p>
        </p:txBody>
      </p:sp>
      <p:sp>
        <p:nvSpPr>
          <p:cNvPr id="20" name="Rounded Rectangle 19"/>
          <p:cNvSpPr/>
          <p:nvPr/>
        </p:nvSpPr>
        <p:spPr>
          <a:xfrm>
            <a:off x="8026549" y="4650943"/>
            <a:ext cx="875241" cy="369332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 err="1" smtClean="0"/>
              <a:t>Build</a:t>
            </a:r>
            <a:endParaRPr lang="en-US" dirty="0"/>
          </a:p>
        </p:txBody>
      </p:sp>
      <p:sp>
        <p:nvSpPr>
          <p:cNvPr id="21" name="Rounded Rectangle 20"/>
          <p:cNvSpPr/>
          <p:nvPr/>
        </p:nvSpPr>
        <p:spPr>
          <a:xfrm>
            <a:off x="1048118" y="2536282"/>
            <a:ext cx="874743" cy="369332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 smtClean="0"/>
              <a:t>Report</a:t>
            </a:r>
            <a:endParaRPr lang="en-US" dirty="0"/>
          </a:p>
        </p:txBody>
      </p:sp>
      <p:cxnSp>
        <p:nvCxnSpPr>
          <p:cNvPr id="22" name="Straight Arrow Connector 21"/>
          <p:cNvCxnSpPr>
            <a:stCxn id="14" idx="3"/>
            <a:endCxn id="19" idx="1"/>
          </p:cNvCxnSpPr>
          <p:nvPr/>
        </p:nvCxnSpPr>
        <p:spPr>
          <a:xfrm>
            <a:off x="6061023" y="5041696"/>
            <a:ext cx="1724959" cy="68264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4" idx="3"/>
            <a:endCxn id="20" idx="1"/>
          </p:cNvCxnSpPr>
          <p:nvPr/>
        </p:nvCxnSpPr>
        <p:spPr>
          <a:xfrm flipV="1">
            <a:off x="6061023" y="4835609"/>
            <a:ext cx="1965526" cy="20608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 rot="21269915">
            <a:off x="6371036" y="4561320"/>
            <a:ext cx="1415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smtClean="0"/>
              <a:t>7. </a:t>
            </a:r>
            <a:r>
              <a:rPr lang="fi-FI" dirty="0" err="1" smtClean="0"/>
              <a:t>Generates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 rot="3239799">
            <a:off x="4143684" y="3338741"/>
            <a:ext cx="1788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smtClean="0"/>
              <a:t>8. </a:t>
            </a:r>
            <a:r>
              <a:rPr lang="fi-FI" dirty="0" err="1" smtClean="0"/>
              <a:t>Create</a:t>
            </a:r>
            <a:r>
              <a:rPr lang="fi-FI" dirty="0" smtClean="0"/>
              <a:t> </a:t>
            </a:r>
            <a:r>
              <a:rPr lang="fi-FI" dirty="0" err="1" smtClean="0"/>
              <a:t>report</a:t>
            </a:r>
            <a:endParaRPr lang="en-US" dirty="0"/>
          </a:p>
        </p:txBody>
      </p:sp>
      <p:cxnSp>
        <p:nvCxnSpPr>
          <p:cNvPr id="26" name="Straight Arrow Connector 25"/>
          <p:cNvCxnSpPr>
            <a:stCxn id="9" idx="1"/>
            <a:endCxn id="21" idx="3"/>
          </p:cNvCxnSpPr>
          <p:nvPr/>
        </p:nvCxnSpPr>
        <p:spPr>
          <a:xfrm flipH="1">
            <a:off x="1922861" y="2720948"/>
            <a:ext cx="93922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14" idx="0"/>
            <a:endCxn id="9" idx="3"/>
          </p:cNvCxnSpPr>
          <p:nvPr/>
        </p:nvCxnSpPr>
        <p:spPr>
          <a:xfrm flipH="1" flipV="1">
            <a:off x="4173704" y="2720948"/>
            <a:ext cx="1168067" cy="157214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930001" y="2405017"/>
            <a:ext cx="10905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smtClean="0"/>
              <a:t>9. Show </a:t>
            </a:r>
            <a:endParaRPr lang="en-US" dirty="0"/>
          </a:p>
        </p:txBody>
      </p:sp>
      <p:cxnSp>
        <p:nvCxnSpPr>
          <p:cNvPr id="29" name="Straight Arrow Connector 28"/>
          <p:cNvCxnSpPr/>
          <p:nvPr/>
        </p:nvCxnSpPr>
        <p:spPr>
          <a:xfrm flipH="1">
            <a:off x="447453" y="2900968"/>
            <a:ext cx="1038036" cy="177139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 rot="18087797">
            <a:off x="-259278" y="3383569"/>
            <a:ext cx="20854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smtClean="0"/>
              <a:t>10. </a:t>
            </a:r>
            <a:r>
              <a:rPr lang="fi-FI" dirty="0" err="1" smtClean="0"/>
              <a:t>Inform</a:t>
            </a:r>
            <a:r>
              <a:rPr lang="fi-FI" dirty="0" smtClean="0"/>
              <a:t> </a:t>
            </a:r>
            <a:r>
              <a:rPr lang="fi-FI" dirty="0" err="1" smtClean="0"/>
              <a:t>developer</a:t>
            </a:r>
            <a:r>
              <a:rPr lang="fi-FI" dirty="0" smtClean="0"/>
              <a:t> 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 rot="19200518">
            <a:off x="6028872" y="3986618"/>
            <a:ext cx="158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smtClean="0"/>
              <a:t>8  </a:t>
            </a:r>
            <a:r>
              <a:rPr lang="fi-FI" dirty="0" err="1" smtClean="0"/>
              <a:t>Analyze</a:t>
            </a:r>
            <a:endParaRPr lang="en-US" dirty="0"/>
          </a:p>
        </p:txBody>
      </p:sp>
      <p:sp>
        <p:nvSpPr>
          <p:cNvPr id="35" name="Rounded Rectangle 34"/>
          <p:cNvSpPr/>
          <p:nvPr/>
        </p:nvSpPr>
        <p:spPr>
          <a:xfrm>
            <a:off x="7548999" y="3556420"/>
            <a:ext cx="1218890" cy="614183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 err="1" smtClean="0"/>
              <a:t>Code</a:t>
            </a:r>
            <a:endParaRPr lang="fi-FI" dirty="0" smtClean="0"/>
          </a:p>
          <a:p>
            <a:pPr algn="ctr"/>
            <a:r>
              <a:rPr lang="fi-FI" dirty="0" err="1" smtClean="0"/>
              <a:t>Analyze</a:t>
            </a:r>
            <a:endParaRPr lang="en-US" dirty="0"/>
          </a:p>
        </p:txBody>
      </p:sp>
      <p:cxnSp>
        <p:nvCxnSpPr>
          <p:cNvPr id="36" name="Straight Arrow Connector 35"/>
          <p:cNvCxnSpPr>
            <a:stCxn id="14" idx="3"/>
            <a:endCxn id="35" idx="1"/>
          </p:cNvCxnSpPr>
          <p:nvPr/>
        </p:nvCxnSpPr>
        <p:spPr>
          <a:xfrm flipV="1">
            <a:off x="6061023" y="3863512"/>
            <a:ext cx="1487976" cy="117818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 rot="1303898">
            <a:off x="6368672" y="5172417"/>
            <a:ext cx="158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smtClean="0"/>
              <a:t>6  </a:t>
            </a:r>
            <a:r>
              <a:rPr lang="fi-FI" dirty="0" err="1" smtClean="0"/>
              <a:t>Executes</a:t>
            </a:r>
            <a:endParaRPr lang="en-US" dirty="0"/>
          </a:p>
        </p:txBody>
      </p:sp>
      <p:sp>
        <p:nvSpPr>
          <p:cNvPr id="51" name="Rounded Rectangle 50"/>
          <p:cNvSpPr/>
          <p:nvPr/>
        </p:nvSpPr>
        <p:spPr>
          <a:xfrm>
            <a:off x="6156176" y="1585311"/>
            <a:ext cx="1166848" cy="1296144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 err="1" smtClean="0"/>
              <a:t>Build</a:t>
            </a:r>
            <a:r>
              <a:rPr lang="fi-FI" dirty="0" smtClean="0"/>
              <a:t> Slave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184427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 smtClean="0"/>
              <a:t>Multiple</a:t>
            </a:r>
            <a:r>
              <a:rPr lang="fi-FI" dirty="0" smtClean="0"/>
              <a:t> release </a:t>
            </a:r>
            <a:r>
              <a:rPr lang="fi-FI" dirty="0" err="1" smtClean="0"/>
              <a:t>targets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268700" y="1813185"/>
            <a:ext cx="3491427" cy="1403054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 err="1" smtClean="0"/>
              <a:t>Build</a:t>
            </a:r>
            <a:r>
              <a:rPr lang="fi-FI" dirty="0" smtClean="0"/>
              <a:t> </a:t>
            </a:r>
            <a:r>
              <a:rPr lang="fi-FI" dirty="0" err="1" smtClean="0"/>
              <a:t>service</a:t>
            </a:r>
            <a:r>
              <a:rPr lang="fi-FI" dirty="0" smtClean="0"/>
              <a:t> 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6156176" y="3063610"/>
            <a:ext cx="1224136" cy="1195617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 err="1" smtClean="0"/>
              <a:t>Build</a:t>
            </a:r>
            <a:r>
              <a:rPr lang="fi-FI" dirty="0" smtClean="0"/>
              <a:t> Slave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6172012" y="4492559"/>
            <a:ext cx="1208300" cy="1240698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 err="1" smtClean="0"/>
              <a:t>Build</a:t>
            </a:r>
            <a:r>
              <a:rPr lang="fi-FI" dirty="0" smtClean="0"/>
              <a:t> Slave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6156176" y="1585311"/>
            <a:ext cx="1166848" cy="1296144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 err="1" smtClean="0"/>
              <a:t>Build</a:t>
            </a:r>
            <a:r>
              <a:rPr lang="fi-FI" dirty="0" smtClean="0"/>
              <a:t> Slave</a:t>
            </a:r>
            <a:endParaRPr lang="en-US" dirty="0"/>
          </a:p>
        </p:txBody>
      </p:sp>
      <p:sp>
        <p:nvSpPr>
          <p:cNvPr id="8" name="Can 7"/>
          <p:cNvSpPr/>
          <p:nvPr/>
        </p:nvSpPr>
        <p:spPr>
          <a:xfrm>
            <a:off x="2231740" y="4077072"/>
            <a:ext cx="1512168" cy="1224136"/>
          </a:xfrm>
          <a:prstGeom prst="can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 err="1" smtClean="0"/>
              <a:t>Source</a:t>
            </a:r>
            <a:endParaRPr lang="fi-FI" dirty="0" smtClean="0"/>
          </a:p>
          <a:p>
            <a:pPr algn="ctr"/>
            <a:r>
              <a:rPr lang="fi-FI" dirty="0" err="1" smtClean="0"/>
              <a:t>Code</a:t>
            </a:r>
            <a:endParaRPr lang="fi-FI" dirty="0" smtClean="0"/>
          </a:p>
          <a:p>
            <a:pPr algn="ctr"/>
            <a:r>
              <a:rPr lang="fi-FI" dirty="0" err="1" smtClean="0"/>
              <a:t>Repository</a:t>
            </a:r>
            <a:endParaRPr lang="en-US" dirty="0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3743908" y="2233383"/>
            <a:ext cx="2412268" cy="245575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endCxn id="5" idx="1"/>
          </p:cNvCxnSpPr>
          <p:nvPr/>
        </p:nvCxnSpPr>
        <p:spPr>
          <a:xfrm flipV="1">
            <a:off x="3743908" y="3661419"/>
            <a:ext cx="2412268" cy="102772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8" idx="4"/>
            <a:endCxn id="6" idx="1"/>
          </p:cNvCxnSpPr>
          <p:nvPr/>
        </p:nvCxnSpPr>
        <p:spPr>
          <a:xfrm>
            <a:off x="3743908" y="4689140"/>
            <a:ext cx="2428104" cy="42376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5" name="Picture 133"/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93204" y="4521924"/>
            <a:ext cx="433009" cy="433054"/>
          </a:xfrm>
          <a:prstGeom prst="rect">
            <a:avLst/>
          </a:prstGeom>
          <a:noFill/>
          <a:ln>
            <a:noFill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</p:pic>
      <p:pic>
        <p:nvPicPr>
          <p:cNvPr id="16" name="Picture 133"/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245604" y="4674324"/>
            <a:ext cx="433009" cy="433054"/>
          </a:xfrm>
          <a:prstGeom prst="rect">
            <a:avLst/>
          </a:prstGeom>
          <a:noFill/>
          <a:ln>
            <a:noFill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</p:pic>
      <p:pic>
        <p:nvPicPr>
          <p:cNvPr id="17" name="Picture 133"/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398004" y="4826724"/>
            <a:ext cx="433009" cy="433054"/>
          </a:xfrm>
          <a:prstGeom prst="rect">
            <a:avLst/>
          </a:prstGeom>
          <a:noFill/>
          <a:ln>
            <a:noFill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</p:pic>
      <p:pic>
        <p:nvPicPr>
          <p:cNvPr id="18" name="Picture 133"/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550404" y="4979124"/>
            <a:ext cx="433009" cy="433054"/>
          </a:xfrm>
          <a:prstGeom prst="rect">
            <a:avLst/>
          </a:prstGeom>
          <a:noFill/>
          <a:ln>
            <a:noFill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</p:pic>
      <p:pic>
        <p:nvPicPr>
          <p:cNvPr id="19" name="Picture 133"/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702804" y="5131524"/>
            <a:ext cx="433009" cy="433054"/>
          </a:xfrm>
          <a:prstGeom prst="rect">
            <a:avLst/>
          </a:prstGeom>
          <a:noFill/>
          <a:ln>
            <a:noFill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</p:pic>
      <p:pic>
        <p:nvPicPr>
          <p:cNvPr id="20" name="Picture 133"/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855204" y="5283924"/>
            <a:ext cx="433009" cy="433054"/>
          </a:xfrm>
          <a:prstGeom prst="rect">
            <a:avLst/>
          </a:prstGeom>
          <a:noFill/>
          <a:ln>
            <a:noFill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</p:pic>
      <p:pic>
        <p:nvPicPr>
          <p:cNvPr id="21" name="Picture 133"/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1007604" y="5436324"/>
            <a:ext cx="433009" cy="433054"/>
          </a:xfrm>
          <a:prstGeom prst="rect">
            <a:avLst/>
          </a:prstGeom>
          <a:noFill/>
          <a:ln>
            <a:noFill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</p:pic>
      <p:pic>
        <p:nvPicPr>
          <p:cNvPr id="22" name="Picture 133"/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1160004" y="5588724"/>
            <a:ext cx="433009" cy="433054"/>
          </a:xfrm>
          <a:prstGeom prst="rect">
            <a:avLst/>
          </a:prstGeom>
          <a:noFill/>
          <a:ln>
            <a:noFill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</p:pic>
      <p:pic>
        <p:nvPicPr>
          <p:cNvPr id="23" name="Picture 133"/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1312404" y="5741124"/>
            <a:ext cx="433009" cy="433054"/>
          </a:xfrm>
          <a:prstGeom prst="rect">
            <a:avLst/>
          </a:prstGeom>
          <a:noFill/>
          <a:ln>
            <a:noFill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</p:pic>
      <p:sp>
        <p:nvSpPr>
          <p:cNvPr id="24" name="Right Arrow 23"/>
          <p:cNvSpPr/>
          <p:nvPr/>
        </p:nvSpPr>
        <p:spPr>
          <a:xfrm>
            <a:off x="758375" y="4402671"/>
            <a:ext cx="1501316" cy="898537"/>
          </a:xfrm>
          <a:prstGeom prst="right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 err="1" smtClean="0"/>
              <a:t>Commits</a:t>
            </a:r>
            <a:endParaRPr lang="en-US" dirty="0"/>
          </a:p>
        </p:txBody>
      </p:sp>
      <p:sp>
        <p:nvSpPr>
          <p:cNvPr id="25" name="Right Arrow 24"/>
          <p:cNvSpPr/>
          <p:nvPr/>
        </p:nvSpPr>
        <p:spPr>
          <a:xfrm>
            <a:off x="7323024" y="2050517"/>
            <a:ext cx="576064" cy="36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7956884" y="1978509"/>
            <a:ext cx="1115616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 smtClean="0"/>
              <a:t>Windows</a:t>
            </a:r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7952333" y="3461261"/>
            <a:ext cx="1115616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 smtClean="0"/>
              <a:t>Linux</a:t>
            </a:r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8000148" y="4887965"/>
            <a:ext cx="1115616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 smtClean="0"/>
              <a:t>Mac</a:t>
            </a:r>
            <a:endParaRPr lang="en-US" dirty="0"/>
          </a:p>
        </p:txBody>
      </p:sp>
      <p:sp>
        <p:nvSpPr>
          <p:cNvPr id="29" name="Right Arrow 28"/>
          <p:cNvSpPr/>
          <p:nvPr/>
        </p:nvSpPr>
        <p:spPr>
          <a:xfrm>
            <a:off x="7380312" y="3530519"/>
            <a:ext cx="576064" cy="36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ight Arrow 29"/>
          <p:cNvSpPr/>
          <p:nvPr/>
        </p:nvSpPr>
        <p:spPr>
          <a:xfrm>
            <a:off x="7380312" y="4945176"/>
            <a:ext cx="576064" cy="36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Arrow Connector 31"/>
          <p:cNvCxnSpPr>
            <a:endCxn id="4" idx="2"/>
          </p:cNvCxnSpPr>
          <p:nvPr/>
        </p:nvCxnSpPr>
        <p:spPr>
          <a:xfrm flipV="1">
            <a:off x="2987777" y="3216239"/>
            <a:ext cx="26637" cy="8608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urved Connector 34"/>
          <p:cNvCxnSpPr>
            <a:endCxn id="7" idx="0"/>
          </p:cNvCxnSpPr>
          <p:nvPr/>
        </p:nvCxnSpPr>
        <p:spPr>
          <a:xfrm flipV="1">
            <a:off x="4760127" y="1585311"/>
            <a:ext cx="1979473" cy="897254"/>
          </a:xfrm>
          <a:prstGeom prst="curvedConnector4">
            <a:avLst>
              <a:gd name="adj1" fmla="val 35263"/>
              <a:gd name="adj2" fmla="val 125478"/>
            </a:avLst>
          </a:prstGeom>
          <a:ln>
            <a:headEnd type="triangle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7" name="Curved Connector 36"/>
          <p:cNvCxnSpPr>
            <a:endCxn id="5" idx="0"/>
          </p:cNvCxnSpPr>
          <p:nvPr/>
        </p:nvCxnSpPr>
        <p:spPr>
          <a:xfrm>
            <a:off x="4760127" y="2482565"/>
            <a:ext cx="2008117" cy="581045"/>
          </a:xfrm>
          <a:prstGeom prst="curvedConnector2">
            <a:avLst/>
          </a:prstGeom>
          <a:ln>
            <a:headEnd type="triangle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9" name="Curved Connector 38"/>
          <p:cNvCxnSpPr/>
          <p:nvPr/>
        </p:nvCxnSpPr>
        <p:spPr>
          <a:xfrm rot="16200000" flipH="1">
            <a:off x="4744866" y="2497825"/>
            <a:ext cx="2009994" cy="1979473"/>
          </a:xfrm>
          <a:prstGeom prst="curvedConnector3">
            <a:avLst/>
          </a:prstGeom>
          <a:ln>
            <a:headEnd type="triangle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181282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i-FI" dirty="0" err="1" smtClean="0"/>
              <a:t>Build</a:t>
            </a:r>
            <a:r>
              <a:rPr lang="fi-FI" dirty="0" smtClean="0"/>
              <a:t> Service and </a:t>
            </a:r>
            <a:r>
              <a:rPr lang="fi-FI" dirty="0" err="1" smtClean="0"/>
              <a:t>FreeNest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2208199" y="1417638"/>
            <a:ext cx="4691093" cy="4466402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 err="1" smtClean="0"/>
              <a:t>FreeNest</a:t>
            </a:r>
            <a:r>
              <a:rPr lang="fi-FI" dirty="0" smtClean="0"/>
              <a:t> </a:t>
            </a:r>
            <a:r>
              <a:rPr lang="fi-FI" dirty="0" err="1" smtClean="0"/>
              <a:t>Instance</a:t>
            </a:r>
            <a:endParaRPr lang="en-US" dirty="0"/>
          </a:p>
        </p:txBody>
      </p:sp>
      <p:sp>
        <p:nvSpPr>
          <p:cNvPr id="5" name="Can 4"/>
          <p:cNvSpPr/>
          <p:nvPr/>
        </p:nvSpPr>
        <p:spPr>
          <a:xfrm>
            <a:off x="2899077" y="2133084"/>
            <a:ext cx="1726819" cy="1224136"/>
          </a:xfrm>
          <a:prstGeom prst="can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 smtClean="0"/>
              <a:t>GIT </a:t>
            </a:r>
            <a:r>
              <a:rPr lang="fi-FI" dirty="0" err="1" smtClean="0"/>
              <a:t>Repository</a:t>
            </a:r>
            <a:endParaRPr lang="fi-FI" dirty="0" smtClean="0"/>
          </a:p>
          <a:p>
            <a:pPr algn="ctr"/>
            <a:r>
              <a:rPr lang="fi-FI" dirty="0" smtClean="0"/>
              <a:t>(</a:t>
            </a:r>
            <a:r>
              <a:rPr lang="fi-FI" dirty="0" err="1" smtClean="0"/>
              <a:t>master</a:t>
            </a:r>
            <a:r>
              <a:rPr lang="fi-FI" dirty="0" smtClean="0"/>
              <a:t>)</a:t>
            </a:r>
            <a:endParaRPr lang="en-US" dirty="0"/>
          </a:p>
        </p:txBody>
      </p:sp>
      <p:sp>
        <p:nvSpPr>
          <p:cNvPr id="14" name="Rounded Rectangle 13"/>
          <p:cNvSpPr/>
          <p:nvPr/>
        </p:nvSpPr>
        <p:spPr>
          <a:xfrm>
            <a:off x="5581072" y="2200920"/>
            <a:ext cx="1008112" cy="1088464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 err="1" smtClean="0"/>
              <a:t>Jenkins</a:t>
            </a:r>
            <a:endParaRPr lang="fi-FI" dirty="0" smtClean="0"/>
          </a:p>
          <a:p>
            <a:pPr algn="ctr"/>
            <a:r>
              <a:rPr lang="fi-FI" dirty="0" smtClean="0"/>
              <a:t>CI </a:t>
            </a:r>
            <a:r>
              <a:rPr lang="fi-FI" dirty="0" err="1" smtClean="0"/>
              <a:t>server</a:t>
            </a:r>
            <a:endParaRPr lang="en-US" dirty="0"/>
          </a:p>
        </p:txBody>
      </p:sp>
      <p:cxnSp>
        <p:nvCxnSpPr>
          <p:cNvPr id="17" name="Straight Arrow Connector 16"/>
          <p:cNvCxnSpPr>
            <a:stCxn id="5" idx="4"/>
            <a:endCxn id="14" idx="1"/>
          </p:cNvCxnSpPr>
          <p:nvPr/>
        </p:nvCxnSpPr>
        <p:spPr>
          <a:xfrm>
            <a:off x="4625896" y="2745152"/>
            <a:ext cx="95517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4" name="Rounded Rectangle 53"/>
          <p:cNvSpPr/>
          <p:nvPr/>
        </p:nvSpPr>
        <p:spPr>
          <a:xfrm>
            <a:off x="185722" y="3102556"/>
            <a:ext cx="1711588" cy="2342667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dirty="0" smtClean="0"/>
          </a:p>
          <a:p>
            <a:pPr algn="ctr"/>
            <a:endParaRPr lang="fi-FI" dirty="0" smtClean="0"/>
          </a:p>
          <a:p>
            <a:pPr algn="ctr"/>
            <a:r>
              <a:rPr lang="fi-FI" dirty="0" err="1" smtClean="0"/>
              <a:t>Developer</a:t>
            </a:r>
            <a:endParaRPr lang="fi-FI" dirty="0" smtClean="0"/>
          </a:p>
          <a:p>
            <a:pPr algn="ctr"/>
            <a:r>
              <a:rPr lang="fi-FI" dirty="0" smtClean="0"/>
              <a:t>Workstation</a:t>
            </a:r>
          </a:p>
          <a:p>
            <a:pPr algn="ctr"/>
            <a:endParaRPr lang="en-US" dirty="0"/>
          </a:p>
        </p:txBody>
      </p:sp>
      <p:pic>
        <p:nvPicPr>
          <p:cNvPr id="6" name="Picture 133"/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82626" y="2938134"/>
            <a:ext cx="433009" cy="433054"/>
          </a:xfrm>
          <a:prstGeom prst="rect">
            <a:avLst/>
          </a:prstGeom>
          <a:noFill/>
          <a:ln>
            <a:noFill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</p:pic>
      <p:sp>
        <p:nvSpPr>
          <p:cNvPr id="63" name="Can 62"/>
          <p:cNvSpPr/>
          <p:nvPr/>
        </p:nvSpPr>
        <p:spPr>
          <a:xfrm>
            <a:off x="522121" y="3307536"/>
            <a:ext cx="995201" cy="864096"/>
          </a:xfrm>
          <a:prstGeom prst="can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 smtClean="0"/>
              <a:t>GIT</a:t>
            </a:r>
          </a:p>
          <a:p>
            <a:pPr algn="ctr"/>
            <a:r>
              <a:rPr lang="fi-FI" dirty="0" smtClean="0"/>
              <a:t>(</a:t>
            </a:r>
            <a:r>
              <a:rPr lang="fi-FI" dirty="0" err="1" smtClean="0"/>
              <a:t>local</a:t>
            </a:r>
            <a:r>
              <a:rPr lang="fi-FI" dirty="0" smtClean="0"/>
              <a:t>)</a:t>
            </a:r>
            <a:endParaRPr lang="en-US" dirty="0"/>
          </a:p>
        </p:txBody>
      </p:sp>
      <p:cxnSp>
        <p:nvCxnSpPr>
          <p:cNvPr id="7" name="Straight Arrow Connector 6"/>
          <p:cNvCxnSpPr>
            <a:stCxn id="63" idx="4"/>
            <a:endCxn id="5" idx="2"/>
          </p:cNvCxnSpPr>
          <p:nvPr/>
        </p:nvCxnSpPr>
        <p:spPr>
          <a:xfrm flipV="1">
            <a:off x="1517322" y="2745152"/>
            <a:ext cx="1381755" cy="99443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1" name="Folded Corner 80"/>
          <p:cNvSpPr/>
          <p:nvPr/>
        </p:nvSpPr>
        <p:spPr>
          <a:xfrm>
            <a:off x="1883703" y="3858230"/>
            <a:ext cx="1296144" cy="504056"/>
          </a:xfrm>
          <a:prstGeom prst="foldedCorner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i-FI" sz="1200" dirty="0" err="1" smtClean="0">
                <a:latin typeface="Roboto Cn" pitchFamily="2" charset="0"/>
                <a:ea typeface="Roboto Cn" pitchFamily="2" charset="0"/>
              </a:rPr>
              <a:t>Push</a:t>
            </a:r>
            <a:r>
              <a:rPr lang="fi-FI" sz="1200" dirty="0" smtClean="0">
                <a:latin typeface="Roboto Cn" pitchFamily="2" charset="0"/>
                <a:ea typeface="Roboto Cn" pitchFamily="2" charset="0"/>
              </a:rPr>
              <a:t> to </a:t>
            </a:r>
            <a:r>
              <a:rPr lang="fi-FI" sz="1200" dirty="0" err="1" smtClean="0">
                <a:latin typeface="Roboto Cn" pitchFamily="2" charset="0"/>
                <a:ea typeface="Roboto Cn" pitchFamily="2" charset="0"/>
              </a:rPr>
              <a:t>master</a:t>
            </a:r>
            <a:endParaRPr lang="en-US" sz="1200" dirty="0">
              <a:latin typeface="Roboto Cn" pitchFamily="2" charset="0"/>
              <a:ea typeface="Roboto Cn" pitchFamily="2" charset="0"/>
            </a:endParaRPr>
          </a:p>
        </p:txBody>
      </p:sp>
      <p:sp>
        <p:nvSpPr>
          <p:cNvPr id="89" name="Rounded Rectangle 88"/>
          <p:cNvSpPr/>
          <p:nvPr/>
        </p:nvSpPr>
        <p:spPr>
          <a:xfrm>
            <a:off x="7626057" y="2759120"/>
            <a:ext cx="1305005" cy="1789876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 err="1" smtClean="0"/>
              <a:t>Build</a:t>
            </a:r>
            <a:r>
              <a:rPr lang="fi-FI" dirty="0" smtClean="0"/>
              <a:t> </a:t>
            </a:r>
          </a:p>
          <a:p>
            <a:pPr algn="ctr"/>
            <a:r>
              <a:rPr lang="fi-FI" dirty="0" smtClean="0"/>
              <a:t>Slave</a:t>
            </a:r>
          </a:p>
          <a:p>
            <a:pPr algn="ctr"/>
            <a:r>
              <a:rPr lang="fi-FI" dirty="0" smtClean="0"/>
              <a:t>(</a:t>
            </a:r>
            <a:r>
              <a:rPr lang="fi-FI" dirty="0" err="1" smtClean="0"/>
              <a:t>optional</a:t>
            </a:r>
            <a:r>
              <a:rPr lang="fi-FI" dirty="0" smtClean="0"/>
              <a:t>)</a:t>
            </a:r>
            <a:endParaRPr lang="en-US" dirty="0"/>
          </a:p>
        </p:txBody>
      </p:sp>
      <p:cxnSp>
        <p:nvCxnSpPr>
          <p:cNvPr id="90" name="Straight Arrow Connector 89"/>
          <p:cNvCxnSpPr>
            <a:stCxn id="14" idx="3"/>
            <a:endCxn id="89" idx="1"/>
          </p:cNvCxnSpPr>
          <p:nvPr/>
        </p:nvCxnSpPr>
        <p:spPr>
          <a:xfrm>
            <a:off x="6589184" y="2745152"/>
            <a:ext cx="1036873" cy="90890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>
            <a:stCxn id="5" idx="3"/>
            <a:endCxn id="89" idx="1"/>
          </p:cNvCxnSpPr>
          <p:nvPr/>
        </p:nvCxnSpPr>
        <p:spPr>
          <a:xfrm>
            <a:off x="3762487" y="3357220"/>
            <a:ext cx="3863570" cy="29683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346805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i-FI" dirty="0" err="1" smtClean="0"/>
              <a:t>Cloud</a:t>
            </a:r>
            <a:r>
              <a:rPr lang="fi-FI" dirty="0" smtClean="0"/>
              <a:t> as </a:t>
            </a:r>
            <a:r>
              <a:rPr lang="fi-FI" dirty="0" err="1" smtClean="0"/>
              <a:t>scalable</a:t>
            </a:r>
            <a:r>
              <a:rPr lang="fi-FI" dirty="0" smtClean="0"/>
              <a:t> CI </a:t>
            </a:r>
            <a:r>
              <a:rPr lang="fi-FI" dirty="0" err="1" smtClean="0"/>
              <a:t>enviroment</a:t>
            </a:r>
            <a:r>
              <a:rPr lang="fi-FI" dirty="0" smtClean="0"/>
              <a:t> </a:t>
            </a:r>
            <a:endParaRPr lang="en-US" dirty="0"/>
          </a:p>
        </p:txBody>
      </p:sp>
      <p:sp>
        <p:nvSpPr>
          <p:cNvPr id="4" name="Cloud 3"/>
          <p:cNvSpPr/>
          <p:nvPr/>
        </p:nvSpPr>
        <p:spPr>
          <a:xfrm>
            <a:off x="1547664" y="1529441"/>
            <a:ext cx="6662930" cy="5231898"/>
          </a:xfrm>
          <a:prstGeom prst="cloud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2429284" y="3867412"/>
            <a:ext cx="1166848" cy="1296144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 err="1" smtClean="0"/>
              <a:t>Build</a:t>
            </a:r>
            <a:r>
              <a:rPr lang="fi-FI" dirty="0" smtClean="0"/>
              <a:t> Slave</a:t>
            </a:r>
          </a:p>
          <a:p>
            <a:pPr algn="ctr"/>
            <a:r>
              <a:rPr lang="fi-FI" dirty="0" err="1" smtClean="0"/>
              <a:t>instance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3528033" y="3083178"/>
            <a:ext cx="1166848" cy="1296144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 err="1" smtClean="0"/>
              <a:t>Build</a:t>
            </a:r>
            <a:r>
              <a:rPr lang="fi-FI" dirty="0" smtClean="0"/>
              <a:t> Slave</a:t>
            </a:r>
          </a:p>
          <a:p>
            <a:pPr algn="ctr"/>
            <a:r>
              <a:rPr lang="fi-FI" dirty="0" err="1" smtClean="0"/>
              <a:t>instance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4534351" y="2055242"/>
            <a:ext cx="1166848" cy="1296144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 err="1" smtClean="0"/>
              <a:t>Build</a:t>
            </a:r>
            <a:r>
              <a:rPr lang="fi-FI" dirty="0" smtClean="0"/>
              <a:t> Slave</a:t>
            </a:r>
          </a:p>
          <a:p>
            <a:pPr algn="ctr"/>
            <a:r>
              <a:rPr lang="fi-FI" dirty="0" err="1" smtClean="0"/>
              <a:t>instance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6307850" y="2525210"/>
            <a:ext cx="1166848" cy="1296144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 err="1" smtClean="0"/>
              <a:t>Test</a:t>
            </a:r>
            <a:r>
              <a:rPr lang="fi-FI" dirty="0" smtClean="0"/>
              <a:t> Target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5845252" y="3497318"/>
            <a:ext cx="1166848" cy="1296144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 err="1" smtClean="0"/>
              <a:t>Test</a:t>
            </a:r>
            <a:r>
              <a:rPr lang="fi-FI" dirty="0" smtClean="0"/>
              <a:t> Target</a:t>
            </a:r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5155367" y="4353437"/>
            <a:ext cx="1303802" cy="1085118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 err="1" smtClean="0"/>
              <a:t>Test</a:t>
            </a:r>
            <a:r>
              <a:rPr lang="fi-FI" dirty="0" smtClean="0"/>
              <a:t> Target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4471268" y="4919184"/>
            <a:ext cx="1166848" cy="1296144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 err="1" smtClean="0"/>
              <a:t>Test</a:t>
            </a:r>
            <a:r>
              <a:rPr lang="fi-FI" dirty="0" smtClean="0"/>
              <a:t> Target</a:t>
            </a:r>
            <a:endParaRPr lang="en-US" dirty="0"/>
          </a:p>
        </p:txBody>
      </p:sp>
      <p:sp>
        <p:nvSpPr>
          <p:cNvPr id="12" name="Rounded Rectangle 11"/>
          <p:cNvSpPr/>
          <p:nvPr/>
        </p:nvSpPr>
        <p:spPr>
          <a:xfrm>
            <a:off x="3596132" y="5408612"/>
            <a:ext cx="1166848" cy="1296144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 err="1" smtClean="0"/>
              <a:t>Test</a:t>
            </a:r>
            <a:r>
              <a:rPr lang="fi-FI" dirty="0" smtClean="0"/>
              <a:t> Target</a:t>
            </a:r>
            <a:endParaRPr lang="en-US" dirty="0"/>
          </a:p>
        </p:txBody>
      </p:sp>
      <p:sp>
        <p:nvSpPr>
          <p:cNvPr id="13" name="Lightning Bolt 12"/>
          <p:cNvSpPr/>
          <p:nvPr/>
        </p:nvSpPr>
        <p:spPr>
          <a:xfrm>
            <a:off x="179513" y="1772816"/>
            <a:ext cx="2523152" cy="889423"/>
          </a:xfrm>
          <a:prstGeom prst="lightningBol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2250403" y="2194347"/>
            <a:ext cx="1219078" cy="1125664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 err="1" smtClean="0"/>
              <a:t>Cloud</a:t>
            </a:r>
            <a:endParaRPr lang="fi-FI" dirty="0" smtClean="0"/>
          </a:p>
          <a:p>
            <a:pPr algn="ctr"/>
            <a:r>
              <a:rPr lang="fi-FI" dirty="0" smtClean="0"/>
              <a:t>API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1183287" y="1650243"/>
            <a:ext cx="12459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err="1" smtClean="0"/>
              <a:t>Create</a:t>
            </a:r>
            <a:r>
              <a:rPr lang="fi-FI" dirty="0" smtClean="0"/>
              <a:t>,  </a:t>
            </a:r>
            <a:r>
              <a:rPr lang="fi-FI" dirty="0" err="1" smtClean="0"/>
              <a:t>start</a:t>
            </a:r>
            <a:r>
              <a:rPr lang="fi-FI" dirty="0" smtClean="0"/>
              <a:t>, stop and </a:t>
            </a:r>
            <a:r>
              <a:rPr lang="fi-FI" dirty="0" err="1" smtClean="0"/>
              <a:t>destroy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507748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 smtClean="0"/>
              <a:t>Error</a:t>
            </a:r>
            <a:r>
              <a:rPr lang="fi-FI" dirty="0" smtClean="0"/>
              <a:t> Management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331640" y="1556792"/>
            <a:ext cx="2649685" cy="352117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16" y="2420888"/>
            <a:ext cx="3773607" cy="4046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08116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smtClean="0"/>
              <a:t>Concepts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286000" y="1935514"/>
            <a:ext cx="4572000" cy="2562625"/>
          </a:xfrm>
          <a:prstGeom prst="rect">
            <a:avLst/>
          </a:prstGeom>
        </p:spPr>
        <p:txBody>
          <a:bodyPr>
            <a:spAutoFit/>
          </a:bodyPr>
          <a:lstStyle/>
          <a:p>
            <a:pPr marL="310879" indent="-310879">
              <a:lnSpc>
                <a:spcPct val="93000"/>
              </a:lnSpc>
              <a:spcAft>
                <a:spcPts val="1293"/>
              </a:spcAft>
              <a:buNone/>
              <a:tabLst>
                <a:tab pos="310879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18" algn="l"/>
                <a:tab pos="2852461" algn="l"/>
                <a:tab pos="3260004" algn="l"/>
                <a:tab pos="3667547" algn="l"/>
                <a:tab pos="4075090" algn="l"/>
                <a:tab pos="4482301" algn="l"/>
                <a:tab pos="4889844" algn="l"/>
                <a:tab pos="5297388" algn="l"/>
                <a:tab pos="5704931" algn="l"/>
                <a:tab pos="6112473" algn="l"/>
                <a:tab pos="6520016" algn="l"/>
                <a:tab pos="6927552" algn="l"/>
                <a:tab pos="7335095" algn="l"/>
                <a:tab pos="7742637" algn="l"/>
                <a:tab pos="8150180" algn="l"/>
              </a:tabLst>
            </a:pPr>
            <a:r>
              <a:rPr lang="fi-FI" err="1">
                <a:latin typeface="Arial" pitchFamily="18"/>
                <a:ea typeface="SimSun" pitchFamily="2"/>
              </a:rPr>
              <a:t>Failure</a:t>
            </a:r>
            <a:r>
              <a:rPr lang="fi-FI">
                <a:latin typeface="Arial" pitchFamily="18"/>
                <a:ea typeface="SimSun" pitchFamily="2"/>
              </a:rPr>
              <a:t> </a:t>
            </a:r>
            <a:r>
              <a:rPr lang="fi-FI" smtClean="0">
                <a:latin typeface="Arial" pitchFamily="18"/>
                <a:ea typeface="SimSun" pitchFamily="2"/>
              </a:rPr>
              <a:t>– Fault – Defect - Bug </a:t>
            </a:r>
            <a:r>
              <a:rPr lang="fi-FI" dirty="0">
                <a:latin typeface="Arial" pitchFamily="18"/>
                <a:ea typeface="SimSun" pitchFamily="2"/>
              </a:rPr>
              <a:t>-</a:t>
            </a:r>
          </a:p>
          <a:p>
            <a:pPr marL="310879" indent="-310879">
              <a:lnSpc>
                <a:spcPct val="93000"/>
              </a:lnSpc>
              <a:spcAft>
                <a:spcPts val="1293"/>
              </a:spcAft>
              <a:buNone/>
              <a:tabLst>
                <a:tab pos="310879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18" algn="l"/>
                <a:tab pos="2852461" algn="l"/>
                <a:tab pos="3260004" algn="l"/>
                <a:tab pos="3667547" algn="l"/>
                <a:tab pos="4075090" algn="l"/>
                <a:tab pos="4482301" algn="l"/>
                <a:tab pos="4889844" algn="l"/>
                <a:tab pos="5297388" algn="l"/>
                <a:tab pos="5704931" algn="l"/>
                <a:tab pos="6112473" algn="l"/>
                <a:tab pos="6520016" algn="l"/>
                <a:tab pos="6927552" algn="l"/>
                <a:tab pos="7335095" algn="l"/>
                <a:tab pos="7742637" algn="l"/>
                <a:tab pos="8150180" algn="l"/>
              </a:tabLst>
            </a:pPr>
            <a:r>
              <a:rPr lang="fi-FI" smtClean="0">
                <a:latin typeface="Arial" pitchFamily="18"/>
                <a:ea typeface="SimSun" pitchFamily="2"/>
              </a:rPr>
              <a:t>Incident – Failure - </a:t>
            </a:r>
            <a:r>
              <a:rPr lang="fi-FI" dirty="0" err="1">
                <a:latin typeface="Arial" pitchFamily="18"/>
                <a:ea typeface="SimSun" pitchFamily="2"/>
              </a:rPr>
              <a:t>Error</a:t>
            </a:r>
            <a:endParaRPr lang="fi-FI" dirty="0">
              <a:latin typeface="Arial" pitchFamily="18"/>
              <a:ea typeface="SimSun" pitchFamily="2"/>
            </a:endParaRPr>
          </a:p>
          <a:p>
            <a:pPr marL="310879" indent="-310879">
              <a:lnSpc>
                <a:spcPct val="93000"/>
              </a:lnSpc>
              <a:spcAft>
                <a:spcPts val="1293"/>
              </a:spcAft>
              <a:buNone/>
              <a:tabLst>
                <a:tab pos="310879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18" algn="l"/>
                <a:tab pos="2852461" algn="l"/>
                <a:tab pos="3260004" algn="l"/>
                <a:tab pos="3667547" algn="l"/>
                <a:tab pos="4075090" algn="l"/>
                <a:tab pos="4482301" algn="l"/>
                <a:tab pos="4889844" algn="l"/>
                <a:tab pos="5297388" algn="l"/>
                <a:tab pos="5704931" algn="l"/>
                <a:tab pos="6112473" algn="l"/>
                <a:tab pos="6520016" algn="l"/>
                <a:tab pos="6927552" algn="l"/>
                <a:tab pos="7335095" algn="l"/>
                <a:tab pos="7742637" algn="l"/>
                <a:tab pos="8150180" algn="l"/>
              </a:tabLst>
            </a:pPr>
            <a:endParaRPr lang="fi-FI" dirty="0">
              <a:latin typeface="Arial" pitchFamily="18"/>
              <a:ea typeface="SimSun" pitchFamily="2"/>
            </a:endParaRPr>
          </a:p>
          <a:p>
            <a:pPr marL="310879" indent="-310879">
              <a:lnSpc>
                <a:spcPct val="93000"/>
              </a:lnSpc>
              <a:spcAft>
                <a:spcPts val="1293"/>
              </a:spcAft>
              <a:buNone/>
              <a:tabLst>
                <a:tab pos="310879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18" algn="l"/>
                <a:tab pos="2852461" algn="l"/>
                <a:tab pos="3260004" algn="l"/>
                <a:tab pos="3667547" algn="l"/>
                <a:tab pos="4075090" algn="l"/>
                <a:tab pos="4482301" algn="l"/>
                <a:tab pos="4889844" algn="l"/>
                <a:tab pos="5297388" algn="l"/>
                <a:tab pos="5704931" algn="l"/>
                <a:tab pos="6112473" algn="l"/>
                <a:tab pos="6520016" algn="l"/>
                <a:tab pos="6927552" algn="l"/>
                <a:tab pos="7335095" algn="l"/>
                <a:tab pos="7742637" algn="l"/>
                <a:tab pos="8150180" algn="l"/>
              </a:tabLst>
            </a:pPr>
            <a:r>
              <a:rPr lang="fi-FI" dirty="0" err="1">
                <a:latin typeface="Arial" pitchFamily="18"/>
                <a:ea typeface="SimSun" pitchFamily="2"/>
              </a:rPr>
              <a:t>Example</a:t>
            </a:r>
            <a:r>
              <a:rPr lang="fi-FI" dirty="0">
                <a:latin typeface="Arial" pitchFamily="18"/>
                <a:ea typeface="SimSun" pitchFamily="2"/>
              </a:rPr>
              <a:t> forum </a:t>
            </a:r>
            <a:r>
              <a:rPr lang="fi-FI" dirty="0" err="1">
                <a:latin typeface="Arial" pitchFamily="18"/>
                <a:ea typeface="SimSun" pitchFamily="2"/>
              </a:rPr>
              <a:t>thread</a:t>
            </a:r>
            <a:r>
              <a:rPr lang="fi-FI" dirty="0">
                <a:latin typeface="Arial" pitchFamily="18"/>
                <a:ea typeface="SimSun" pitchFamily="2"/>
              </a:rPr>
              <a:t>: </a:t>
            </a:r>
            <a:r>
              <a:rPr lang="fi-FI" dirty="0">
                <a:latin typeface="Arial" pitchFamily="18"/>
                <a:ea typeface="SimSun" pitchFamily="2"/>
                <a:hlinkClick r:id="rId2"/>
              </a:rPr>
              <a:t>http://www.allinterview.com/showanswers/36257.html</a:t>
            </a:r>
          </a:p>
          <a:p>
            <a:pPr marL="310879" indent="-310879">
              <a:lnSpc>
                <a:spcPct val="93000"/>
              </a:lnSpc>
              <a:spcAft>
                <a:spcPts val="1293"/>
              </a:spcAft>
              <a:buNone/>
              <a:tabLst>
                <a:tab pos="310879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18" algn="l"/>
                <a:tab pos="2852461" algn="l"/>
                <a:tab pos="3260004" algn="l"/>
                <a:tab pos="3667547" algn="l"/>
                <a:tab pos="4075090" algn="l"/>
                <a:tab pos="4482301" algn="l"/>
                <a:tab pos="4889844" algn="l"/>
                <a:tab pos="5297388" algn="l"/>
                <a:tab pos="5704931" algn="l"/>
                <a:tab pos="6112473" algn="l"/>
                <a:tab pos="6520016" algn="l"/>
                <a:tab pos="6927552" algn="l"/>
                <a:tab pos="7335095" algn="l"/>
                <a:tab pos="7742637" algn="l"/>
                <a:tab pos="8150180" algn="l"/>
              </a:tabLst>
            </a:pPr>
            <a:r>
              <a:rPr lang="fi-FI" dirty="0">
                <a:latin typeface="Arial" pitchFamily="18"/>
                <a:ea typeface="SimSun" pitchFamily="2"/>
              </a:rPr>
              <a:t>ISTQB </a:t>
            </a:r>
            <a:r>
              <a:rPr lang="fi-FI" dirty="0" err="1">
                <a:latin typeface="Arial" pitchFamily="18"/>
                <a:ea typeface="SimSun" pitchFamily="2"/>
              </a:rPr>
              <a:t>syllabus</a:t>
            </a:r>
            <a:endParaRPr lang="fi-FI" dirty="0">
              <a:latin typeface="Arial" pitchFamily="18"/>
              <a:ea typeface="SimSun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3191834922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 smtClean="0"/>
              <a:t>Error</a:t>
            </a:r>
            <a:r>
              <a:rPr lang="fi-FI" dirty="0" smtClean="0"/>
              <a:t>/Bug/</a:t>
            </a:r>
            <a:r>
              <a:rPr lang="fi-FI" dirty="0" err="1" smtClean="0"/>
              <a:t>Defect</a:t>
            </a:r>
            <a:r>
              <a:rPr lang="fi-FI" dirty="0" smtClean="0"/>
              <a:t> Report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627784" y="2060848"/>
            <a:ext cx="3592064" cy="3102564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81643" tIns="40817" rIns="81643" bIns="40817" anchor="ctr" anchorCtr="1" compatLnSpc="1"/>
          <a:lstStyle/>
          <a:p>
            <a:pPr defTabSz="829452" hangingPunct="0">
              <a:buClr>
                <a:srgbClr val="000000"/>
              </a:buClr>
              <a:buSzPct val="45000"/>
              <a:buFont typeface="StarSymbol"/>
              <a:buChar char="●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600">
                <a:solidFill>
                  <a:srgbClr val="000000"/>
                </a:solidFill>
                <a:latin typeface="Arial" pitchFamily="18"/>
                <a:ea typeface="Andale Sans UI" pitchFamily="2"/>
                <a:cs typeface="Tahoma" pitchFamily="2"/>
              </a:rPr>
              <a:t>Defect/Burg/Error ID</a:t>
            </a:r>
          </a:p>
          <a:p>
            <a:pPr defTabSz="829452" hangingPunct="0">
              <a:buClr>
                <a:srgbClr val="000000"/>
              </a:buClr>
              <a:buSzPct val="45000"/>
              <a:buFont typeface="StarSymbol"/>
              <a:buChar char="●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600">
                <a:solidFill>
                  <a:srgbClr val="000000"/>
                </a:solidFill>
                <a:latin typeface="Arial" pitchFamily="18"/>
                <a:ea typeface="Andale Sans UI" pitchFamily="2"/>
                <a:cs typeface="Tahoma" pitchFamily="2"/>
              </a:rPr>
              <a:t>Reporter</a:t>
            </a:r>
          </a:p>
          <a:p>
            <a:pPr defTabSz="829452" hangingPunct="0">
              <a:buClr>
                <a:srgbClr val="000000"/>
              </a:buClr>
              <a:buSzPct val="45000"/>
              <a:buFont typeface="StarSymbol"/>
              <a:buChar char="●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600">
                <a:solidFill>
                  <a:srgbClr val="000000"/>
                </a:solidFill>
                <a:latin typeface="Arial" pitchFamily="18"/>
                <a:ea typeface="Andale Sans UI" pitchFamily="2"/>
                <a:cs typeface="Tahoma" pitchFamily="2"/>
              </a:rPr>
              <a:t>Time</a:t>
            </a:r>
          </a:p>
          <a:p>
            <a:pPr defTabSz="829452" hangingPunct="0">
              <a:buClr>
                <a:srgbClr val="000000"/>
              </a:buClr>
              <a:buSzPct val="45000"/>
              <a:buFont typeface="StarSymbol"/>
              <a:buChar char="●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600">
                <a:solidFill>
                  <a:srgbClr val="000000"/>
                </a:solidFill>
                <a:latin typeface="Arial" pitchFamily="18"/>
                <a:ea typeface="Andale Sans UI" pitchFamily="2"/>
                <a:cs typeface="Tahoma" pitchFamily="2"/>
              </a:rPr>
              <a:t>Founded where</a:t>
            </a:r>
          </a:p>
          <a:p>
            <a:pPr defTabSz="829452" hangingPunct="0">
              <a:buClr>
                <a:srgbClr val="000000"/>
              </a:buClr>
              <a:buSzPct val="45000"/>
              <a:buFont typeface="StarSymbol"/>
              <a:buChar char="●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600">
                <a:solidFill>
                  <a:srgbClr val="000000"/>
                </a:solidFill>
                <a:latin typeface="Arial" pitchFamily="18"/>
                <a:ea typeface="Andale Sans UI" pitchFamily="2"/>
                <a:cs typeface="Tahoma" pitchFamily="2"/>
              </a:rPr>
              <a:t>Which way?</a:t>
            </a:r>
          </a:p>
          <a:p>
            <a:pPr defTabSz="829452" hangingPunct="0">
              <a:buClr>
                <a:srgbClr val="000000"/>
              </a:buClr>
              <a:buSzPct val="45000"/>
              <a:buFont typeface="StarSymbol"/>
              <a:buChar char="●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600">
                <a:solidFill>
                  <a:srgbClr val="000000"/>
                </a:solidFill>
                <a:latin typeface="Arial" pitchFamily="18"/>
                <a:ea typeface="Andale Sans UI" pitchFamily="2"/>
                <a:cs typeface="Tahoma" pitchFamily="2"/>
              </a:rPr>
              <a:t>Test Case</a:t>
            </a:r>
          </a:p>
          <a:p>
            <a:pPr defTabSz="829452" hangingPunct="0">
              <a:buClr>
                <a:srgbClr val="000000"/>
              </a:buClr>
              <a:buSzPct val="45000"/>
              <a:buFont typeface="StarSymbol"/>
              <a:buChar char="●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600">
                <a:solidFill>
                  <a:srgbClr val="000000"/>
                </a:solidFill>
                <a:latin typeface="Arial" pitchFamily="18"/>
                <a:ea typeface="Andale Sans UI" pitchFamily="2"/>
                <a:cs typeface="Tahoma" pitchFamily="2"/>
              </a:rPr>
              <a:t>Test Setup/Configuration</a:t>
            </a:r>
          </a:p>
          <a:p>
            <a:pPr defTabSz="829452" hangingPunct="0">
              <a:buClr>
                <a:srgbClr val="000000"/>
              </a:buClr>
              <a:buSzPct val="45000"/>
              <a:buFont typeface="StarSymbol"/>
              <a:buChar char="●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600">
                <a:solidFill>
                  <a:srgbClr val="000000"/>
                </a:solidFill>
                <a:latin typeface="Arial" pitchFamily="18"/>
                <a:ea typeface="Andale Sans UI" pitchFamily="2"/>
                <a:cs typeface="Tahoma" pitchFamily="2"/>
              </a:rPr>
              <a:t>Describe scenario?</a:t>
            </a:r>
          </a:p>
          <a:p>
            <a:pPr defTabSz="829452" hangingPunct="0">
              <a:buClr>
                <a:srgbClr val="000000"/>
              </a:buClr>
              <a:buSzPct val="45000"/>
              <a:buFont typeface="StarSymbol"/>
              <a:buChar char="●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600">
                <a:solidFill>
                  <a:srgbClr val="000000"/>
                </a:solidFill>
                <a:latin typeface="Arial" pitchFamily="18"/>
                <a:ea typeface="Andale Sans UI" pitchFamily="2"/>
                <a:cs typeface="Tahoma" pitchFamily="2"/>
              </a:rPr>
              <a:t>Attachements? Picture/Log/etc..</a:t>
            </a:r>
          </a:p>
          <a:p>
            <a:pPr defTabSz="829452" hangingPunct="0">
              <a:buClr>
                <a:srgbClr val="000000"/>
              </a:buClr>
              <a:buSzPct val="45000"/>
              <a:buFont typeface="StarSymbol"/>
              <a:buChar char="●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600">
              <a:solidFill>
                <a:srgbClr val="000000"/>
              </a:solidFill>
              <a:latin typeface="Arial" pitchFamily="18"/>
              <a:ea typeface="Andale Sans UI" pitchFamily="2"/>
              <a:cs typeface="Tahoma" pitchFamily="2"/>
            </a:endParaRPr>
          </a:p>
          <a:p>
            <a:pPr algn="ctr" defTabSz="829452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600">
              <a:solidFill>
                <a:srgbClr val="000000"/>
              </a:solidFill>
              <a:latin typeface="Arial" pitchFamily="18"/>
              <a:ea typeface="Andale Sans UI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8255454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i-FI" dirty="0" smtClean="0"/>
              <a:t>Is </a:t>
            </a:r>
            <a:r>
              <a:rPr lang="fi-FI" dirty="0" err="1" smtClean="0"/>
              <a:t>product</a:t>
            </a:r>
            <a:r>
              <a:rPr lang="fi-FI" dirty="0" smtClean="0"/>
              <a:t> a </a:t>
            </a:r>
            <a:r>
              <a:rPr lang="fi-FI" dirty="0" err="1" smtClean="0"/>
              <a:t>combinatio</a:t>
            </a:r>
            <a:r>
              <a:rPr lang="fi-FI" dirty="0" smtClean="0"/>
              <a:t> of </a:t>
            </a:r>
            <a:r>
              <a:rPr lang="fi-FI" dirty="0" err="1" smtClean="0"/>
              <a:t>features</a:t>
            </a:r>
            <a:r>
              <a:rPr lang="fi-FI" dirty="0" smtClean="0"/>
              <a:t>?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828808" y="3805240"/>
            <a:ext cx="2351719" cy="833849"/>
          </a:xfrm>
          <a:prstGeom prst="rect">
            <a:avLst/>
          </a:prstGeom>
          <a:gradFill>
            <a:gsLst>
              <a:gs pos="0">
                <a:srgbClr val="769535"/>
              </a:gs>
              <a:gs pos="100000">
                <a:srgbClr val="9BC348"/>
              </a:gs>
            </a:gsLst>
            <a:lin ang="16200000"/>
          </a:gradFill>
          <a:ln>
            <a:noFill/>
            <a:prstDash val="solid"/>
          </a:ln>
          <a:effectLst>
            <a:outerShdw dist="22997" dir="5400000" algn="tl">
              <a:srgbClr val="000000">
                <a:alpha val="35000"/>
              </a:srgbClr>
            </a:outerShdw>
          </a:effectLst>
        </p:spPr>
        <p:txBody>
          <a:bodyPr vert="horz" wrap="square" lIns="81643" tIns="40817" rIns="81643" bIns="40817" anchor="ctr" anchorCtr="1" compatLnSpc="0"/>
          <a:lstStyle/>
          <a:p>
            <a:pPr algn="ctr" defTabSz="829452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300">
                <a:solidFill>
                  <a:srgbClr val="000000"/>
                </a:solidFill>
                <a:latin typeface="Calibri"/>
                <a:ea typeface="Andale Sans UI" pitchFamily="2"/>
                <a:cs typeface="Tahoma" pitchFamily="2"/>
              </a:rPr>
              <a:t>Calory Counter</a:t>
            </a:r>
          </a:p>
        </p:txBody>
      </p:sp>
      <p:sp>
        <p:nvSpPr>
          <p:cNvPr id="5" name="Rectangle 2"/>
          <p:cNvSpPr/>
          <p:nvPr/>
        </p:nvSpPr>
        <p:spPr>
          <a:xfrm>
            <a:off x="2677789" y="4608594"/>
            <a:ext cx="2351719" cy="833849"/>
          </a:xfrm>
          <a:prstGeom prst="rect">
            <a:avLst/>
          </a:prstGeom>
          <a:gradFill>
            <a:gsLst>
              <a:gs pos="0">
                <a:srgbClr val="769535"/>
              </a:gs>
              <a:gs pos="100000">
                <a:srgbClr val="9BC348"/>
              </a:gs>
            </a:gsLst>
            <a:lin ang="16200000"/>
          </a:gradFill>
          <a:ln>
            <a:noFill/>
            <a:prstDash val="solid"/>
          </a:ln>
          <a:effectLst>
            <a:outerShdw dist="22997" dir="5400000" algn="tl">
              <a:srgbClr val="000000">
                <a:alpha val="35000"/>
              </a:srgbClr>
            </a:outerShdw>
          </a:effectLst>
        </p:spPr>
        <p:txBody>
          <a:bodyPr vert="horz" wrap="square" lIns="81643" tIns="40817" rIns="81643" bIns="40817" anchor="ctr" anchorCtr="1" compatLnSpc="0"/>
          <a:lstStyle/>
          <a:p>
            <a:pPr algn="ctr" defTabSz="829452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300">
                <a:solidFill>
                  <a:srgbClr val="000000"/>
                </a:solidFill>
                <a:latin typeface="Calibri"/>
                <a:ea typeface="Andale Sans UI" pitchFamily="2"/>
                <a:cs typeface="Tahoma" pitchFamily="2"/>
              </a:rPr>
              <a:t>Drum Metronome</a:t>
            </a:r>
          </a:p>
        </p:txBody>
      </p:sp>
      <p:sp>
        <p:nvSpPr>
          <p:cNvPr id="6" name="Rectangle 2"/>
          <p:cNvSpPr/>
          <p:nvPr/>
        </p:nvSpPr>
        <p:spPr>
          <a:xfrm>
            <a:off x="1371446" y="2604764"/>
            <a:ext cx="2351719" cy="833849"/>
          </a:xfrm>
          <a:prstGeom prst="rect">
            <a:avLst/>
          </a:prstGeom>
          <a:gradFill>
            <a:gsLst>
              <a:gs pos="0">
                <a:srgbClr val="769535"/>
              </a:gs>
              <a:gs pos="100000">
                <a:srgbClr val="9BC348"/>
              </a:gs>
            </a:gsLst>
            <a:lin ang="16200000"/>
          </a:gradFill>
          <a:ln>
            <a:noFill/>
            <a:prstDash val="solid"/>
          </a:ln>
          <a:effectLst>
            <a:outerShdw dist="22997" dir="5400000" algn="tl">
              <a:srgbClr val="000000">
                <a:alpha val="35000"/>
              </a:srgbClr>
            </a:outerShdw>
          </a:effectLst>
        </p:spPr>
        <p:txBody>
          <a:bodyPr vert="horz" wrap="square" lIns="81643" tIns="40817" rIns="81643" bIns="40817" anchor="ctr" anchorCtr="1" compatLnSpc="0"/>
          <a:lstStyle/>
          <a:p>
            <a:pPr algn="ctr" defTabSz="829452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300">
                <a:solidFill>
                  <a:srgbClr val="000000"/>
                </a:solidFill>
                <a:latin typeface="Calibri"/>
                <a:ea typeface="Andale Sans UI" pitchFamily="2"/>
                <a:cs typeface="Tahoma" pitchFamily="2"/>
              </a:rPr>
              <a:t>Table Drum Mode</a:t>
            </a:r>
          </a:p>
        </p:txBody>
      </p:sp>
      <p:sp>
        <p:nvSpPr>
          <p:cNvPr id="7" name="Rectangle 2"/>
          <p:cNvSpPr/>
          <p:nvPr/>
        </p:nvSpPr>
        <p:spPr>
          <a:xfrm>
            <a:off x="4049459" y="1957277"/>
            <a:ext cx="2351719" cy="833849"/>
          </a:xfrm>
          <a:prstGeom prst="rect">
            <a:avLst/>
          </a:prstGeom>
          <a:gradFill>
            <a:gsLst>
              <a:gs pos="0">
                <a:srgbClr val="769535"/>
              </a:gs>
              <a:gs pos="100000">
                <a:srgbClr val="9BC348"/>
              </a:gs>
            </a:gsLst>
            <a:lin ang="16200000"/>
          </a:gradFill>
          <a:ln>
            <a:noFill/>
            <a:prstDash val="solid"/>
          </a:ln>
          <a:effectLst>
            <a:outerShdw dist="22997" dir="5400000" algn="tl">
              <a:srgbClr val="000000">
                <a:alpha val="35000"/>
              </a:srgbClr>
            </a:outerShdw>
          </a:effectLst>
        </p:spPr>
        <p:txBody>
          <a:bodyPr vert="horz" wrap="square" lIns="81643" tIns="40817" rIns="81643" bIns="40817" anchor="ctr" anchorCtr="1" compatLnSpc="0"/>
          <a:lstStyle/>
          <a:p>
            <a:pPr algn="ctr" defTabSz="829452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300">
                <a:solidFill>
                  <a:srgbClr val="000000"/>
                </a:solidFill>
                <a:latin typeface="Calibri"/>
                <a:ea typeface="Andale Sans UI" pitchFamily="2"/>
                <a:cs typeface="Tahoma" pitchFamily="2"/>
              </a:rPr>
              <a:t>Standby Mode</a:t>
            </a:r>
          </a:p>
        </p:txBody>
      </p:sp>
      <p:sp>
        <p:nvSpPr>
          <p:cNvPr id="8" name="Rectangle 2"/>
          <p:cNvSpPr/>
          <p:nvPr/>
        </p:nvSpPr>
        <p:spPr>
          <a:xfrm>
            <a:off x="4441361" y="3208046"/>
            <a:ext cx="2351719" cy="833849"/>
          </a:xfrm>
          <a:prstGeom prst="rect">
            <a:avLst/>
          </a:prstGeom>
          <a:gradFill>
            <a:gsLst>
              <a:gs pos="0">
                <a:srgbClr val="769535"/>
              </a:gs>
              <a:gs pos="100000">
                <a:srgbClr val="9BC348"/>
              </a:gs>
            </a:gsLst>
            <a:lin ang="16200000"/>
          </a:gradFill>
          <a:ln>
            <a:noFill/>
            <a:prstDash val="solid"/>
          </a:ln>
          <a:effectLst>
            <a:outerShdw dist="22997" dir="5400000" algn="tl">
              <a:srgbClr val="000000">
                <a:alpha val="35000"/>
              </a:srgbClr>
            </a:outerShdw>
          </a:effectLst>
        </p:spPr>
        <p:txBody>
          <a:bodyPr vert="horz" wrap="square" lIns="81643" tIns="40817" rIns="81643" bIns="40817" anchor="ctr" anchorCtr="1" compatLnSpc="0"/>
          <a:lstStyle/>
          <a:p>
            <a:pPr algn="ctr" defTabSz="829452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300">
                <a:solidFill>
                  <a:srgbClr val="000000"/>
                </a:solidFill>
                <a:latin typeface="Calibri"/>
                <a:ea typeface="Andale Sans UI" pitchFamily="2"/>
                <a:cs typeface="Tahoma" pitchFamily="2"/>
              </a:rPr>
              <a:t>MIDI Support</a:t>
            </a:r>
          </a:p>
        </p:txBody>
      </p:sp>
      <p:sp>
        <p:nvSpPr>
          <p:cNvPr id="9" name="Rectangle 2"/>
          <p:cNvSpPr/>
          <p:nvPr/>
        </p:nvSpPr>
        <p:spPr>
          <a:xfrm>
            <a:off x="5225323" y="4191675"/>
            <a:ext cx="2351719" cy="833849"/>
          </a:xfrm>
          <a:prstGeom prst="rect">
            <a:avLst/>
          </a:prstGeom>
          <a:gradFill>
            <a:gsLst>
              <a:gs pos="0">
                <a:srgbClr val="769535"/>
              </a:gs>
              <a:gs pos="100000">
                <a:srgbClr val="9BC348"/>
              </a:gs>
            </a:gsLst>
            <a:lin ang="16200000"/>
          </a:gradFill>
          <a:ln>
            <a:noFill/>
            <a:prstDash val="solid"/>
          </a:ln>
          <a:effectLst>
            <a:outerShdw dist="22997" dir="5400000" algn="tl">
              <a:srgbClr val="000000">
                <a:alpha val="35000"/>
              </a:srgbClr>
            </a:outerShdw>
          </a:effectLst>
        </p:spPr>
        <p:txBody>
          <a:bodyPr vert="horz" wrap="square" lIns="81643" tIns="40817" rIns="81643" bIns="40817" anchor="ctr" anchorCtr="1" compatLnSpc="0"/>
          <a:lstStyle/>
          <a:p>
            <a:pPr algn="ctr" defTabSz="829452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300">
                <a:solidFill>
                  <a:srgbClr val="000000"/>
                </a:solidFill>
                <a:latin typeface="Calibri"/>
                <a:ea typeface="Andale Sans UI" pitchFamily="2"/>
                <a:cs typeface="Tahoma" pitchFamily="2"/>
              </a:rPr>
              <a:t>Touch Screen with single tap</a:t>
            </a:r>
          </a:p>
        </p:txBody>
      </p:sp>
    </p:spTree>
    <p:extLst>
      <p:ext uri="{BB962C8B-B14F-4D97-AF65-F5344CB8AC3E}">
        <p14:creationId xmlns:p14="http://schemas.microsoft.com/office/powerpoint/2010/main" val="3386758603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 smtClean="0"/>
              <a:t>Sources</a:t>
            </a:r>
            <a:r>
              <a:rPr lang="fi-FI" dirty="0" smtClean="0"/>
              <a:t> for </a:t>
            </a:r>
            <a:r>
              <a:rPr lang="fi-FI" dirty="0" err="1" smtClean="0"/>
              <a:t>error</a:t>
            </a:r>
            <a:r>
              <a:rPr lang="fi-FI" dirty="0" smtClean="0"/>
              <a:t> </a:t>
            </a:r>
            <a:r>
              <a:rPr lang="fi-FI" dirty="0" err="1" smtClean="0"/>
              <a:t>report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17744" y="4800813"/>
            <a:ext cx="1796028" cy="849435"/>
          </a:xfrm>
          <a:prstGeom prst="rect">
            <a:avLst/>
          </a:prstGeom>
          <a:gradFill>
            <a:gsLst>
              <a:gs pos="0">
                <a:srgbClr val="DAFDA7"/>
              </a:gs>
              <a:gs pos="100000">
                <a:srgbClr val="E4FDC2"/>
              </a:gs>
            </a:gsLst>
            <a:lin ang="16200000"/>
          </a:gradFill>
          <a:ln w="9528">
            <a:solidFill>
              <a:srgbClr val="98B954"/>
            </a:solidFill>
            <a:prstDash val="solid"/>
          </a:ln>
          <a:effectLst>
            <a:outerShdw dist="19997" dir="5400000" algn="tl">
              <a:srgbClr val="000000">
                <a:alpha val="38000"/>
              </a:srgbClr>
            </a:outerShdw>
          </a:effectLst>
        </p:spPr>
        <p:txBody>
          <a:bodyPr vert="horz" wrap="square" lIns="97966" tIns="57149" rIns="97966" bIns="57149" anchor="ctr" anchorCtr="1" compatLnSpc="1"/>
          <a:lstStyle/>
          <a:p>
            <a:pPr algn="ctr"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500">
                <a:solidFill>
                  <a:srgbClr val="000000"/>
                </a:solidFill>
                <a:latin typeface="Calibri"/>
                <a:ea typeface="SimSun" pitchFamily="2"/>
                <a:cs typeface="SimSun" pitchFamily="2"/>
              </a:rPr>
              <a:t>CRM </a:t>
            </a:r>
          </a:p>
        </p:txBody>
      </p:sp>
      <p:sp>
        <p:nvSpPr>
          <p:cNvPr id="5" name="Rectangle 4"/>
          <p:cNvSpPr/>
          <p:nvPr/>
        </p:nvSpPr>
        <p:spPr>
          <a:xfrm>
            <a:off x="816376" y="2971731"/>
            <a:ext cx="1796028" cy="783894"/>
          </a:xfrm>
          <a:prstGeom prst="rect">
            <a:avLst/>
          </a:prstGeom>
          <a:gradFill>
            <a:gsLst>
              <a:gs pos="0">
                <a:srgbClr val="DAFDA7"/>
              </a:gs>
              <a:gs pos="100000">
                <a:srgbClr val="E4FDC2"/>
              </a:gs>
            </a:gsLst>
            <a:lin ang="16200000"/>
          </a:gradFill>
          <a:ln w="9528">
            <a:solidFill>
              <a:srgbClr val="98B954"/>
            </a:solidFill>
            <a:prstDash val="solid"/>
          </a:ln>
          <a:effectLst>
            <a:outerShdw dist="19997" dir="5400000" algn="tl">
              <a:srgbClr val="000000">
                <a:alpha val="38000"/>
              </a:srgbClr>
            </a:outerShdw>
          </a:effectLst>
        </p:spPr>
        <p:txBody>
          <a:bodyPr vert="horz" wrap="square" lIns="97966" tIns="57149" rIns="97966" bIns="57149" anchor="ctr" anchorCtr="1" compatLnSpc="1"/>
          <a:lstStyle/>
          <a:p>
            <a:pPr algn="ctr"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500">
                <a:solidFill>
                  <a:srgbClr val="000000"/>
                </a:solidFill>
                <a:latin typeface="Calibri"/>
                <a:ea typeface="SimSun" pitchFamily="2"/>
                <a:cs typeface="SimSun" pitchFamily="2"/>
              </a:rPr>
              <a:t>Field Testing</a:t>
            </a:r>
          </a:p>
        </p:txBody>
      </p:sp>
      <p:sp>
        <p:nvSpPr>
          <p:cNvPr id="6" name="Rectangle 5"/>
          <p:cNvSpPr/>
          <p:nvPr/>
        </p:nvSpPr>
        <p:spPr>
          <a:xfrm>
            <a:off x="816376" y="3919026"/>
            <a:ext cx="1796028" cy="751137"/>
          </a:xfrm>
          <a:prstGeom prst="rect">
            <a:avLst/>
          </a:prstGeom>
          <a:gradFill>
            <a:gsLst>
              <a:gs pos="0">
                <a:srgbClr val="DAFDA7"/>
              </a:gs>
              <a:gs pos="100000">
                <a:srgbClr val="E4FDC2"/>
              </a:gs>
            </a:gsLst>
            <a:lin ang="16200000"/>
          </a:gradFill>
          <a:ln w="9528">
            <a:solidFill>
              <a:srgbClr val="98B954"/>
            </a:solidFill>
            <a:prstDash val="solid"/>
          </a:ln>
          <a:effectLst>
            <a:outerShdw dist="19997" dir="5400000" algn="tl">
              <a:srgbClr val="000000">
                <a:alpha val="38000"/>
              </a:srgbClr>
            </a:outerShdw>
          </a:effectLst>
        </p:spPr>
        <p:txBody>
          <a:bodyPr vert="horz" wrap="square" lIns="97966" tIns="57149" rIns="97966" bIns="57149" anchor="ctr" anchorCtr="1" compatLnSpc="1"/>
          <a:lstStyle/>
          <a:p>
            <a:pPr algn="ctr"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500">
                <a:solidFill>
                  <a:srgbClr val="000000"/>
                </a:solidFill>
                <a:latin typeface="Calibri"/>
                <a:ea typeface="SimSun" pitchFamily="2"/>
                <a:cs typeface="SimSun" pitchFamily="2"/>
              </a:rPr>
              <a:t>Testing Process</a:t>
            </a:r>
          </a:p>
        </p:txBody>
      </p:sp>
      <p:sp>
        <p:nvSpPr>
          <p:cNvPr id="7" name="Rectangle 6"/>
          <p:cNvSpPr/>
          <p:nvPr/>
        </p:nvSpPr>
        <p:spPr>
          <a:xfrm>
            <a:off x="817744" y="2057185"/>
            <a:ext cx="1796028" cy="783894"/>
          </a:xfrm>
          <a:prstGeom prst="rect">
            <a:avLst/>
          </a:prstGeom>
          <a:gradFill>
            <a:gsLst>
              <a:gs pos="0">
                <a:srgbClr val="DAFDA7"/>
              </a:gs>
              <a:gs pos="100000">
                <a:srgbClr val="E4FDC2"/>
              </a:gs>
            </a:gsLst>
            <a:lin ang="16200000"/>
          </a:gradFill>
          <a:ln w="9528">
            <a:solidFill>
              <a:srgbClr val="98B954"/>
            </a:solidFill>
            <a:prstDash val="solid"/>
          </a:ln>
          <a:effectLst>
            <a:outerShdw dist="19997" dir="5400000" algn="tl">
              <a:srgbClr val="000000">
                <a:alpha val="38000"/>
              </a:srgbClr>
            </a:outerShdw>
          </a:effectLst>
        </p:spPr>
        <p:txBody>
          <a:bodyPr vert="horz" wrap="square" lIns="97966" tIns="57149" rIns="97966" bIns="57149" anchor="ctr" anchorCtr="1" compatLnSpc="1"/>
          <a:lstStyle/>
          <a:p>
            <a:pPr algn="ctr"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500" dirty="0" err="1">
                <a:solidFill>
                  <a:srgbClr val="000000"/>
                </a:solidFill>
                <a:latin typeface="Calibri"/>
                <a:ea typeface="SimSun" pitchFamily="2"/>
                <a:cs typeface="SimSun" pitchFamily="2"/>
              </a:rPr>
              <a:t>Customer</a:t>
            </a:r>
            <a:endParaRPr lang="fi-FI" sz="1500" dirty="0">
              <a:solidFill>
                <a:srgbClr val="000000"/>
              </a:solidFill>
              <a:latin typeface="Calibri"/>
              <a:ea typeface="SimSun" pitchFamily="2"/>
              <a:cs typeface="SimSun" pitchFamily="2"/>
            </a:endParaRPr>
          </a:p>
          <a:p>
            <a:pPr algn="ctr"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500" dirty="0">
                <a:solidFill>
                  <a:srgbClr val="000000"/>
                </a:solidFill>
                <a:latin typeface="Calibri"/>
                <a:ea typeface="SimSun" pitchFamily="2"/>
                <a:cs typeface="SimSun" pitchFamily="2"/>
              </a:rPr>
              <a:t>Feedback /</a:t>
            </a:r>
          </a:p>
        </p:txBody>
      </p:sp>
      <p:sp>
        <p:nvSpPr>
          <p:cNvPr id="8" name="Rectangle 7"/>
          <p:cNvSpPr/>
          <p:nvPr/>
        </p:nvSpPr>
        <p:spPr>
          <a:xfrm>
            <a:off x="5408164" y="4053526"/>
            <a:ext cx="1306202" cy="979754"/>
          </a:xfrm>
          <a:prstGeom prst="rect">
            <a:avLst/>
          </a:prstGeom>
          <a:gradFill>
            <a:gsLst>
              <a:gs pos="0">
                <a:srgbClr val="BCBCBC"/>
              </a:gs>
              <a:gs pos="100000">
                <a:srgbClr val="D0D0D0"/>
              </a:gs>
            </a:gsLst>
            <a:lin ang="16200000"/>
          </a:gradFill>
          <a:ln w="9528">
            <a:solidFill>
              <a:srgbClr val="000000"/>
            </a:solidFill>
            <a:prstDash val="solid"/>
          </a:ln>
          <a:effectLst>
            <a:outerShdw dist="19997" dir="5400000" algn="tl">
              <a:srgbClr val="000000">
                <a:alpha val="38000"/>
              </a:srgbClr>
            </a:outerShdw>
          </a:effectLst>
        </p:spPr>
        <p:txBody>
          <a:bodyPr vert="horz" wrap="square" lIns="97966" tIns="57149" rIns="97966" bIns="57149" anchor="ctr" anchorCtr="1" compatLnSpc="1"/>
          <a:lstStyle/>
          <a:p>
            <a:pPr algn="ctr"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500">
                <a:solidFill>
                  <a:srgbClr val="000000"/>
                </a:solidFill>
                <a:latin typeface="Calibri"/>
                <a:ea typeface="SimSun" pitchFamily="2"/>
                <a:cs typeface="SimSun" pitchFamily="2"/>
              </a:rPr>
              <a:t>Error Report</a:t>
            </a:r>
          </a:p>
        </p:txBody>
      </p:sp>
      <p:cxnSp>
        <p:nvCxnSpPr>
          <p:cNvPr id="9" name="Straight Arrow Connector 8"/>
          <p:cNvCxnSpPr>
            <a:stCxn id="5" idx="3"/>
            <a:endCxn id="8" idx="1"/>
          </p:cNvCxnSpPr>
          <p:nvPr/>
        </p:nvCxnSpPr>
        <p:spPr>
          <a:xfrm>
            <a:off x="2612404" y="3363678"/>
            <a:ext cx="2795760" cy="1179725"/>
          </a:xfrm>
          <a:prstGeom prst="straightConnector1">
            <a:avLst/>
          </a:prstGeom>
          <a:noFill/>
          <a:ln w="9528">
            <a:solidFill>
              <a:srgbClr val="000000"/>
            </a:solidFill>
            <a:prstDash val="solid"/>
            <a:tailEnd type="arrow"/>
          </a:ln>
        </p:spPr>
      </p:cxnSp>
      <p:cxnSp>
        <p:nvCxnSpPr>
          <p:cNvPr id="10" name="Straight Arrow Connector 9"/>
          <p:cNvCxnSpPr>
            <a:stCxn id="6" idx="3"/>
            <a:endCxn id="8" idx="1"/>
          </p:cNvCxnSpPr>
          <p:nvPr/>
        </p:nvCxnSpPr>
        <p:spPr>
          <a:xfrm>
            <a:off x="2612404" y="4294595"/>
            <a:ext cx="2795760" cy="248808"/>
          </a:xfrm>
          <a:prstGeom prst="straightConnector1">
            <a:avLst/>
          </a:prstGeom>
          <a:noFill/>
          <a:ln w="35999">
            <a:solidFill>
              <a:srgbClr val="000000">
                <a:alpha val="50000"/>
              </a:srgbClr>
            </a:solidFill>
            <a:custDash>
              <a:ds d="508014" sp="508014"/>
              <a:ds d="508014" sp="508014"/>
            </a:custDash>
            <a:tailEnd type="arrow"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</p:cxnSp>
      <p:cxnSp>
        <p:nvCxnSpPr>
          <p:cNvPr id="11" name="Straight Arrow Connector 10"/>
          <p:cNvCxnSpPr>
            <a:stCxn id="4" idx="3"/>
            <a:endCxn id="14" idx="1"/>
          </p:cNvCxnSpPr>
          <p:nvPr/>
        </p:nvCxnSpPr>
        <p:spPr>
          <a:xfrm flipV="1">
            <a:off x="2613772" y="2155120"/>
            <a:ext cx="1246840" cy="3070411"/>
          </a:xfrm>
          <a:prstGeom prst="straightConnector1">
            <a:avLst/>
          </a:prstGeom>
          <a:noFill/>
          <a:ln w="9528">
            <a:solidFill>
              <a:srgbClr val="000000"/>
            </a:solidFill>
            <a:prstDash val="solid"/>
            <a:tailEnd type="arrow"/>
          </a:ln>
        </p:spPr>
      </p:cxnSp>
      <p:cxnSp>
        <p:nvCxnSpPr>
          <p:cNvPr id="12" name="Straight Arrow Connector 11"/>
          <p:cNvCxnSpPr>
            <a:stCxn id="4" idx="3"/>
            <a:endCxn id="8" idx="1"/>
          </p:cNvCxnSpPr>
          <p:nvPr/>
        </p:nvCxnSpPr>
        <p:spPr>
          <a:xfrm flipV="1">
            <a:off x="2613772" y="4543403"/>
            <a:ext cx="2794392" cy="682128"/>
          </a:xfrm>
          <a:prstGeom prst="straightConnector1">
            <a:avLst/>
          </a:prstGeom>
          <a:noFill/>
          <a:ln w="35999">
            <a:solidFill>
              <a:srgbClr val="000000">
                <a:alpha val="50000"/>
              </a:srgbClr>
            </a:solidFill>
            <a:custDash>
              <a:ds d="508014" sp="508014"/>
              <a:ds d="508014" sp="508014"/>
            </a:custDash>
            <a:tailEnd type="arrow"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</p:cxnSp>
      <p:sp>
        <p:nvSpPr>
          <p:cNvPr id="13" name="Rectangle 12"/>
          <p:cNvSpPr/>
          <p:nvPr/>
        </p:nvSpPr>
        <p:spPr>
          <a:xfrm>
            <a:off x="7576603" y="4053525"/>
            <a:ext cx="1175498" cy="930480"/>
          </a:xfrm>
          <a:prstGeom prst="rect">
            <a:avLst/>
          </a:prstGeom>
          <a:gradFill>
            <a:gsLst>
              <a:gs pos="0">
                <a:srgbClr val="A3C4FF"/>
              </a:gs>
              <a:gs pos="100000">
                <a:srgbClr val="BFD5FF"/>
              </a:gs>
            </a:gsLst>
            <a:lin ang="16200000"/>
          </a:gradFill>
          <a:ln w="9528">
            <a:solidFill>
              <a:srgbClr val="4A7EBB"/>
            </a:solidFill>
            <a:prstDash val="solid"/>
          </a:ln>
          <a:effectLst>
            <a:outerShdw dist="19997" dir="5400000" algn="tl">
              <a:srgbClr val="000000">
                <a:alpha val="38000"/>
              </a:srgbClr>
            </a:outerShdw>
          </a:effectLst>
        </p:spPr>
        <p:txBody>
          <a:bodyPr vert="horz" wrap="square" lIns="97966" tIns="57149" rIns="97966" bIns="57149" anchor="ctr" anchorCtr="1" compatLnSpc="1"/>
          <a:lstStyle/>
          <a:p>
            <a:pPr algn="ctr"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500">
                <a:solidFill>
                  <a:srgbClr val="000000"/>
                </a:solidFill>
                <a:latin typeface="Calibri"/>
                <a:ea typeface="SimSun" pitchFamily="2"/>
                <a:cs typeface="SimSun" pitchFamily="2"/>
              </a:rPr>
              <a:t>Change </a:t>
            </a:r>
          </a:p>
          <a:p>
            <a:pPr algn="ctr"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500">
                <a:solidFill>
                  <a:srgbClr val="000000"/>
                </a:solidFill>
                <a:latin typeface="Calibri"/>
                <a:ea typeface="SimSun" pitchFamily="2"/>
                <a:cs typeface="SimSun" pitchFamily="2"/>
              </a:rPr>
              <a:t>Request?</a:t>
            </a:r>
          </a:p>
        </p:txBody>
      </p:sp>
      <p:sp>
        <p:nvSpPr>
          <p:cNvPr id="14" name="Rectangle 47"/>
          <p:cNvSpPr/>
          <p:nvPr/>
        </p:nvSpPr>
        <p:spPr>
          <a:xfrm>
            <a:off x="3860612" y="1665242"/>
            <a:ext cx="1534314" cy="979754"/>
          </a:xfrm>
          <a:prstGeom prst="rect">
            <a:avLst/>
          </a:prstGeom>
          <a:gradFill>
            <a:gsLst>
              <a:gs pos="0">
                <a:srgbClr val="BCBCBC"/>
              </a:gs>
              <a:gs pos="100000">
                <a:srgbClr val="D0D0D0"/>
              </a:gs>
            </a:gsLst>
            <a:lin ang="16200000"/>
          </a:gradFill>
          <a:ln w="9528">
            <a:solidFill>
              <a:srgbClr val="000000"/>
            </a:solidFill>
            <a:prstDash val="solid"/>
          </a:ln>
          <a:effectLst>
            <a:outerShdw dist="19997" dir="5400000" algn="tl">
              <a:srgbClr val="000000">
                <a:alpha val="38000"/>
              </a:srgbClr>
            </a:outerShdw>
          </a:effectLst>
        </p:spPr>
        <p:txBody>
          <a:bodyPr vert="horz" wrap="square" lIns="97966" tIns="57149" rIns="97966" bIns="57149" anchor="ctr" anchorCtr="1" compatLnSpc="1"/>
          <a:lstStyle/>
          <a:p>
            <a:pPr algn="ctr"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500">
                <a:solidFill>
                  <a:srgbClr val="000000"/>
                </a:solidFill>
                <a:latin typeface="Calibri"/>
                <a:ea typeface="SimSun" pitchFamily="2"/>
                <a:cs typeface="SimSun" pitchFamily="2"/>
              </a:rPr>
              <a:t>N x Incidents</a:t>
            </a:r>
          </a:p>
        </p:txBody>
      </p:sp>
      <p:cxnSp>
        <p:nvCxnSpPr>
          <p:cNvPr id="15" name="Straight Arrow Connector 54"/>
          <p:cNvCxnSpPr>
            <a:stCxn id="7" idx="3"/>
            <a:endCxn id="8" idx="1"/>
          </p:cNvCxnSpPr>
          <p:nvPr/>
        </p:nvCxnSpPr>
        <p:spPr>
          <a:xfrm>
            <a:off x="2613772" y="2449133"/>
            <a:ext cx="2794392" cy="2094270"/>
          </a:xfrm>
          <a:prstGeom prst="straightConnector1">
            <a:avLst/>
          </a:prstGeom>
          <a:noFill/>
          <a:ln w="9528">
            <a:solidFill>
              <a:srgbClr val="000000"/>
            </a:solidFill>
            <a:prstDash val="solid"/>
            <a:tailEnd type="arrow"/>
          </a:ln>
        </p:spPr>
      </p:cxnSp>
      <p:cxnSp>
        <p:nvCxnSpPr>
          <p:cNvPr id="16" name="Straight Arrow Connector 57"/>
          <p:cNvCxnSpPr>
            <a:stCxn id="14" idx="2"/>
            <a:endCxn id="8" idx="0"/>
          </p:cNvCxnSpPr>
          <p:nvPr/>
        </p:nvCxnSpPr>
        <p:spPr>
          <a:xfrm>
            <a:off x="4627769" y="2644996"/>
            <a:ext cx="1433496" cy="1408530"/>
          </a:xfrm>
          <a:prstGeom prst="straightConnector1">
            <a:avLst/>
          </a:prstGeom>
          <a:noFill/>
          <a:ln w="9528">
            <a:solidFill>
              <a:srgbClr val="000000"/>
            </a:solidFill>
            <a:prstDash val="solid"/>
            <a:tailEnd type="arrow"/>
          </a:ln>
        </p:spPr>
      </p:cxnSp>
      <p:sp>
        <p:nvSpPr>
          <p:cNvPr id="17" name="Right Arrow 74"/>
          <p:cNvSpPr/>
          <p:nvPr/>
        </p:nvSpPr>
        <p:spPr>
          <a:xfrm>
            <a:off x="6714375" y="4212894"/>
            <a:ext cx="796917" cy="671577"/>
          </a:xfrm>
          <a:custGeom>
            <a:avLst>
              <a:gd name="f0" fmla="val 12500"/>
              <a:gd name="f1" fmla="val 54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val 10800"/>
              <a:gd name="f10" fmla="+- 0 0 0"/>
              <a:gd name="f11" fmla="+- 0 0 180"/>
              <a:gd name="f12" fmla="*/ f5 1 21600"/>
              <a:gd name="f13" fmla="*/ f6 1 21600"/>
              <a:gd name="f14" fmla="+- f8 0 f7"/>
              <a:gd name="f15" fmla="pin 0 f0 21600"/>
              <a:gd name="f16" fmla="pin 0 f1 10800"/>
              <a:gd name="f17" fmla="*/ f10 f2 1"/>
              <a:gd name="f18" fmla="*/ f11 f2 1"/>
              <a:gd name="f19" fmla="val f15"/>
              <a:gd name="f20" fmla="val f16"/>
              <a:gd name="f21" fmla="*/ f14 1 21600"/>
              <a:gd name="f22" fmla="*/ f15 f12 1"/>
              <a:gd name="f23" fmla="*/ f16 f13 1"/>
              <a:gd name="f24" fmla="*/ f17 1 f4"/>
              <a:gd name="f25" fmla="*/ f18 1 f4"/>
              <a:gd name="f26" fmla="+- 21600 0 f20"/>
              <a:gd name="f27" fmla="+- 21600 0 f19"/>
              <a:gd name="f28" fmla="*/ 0 f21 1"/>
              <a:gd name="f29" fmla="*/ 21600 f21 1"/>
              <a:gd name="f30" fmla="*/ f20 f13 1"/>
              <a:gd name="f31" fmla="*/ f19 f12 1"/>
              <a:gd name="f32" fmla="+- f24 0 f3"/>
              <a:gd name="f33" fmla="+- f25 0 f3"/>
              <a:gd name="f34" fmla="*/ f27 f20 1"/>
              <a:gd name="f35" fmla="*/ f28 1 f21"/>
              <a:gd name="f36" fmla="*/ f29 1 f21"/>
              <a:gd name="f37" fmla="*/ f26 f13 1"/>
              <a:gd name="f38" fmla="*/ f34 1 10800"/>
              <a:gd name="f39" fmla="*/ f35 f12 1"/>
              <a:gd name="f40" fmla="*/ f35 f13 1"/>
              <a:gd name="f41" fmla="*/ f36 f13 1"/>
              <a:gd name="f42" fmla="+- f19 f38 0"/>
              <a:gd name="f43" fmla="*/ f42 f12 1"/>
            </a:gdLst>
            <a:ahLst>
              <a:ahXY gdRefX="f0" minX="f7" maxX="f8" gdRefY="f1" minY="f7" maxY="f9">
                <a:pos x="f22" y="f23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31" y="f40"/>
              </a:cxn>
              <a:cxn ang="f33">
                <a:pos x="f31" y="f41"/>
              </a:cxn>
            </a:cxnLst>
            <a:rect l="f39" t="f30" r="f43" b="f37"/>
            <a:pathLst>
              <a:path w="21600" h="21600">
                <a:moveTo>
                  <a:pt x="f7" y="f20"/>
                </a:moveTo>
                <a:lnTo>
                  <a:pt x="f19" y="f20"/>
                </a:lnTo>
                <a:lnTo>
                  <a:pt x="f19" y="f7"/>
                </a:lnTo>
                <a:lnTo>
                  <a:pt x="f8" y="f9"/>
                </a:lnTo>
                <a:lnTo>
                  <a:pt x="f19" y="f8"/>
                </a:lnTo>
                <a:lnTo>
                  <a:pt x="f19" y="f26"/>
                </a:lnTo>
                <a:lnTo>
                  <a:pt x="f7" y="f26"/>
                </a:lnTo>
                <a:close/>
              </a:path>
            </a:pathLst>
          </a:custGeom>
          <a:solidFill>
            <a:srgbClr val="4F81BD"/>
          </a:solidFill>
          <a:ln w="25402">
            <a:solidFill>
              <a:srgbClr val="385D8A"/>
            </a:solidFill>
            <a:prstDash val="solid"/>
          </a:ln>
        </p:spPr>
        <p:txBody>
          <a:bodyPr vert="horz" wrap="square" lIns="82945" tIns="41473" rIns="82945" bIns="41473" anchor="ctr" anchorCtr="1" compatLnSpc="1"/>
          <a:lstStyle/>
          <a:p>
            <a:pPr algn="ctr"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>
              <a:solidFill>
                <a:srgbClr val="FFFFFF"/>
              </a:solidFill>
              <a:latin typeface="Calibri"/>
            </a:endParaRPr>
          </a:p>
        </p:txBody>
      </p:sp>
      <p:cxnSp>
        <p:nvCxnSpPr>
          <p:cNvPr id="18" name="Straight Arrow Connector 76"/>
          <p:cNvCxnSpPr>
            <a:stCxn id="7" idx="3"/>
            <a:endCxn id="14" idx="1"/>
          </p:cNvCxnSpPr>
          <p:nvPr/>
        </p:nvCxnSpPr>
        <p:spPr>
          <a:xfrm flipV="1">
            <a:off x="2613772" y="2155120"/>
            <a:ext cx="1246840" cy="294013"/>
          </a:xfrm>
          <a:prstGeom prst="straightConnector1">
            <a:avLst/>
          </a:prstGeom>
          <a:noFill/>
          <a:ln w="9528">
            <a:solidFill>
              <a:srgbClr val="000000"/>
            </a:solidFill>
            <a:prstDash val="solid"/>
            <a:tailEnd type="arrow"/>
          </a:ln>
        </p:spPr>
      </p:cxnSp>
    </p:spTree>
    <p:extLst>
      <p:ext uri="{BB962C8B-B14F-4D97-AF65-F5344CB8AC3E}">
        <p14:creationId xmlns:p14="http://schemas.microsoft.com/office/powerpoint/2010/main" val="330947155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816377" y="1959508"/>
            <a:ext cx="3592064" cy="3102564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81643" tIns="40817" rIns="81643" bIns="40817" anchor="ctr" anchorCtr="1" compatLnSpc="1"/>
          <a:lstStyle/>
          <a:p>
            <a:pPr defTabSz="829452" hangingPunct="0">
              <a:buClr>
                <a:srgbClr val="000000"/>
              </a:buClr>
              <a:buSzPct val="45000"/>
              <a:buFont typeface="StarSymbol"/>
              <a:buChar char="●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600" dirty="0" err="1">
                <a:solidFill>
                  <a:srgbClr val="000000"/>
                </a:solidFill>
                <a:latin typeface="Arial" pitchFamily="18"/>
                <a:ea typeface="Andale Sans UI" pitchFamily="2"/>
                <a:cs typeface="Tahoma" pitchFamily="2"/>
              </a:rPr>
              <a:t>Defect</a:t>
            </a:r>
            <a:r>
              <a:rPr lang="de-DE" sz="1600" dirty="0">
                <a:solidFill>
                  <a:srgbClr val="000000"/>
                </a:solidFill>
                <a:latin typeface="Arial" pitchFamily="18"/>
                <a:ea typeface="Andale Sans UI" pitchFamily="2"/>
                <a:cs typeface="Tahoma" pitchFamily="2"/>
              </a:rPr>
              <a:t>/Burg/Error ID</a:t>
            </a:r>
          </a:p>
          <a:p>
            <a:pPr defTabSz="829452" hangingPunct="0">
              <a:buClr>
                <a:srgbClr val="000000"/>
              </a:buClr>
              <a:buSzPct val="45000"/>
              <a:buFont typeface="StarSymbol"/>
              <a:buChar char="●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600" dirty="0">
                <a:solidFill>
                  <a:srgbClr val="000000"/>
                </a:solidFill>
                <a:latin typeface="Arial" pitchFamily="18"/>
                <a:ea typeface="Andale Sans UI" pitchFamily="2"/>
                <a:cs typeface="Tahoma" pitchFamily="2"/>
              </a:rPr>
              <a:t>Reporter</a:t>
            </a:r>
          </a:p>
          <a:p>
            <a:pPr defTabSz="829452" hangingPunct="0">
              <a:buClr>
                <a:srgbClr val="000000"/>
              </a:buClr>
              <a:buSzPct val="45000"/>
              <a:buFont typeface="StarSymbol"/>
              <a:buChar char="●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600" dirty="0">
                <a:solidFill>
                  <a:srgbClr val="000000"/>
                </a:solidFill>
                <a:latin typeface="Arial" pitchFamily="18"/>
                <a:ea typeface="Andale Sans UI" pitchFamily="2"/>
                <a:cs typeface="Tahoma" pitchFamily="2"/>
              </a:rPr>
              <a:t>Time</a:t>
            </a:r>
          </a:p>
          <a:p>
            <a:pPr defTabSz="829452" hangingPunct="0">
              <a:buClr>
                <a:srgbClr val="000000"/>
              </a:buClr>
              <a:buSzPct val="45000"/>
              <a:buFont typeface="StarSymbol"/>
              <a:buChar char="●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600" dirty="0" err="1">
                <a:solidFill>
                  <a:srgbClr val="000000"/>
                </a:solidFill>
                <a:latin typeface="Arial" pitchFamily="18"/>
                <a:ea typeface="Andale Sans UI" pitchFamily="2"/>
                <a:cs typeface="Tahoma" pitchFamily="2"/>
              </a:rPr>
              <a:t>Founded</a:t>
            </a:r>
            <a:r>
              <a:rPr lang="de-DE" sz="1600" dirty="0">
                <a:solidFill>
                  <a:srgbClr val="000000"/>
                </a:solidFill>
                <a:latin typeface="Arial" pitchFamily="18"/>
                <a:ea typeface="Andale Sans UI" pitchFamily="2"/>
                <a:cs typeface="Tahoma" pitchFamily="2"/>
              </a:rPr>
              <a:t> </a:t>
            </a:r>
            <a:r>
              <a:rPr lang="de-DE" sz="1600" dirty="0" err="1">
                <a:solidFill>
                  <a:srgbClr val="000000"/>
                </a:solidFill>
                <a:latin typeface="Arial" pitchFamily="18"/>
                <a:ea typeface="Andale Sans UI" pitchFamily="2"/>
                <a:cs typeface="Tahoma" pitchFamily="2"/>
              </a:rPr>
              <a:t>where</a:t>
            </a:r>
            <a:endParaRPr lang="de-DE" sz="1600" dirty="0">
              <a:solidFill>
                <a:srgbClr val="000000"/>
              </a:solidFill>
              <a:latin typeface="Arial" pitchFamily="18"/>
              <a:ea typeface="Andale Sans UI" pitchFamily="2"/>
              <a:cs typeface="Tahoma" pitchFamily="2"/>
            </a:endParaRPr>
          </a:p>
          <a:p>
            <a:pPr defTabSz="829452" hangingPunct="0">
              <a:buClr>
                <a:srgbClr val="000000"/>
              </a:buClr>
              <a:buSzPct val="45000"/>
              <a:buFont typeface="StarSymbol"/>
              <a:buChar char="●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600" dirty="0" err="1">
                <a:solidFill>
                  <a:srgbClr val="000000"/>
                </a:solidFill>
                <a:latin typeface="Arial" pitchFamily="18"/>
                <a:ea typeface="Andale Sans UI" pitchFamily="2"/>
                <a:cs typeface="Tahoma" pitchFamily="2"/>
              </a:rPr>
              <a:t>Which</a:t>
            </a:r>
            <a:r>
              <a:rPr lang="de-DE" sz="1600" dirty="0">
                <a:solidFill>
                  <a:srgbClr val="000000"/>
                </a:solidFill>
                <a:latin typeface="Arial" pitchFamily="18"/>
                <a:ea typeface="Andale Sans UI" pitchFamily="2"/>
                <a:cs typeface="Tahoma" pitchFamily="2"/>
              </a:rPr>
              <a:t> </a:t>
            </a:r>
            <a:r>
              <a:rPr lang="de-DE" sz="1600" dirty="0" err="1">
                <a:solidFill>
                  <a:srgbClr val="000000"/>
                </a:solidFill>
                <a:latin typeface="Arial" pitchFamily="18"/>
                <a:ea typeface="Andale Sans UI" pitchFamily="2"/>
                <a:cs typeface="Tahoma" pitchFamily="2"/>
              </a:rPr>
              <a:t>way</a:t>
            </a:r>
            <a:r>
              <a:rPr lang="de-DE" sz="1600" dirty="0">
                <a:solidFill>
                  <a:srgbClr val="000000"/>
                </a:solidFill>
                <a:latin typeface="Arial" pitchFamily="18"/>
                <a:ea typeface="Andale Sans UI" pitchFamily="2"/>
                <a:cs typeface="Tahoma" pitchFamily="2"/>
              </a:rPr>
              <a:t>?</a:t>
            </a:r>
          </a:p>
          <a:p>
            <a:pPr defTabSz="829452" hangingPunct="0">
              <a:buClr>
                <a:srgbClr val="000000"/>
              </a:buClr>
              <a:buSzPct val="45000"/>
              <a:buFont typeface="StarSymbol"/>
              <a:buChar char="●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600" dirty="0">
                <a:solidFill>
                  <a:srgbClr val="000000"/>
                </a:solidFill>
                <a:latin typeface="Arial" pitchFamily="18"/>
                <a:ea typeface="Andale Sans UI" pitchFamily="2"/>
                <a:cs typeface="Tahoma" pitchFamily="2"/>
              </a:rPr>
              <a:t>Test Case</a:t>
            </a:r>
          </a:p>
          <a:p>
            <a:pPr defTabSz="829452" hangingPunct="0">
              <a:buClr>
                <a:srgbClr val="000000"/>
              </a:buClr>
              <a:buSzPct val="45000"/>
              <a:buFont typeface="StarSymbol"/>
              <a:buChar char="●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600" dirty="0">
                <a:solidFill>
                  <a:srgbClr val="000000"/>
                </a:solidFill>
                <a:latin typeface="Arial" pitchFamily="18"/>
                <a:ea typeface="Andale Sans UI" pitchFamily="2"/>
                <a:cs typeface="Tahoma" pitchFamily="2"/>
              </a:rPr>
              <a:t>Test Setup/Configuration</a:t>
            </a:r>
          </a:p>
          <a:p>
            <a:pPr defTabSz="829452" hangingPunct="0">
              <a:buClr>
                <a:srgbClr val="000000"/>
              </a:buClr>
              <a:buSzPct val="45000"/>
              <a:buFont typeface="StarSymbol"/>
              <a:buChar char="●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600" dirty="0" err="1">
                <a:solidFill>
                  <a:srgbClr val="000000"/>
                </a:solidFill>
                <a:latin typeface="Arial" pitchFamily="18"/>
                <a:ea typeface="Andale Sans UI" pitchFamily="2"/>
                <a:cs typeface="Tahoma" pitchFamily="2"/>
              </a:rPr>
              <a:t>Describe</a:t>
            </a:r>
            <a:r>
              <a:rPr lang="de-DE" sz="1600" dirty="0">
                <a:solidFill>
                  <a:srgbClr val="000000"/>
                </a:solidFill>
                <a:latin typeface="Arial" pitchFamily="18"/>
                <a:ea typeface="Andale Sans UI" pitchFamily="2"/>
                <a:cs typeface="Tahoma" pitchFamily="2"/>
              </a:rPr>
              <a:t> </a:t>
            </a:r>
            <a:r>
              <a:rPr lang="de-DE" sz="1600" dirty="0" err="1">
                <a:solidFill>
                  <a:srgbClr val="000000"/>
                </a:solidFill>
                <a:latin typeface="Arial" pitchFamily="18"/>
                <a:ea typeface="Andale Sans UI" pitchFamily="2"/>
                <a:cs typeface="Tahoma" pitchFamily="2"/>
              </a:rPr>
              <a:t>scenario</a:t>
            </a:r>
            <a:r>
              <a:rPr lang="de-DE" sz="1600" dirty="0">
                <a:solidFill>
                  <a:srgbClr val="000000"/>
                </a:solidFill>
                <a:latin typeface="Arial" pitchFamily="18"/>
                <a:ea typeface="Andale Sans UI" pitchFamily="2"/>
                <a:cs typeface="Tahoma" pitchFamily="2"/>
              </a:rPr>
              <a:t>?</a:t>
            </a:r>
          </a:p>
          <a:p>
            <a:pPr defTabSz="829452" hangingPunct="0">
              <a:buClr>
                <a:srgbClr val="000000"/>
              </a:buClr>
              <a:buSzPct val="45000"/>
              <a:buFont typeface="StarSymbol"/>
              <a:buChar char="●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600" dirty="0">
                <a:solidFill>
                  <a:srgbClr val="000000"/>
                </a:solidFill>
                <a:latin typeface="Arial" pitchFamily="18"/>
                <a:ea typeface="Andale Sans UI" pitchFamily="2"/>
                <a:cs typeface="Tahoma" pitchFamily="2"/>
              </a:rPr>
              <a:t>Attachements? Picture/Log/etc..</a:t>
            </a:r>
          </a:p>
          <a:p>
            <a:pPr defTabSz="829452" hangingPunct="0">
              <a:buClr>
                <a:srgbClr val="000000"/>
              </a:buClr>
              <a:buSzPct val="45000"/>
              <a:buFont typeface="StarSymbol"/>
              <a:buChar char="●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600" dirty="0">
              <a:solidFill>
                <a:srgbClr val="000000"/>
              </a:solidFill>
              <a:latin typeface="Arial" pitchFamily="18"/>
              <a:ea typeface="Andale Sans UI" pitchFamily="2"/>
              <a:cs typeface="Tahoma" pitchFamily="2"/>
            </a:endParaRPr>
          </a:p>
          <a:p>
            <a:pPr algn="ctr" defTabSz="829452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600" dirty="0">
              <a:solidFill>
                <a:srgbClr val="000000"/>
              </a:solidFill>
              <a:latin typeface="Arial" pitchFamily="18"/>
              <a:ea typeface="Andale Sans UI" pitchFamily="2"/>
              <a:cs typeface="Tahoma" pitchFamily="2"/>
            </a:endParaRPr>
          </a:p>
        </p:txBody>
      </p:sp>
      <p:sp>
        <p:nvSpPr>
          <p:cNvPr id="5" name="Freeform 4"/>
          <p:cNvSpPr/>
          <p:nvPr/>
        </p:nvSpPr>
        <p:spPr>
          <a:xfrm>
            <a:off x="5779511" y="2125091"/>
            <a:ext cx="3428788" cy="2612686"/>
          </a:xfrm>
          <a:custGeom>
            <a:avLst>
              <a:gd name="f0" fmla="val 54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0"/>
              <a:gd name="f7" fmla="val 88"/>
              <a:gd name="f8" fmla="val 21600"/>
              <a:gd name="f9" fmla="val 44"/>
              <a:gd name="f10" fmla="val 10800"/>
              <a:gd name="f11" fmla="val 20"/>
              <a:gd name="f12" fmla="val 68"/>
              <a:gd name="f13" fmla="val -2147483647"/>
              <a:gd name="f14" fmla="val 2147483647"/>
              <a:gd name="f15" fmla="+- 0 0 0"/>
              <a:gd name="f16" fmla="*/ f4 1 88"/>
              <a:gd name="f17" fmla="*/ f5 1 21600"/>
              <a:gd name="f18" fmla="+- f8 0 f6"/>
              <a:gd name="f19" fmla="+- f7 0 f6"/>
              <a:gd name="f20" fmla="pin 0 f0 10800"/>
              <a:gd name="f21" fmla="*/ f15 f1 1"/>
              <a:gd name="f22" fmla="val f20"/>
              <a:gd name="f23" fmla="*/ f19 1 88"/>
              <a:gd name="f24" fmla="*/ f18 1 21600"/>
              <a:gd name="f25" fmla="*/ f20 f17 1"/>
              <a:gd name="f26" fmla="*/ f21 1 f3"/>
              <a:gd name="f27" fmla="*/ f22 2 1"/>
              <a:gd name="f28" fmla="*/ 0 f23 1"/>
              <a:gd name="f29" fmla="*/ 88 f23 1"/>
              <a:gd name="f30" fmla="*/ 44 f23 1"/>
              <a:gd name="f31" fmla="*/ 0 f24 1"/>
              <a:gd name="f32" fmla="*/ 10800 f24 1"/>
              <a:gd name="f33" fmla="*/ 21600 f24 1"/>
              <a:gd name="f34" fmla="*/ f22 f17 1"/>
              <a:gd name="f35" fmla="+- f26 0 f2"/>
              <a:gd name="f36" fmla="*/ f27 1 4"/>
              <a:gd name="f37" fmla="*/ f30 1 f23"/>
              <a:gd name="f38" fmla="*/ f31 1 f24"/>
              <a:gd name="f39" fmla="*/ f28 1 f23"/>
              <a:gd name="f40" fmla="*/ f32 1 f24"/>
              <a:gd name="f41" fmla="*/ f33 1 f24"/>
              <a:gd name="f42" fmla="*/ f29 1 f23"/>
              <a:gd name="f43" fmla="*/ f36 6 1"/>
              <a:gd name="f44" fmla="+- 21600 0 f36"/>
              <a:gd name="f45" fmla="*/ f37 f16 1"/>
              <a:gd name="f46" fmla="*/ f39 f16 1"/>
              <a:gd name="f47" fmla="*/ f42 f16 1"/>
              <a:gd name="f48" fmla="*/ f38 f17 1"/>
              <a:gd name="f49" fmla="*/ f40 f17 1"/>
              <a:gd name="f50" fmla="*/ f41 f17 1"/>
              <a:gd name="f51" fmla="*/ f43 1 11"/>
              <a:gd name="f52" fmla="*/ f44 f17 1"/>
              <a:gd name="f53" fmla="+- f36 0 f51"/>
              <a:gd name="f54" fmla="+- f44 f51 0"/>
              <a:gd name="f55" fmla="+- f36 f51 0"/>
            </a:gdLst>
            <a:ahLst>
              <a:ahXY gdRefY="f0" minY="f6" maxY="f10">
                <a:pos x="f45" y="f2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5">
                <a:pos x="f45" y="f34"/>
              </a:cxn>
              <a:cxn ang="f35">
                <a:pos x="f45" y="f48"/>
              </a:cxn>
              <a:cxn ang="f35">
                <a:pos x="f46" y="f49"/>
              </a:cxn>
              <a:cxn ang="f35">
                <a:pos x="f45" y="f50"/>
              </a:cxn>
              <a:cxn ang="f35">
                <a:pos x="f47" y="f49"/>
              </a:cxn>
            </a:cxnLst>
            <a:rect l="f46" t="f34" r="f47" b="f52"/>
            <a:pathLst>
              <a:path w="88" h="21600">
                <a:moveTo>
                  <a:pt x="f9" y="f6"/>
                </a:moveTo>
                <a:cubicBezTo>
                  <a:pt x="f11" y="f6"/>
                  <a:pt x="f6" y="f53"/>
                  <a:pt x="f6" y="f36"/>
                </a:cubicBezTo>
                <a:lnTo>
                  <a:pt x="f6" y="f44"/>
                </a:lnTo>
                <a:cubicBezTo>
                  <a:pt x="f6" y="f54"/>
                  <a:pt x="f11" y="f8"/>
                  <a:pt x="f9" y="f8"/>
                </a:cubicBezTo>
                <a:cubicBezTo>
                  <a:pt x="f12" y="f8"/>
                  <a:pt x="f7" y="f54"/>
                  <a:pt x="f7" y="f44"/>
                </a:cubicBezTo>
                <a:lnTo>
                  <a:pt x="f7" y="f36"/>
                </a:lnTo>
                <a:cubicBezTo>
                  <a:pt x="f7" y="f53"/>
                  <a:pt x="f12" y="f6"/>
                  <a:pt x="f9" y="f6"/>
                </a:cubicBezTo>
                <a:close/>
              </a:path>
              <a:path w="88" h="21600">
                <a:moveTo>
                  <a:pt x="f9" y="f6"/>
                </a:moveTo>
                <a:cubicBezTo>
                  <a:pt x="f11" y="f6"/>
                  <a:pt x="f6" y="f53"/>
                  <a:pt x="f6" y="f36"/>
                </a:cubicBezTo>
                <a:cubicBezTo>
                  <a:pt x="f6" y="f55"/>
                  <a:pt x="f11" y="f22"/>
                  <a:pt x="f9" y="f22"/>
                </a:cubicBezTo>
                <a:cubicBezTo>
                  <a:pt x="f12" y="f22"/>
                  <a:pt x="f7" y="f55"/>
                  <a:pt x="f7" y="f36"/>
                </a:cubicBezTo>
                <a:cubicBezTo>
                  <a:pt x="f7" y="f53"/>
                  <a:pt x="f12" y="f6"/>
                  <a:pt x="f9" y="f6"/>
                </a:cubicBezTo>
                <a:close/>
              </a:path>
            </a:pathLst>
          </a:cu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81643" tIns="40817" rIns="81643" bIns="40817" anchor="ctr" anchorCtr="1" compatLnSpc="1"/>
          <a:lstStyle/>
          <a:p>
            <a:pPr algn="ctr"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100">
                <a:solidFill>
                  <a:srgbClr val="000000"/>
                </a:solidFill>
                <a:latin typeface="Bitstream Vera Sans Mono" pitchFamily="49"/>
                <a:ea typeface="SimSun" pitchFamily="2"/>
                <a:cs typeface="SimSun" pitchFamily="2"/>
              </a:rPr>
              <a:t>Error</a:t>
            </a:r>
          </a:p>
          <a:p>
            <a:pPr algn="ctr"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100">
                <a:solidFill>
                  <a:srgbClr val="000000"/>
                </a:solidFill>
                <a:latin typeface="Bitstream Vera Sans Mono" pitchFamily="49"/>
                <a:ea typeface="SimSun" pitchFamily="2"/>
                <a:cs typeface="SimSun" pitchFamily="2"/>
              </a:rPr>
              <a:t>Database</a:t>
            </a:r>
          </a:p>
        </p:txBody>
      </p:sp>
      <p:sp>
        <p:nvSpPr>
          <p:cNvPr id="6" name="Rectangle 5"/>
          <p:cNvSpPr/>
          <p:nvPr/>
        </p:nvSpPr>
        <p:spPr>
          <a:xfrm>
            <a:off x="7788025" y="4149080"/>
            <a:ext cx="489825" cy="489876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81643" tIns="40817" rIns="81643" bIns="40817" anchor="ctr" anchorCtr="1" compatLnSpc="1"/>
          <a:lstStyle/>
          <a:p>
            <a:pPr defTabSz="829452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600" smtClean="0">
                <a:solidFill>
                  <a:srgbClr val="000000"/>
                </a:solidFill>
                <a:latin typeface="Arial" pitchFamily="18"/>
                <a:ea typeface="Andale Sans UI" pitchFamily="2"/>
                <a:cs typeface="Tahoma" pitchFamily="2"/>
              </a:rPr>
              <a:t>Id4</a:t>
            </a:r>
            <a:endParaRPr lang="de-DE" sz="1600">
              <a:solidFill>
                <a:srgbClr val="000000"/>
              </a:solidFill>
              <a:latin typeface="Arial" pitchFamily="18"/>
              <a:ea typeface="Andale Sans UI" pitchFamily="2"/>
              <a:cs typeface="Tahoma" pitchFamily="2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084168" y="3522803"/>
            <a:ext cx="489825" cy="489876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81643" tIns="40817" rIns="81643" bIns="40817" anchor="ctr" anchorCtr="1" compatLnSpc="1"/>
          <a:lstStyle/>
          <a:p>
            <a:pPr defTabSz="829452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600">
                <a:solidFill>
                  <a:srgbClr val="000000"/>
                </a:solidFill>
                <a:latin typeface="Arial" pitchFamily="18"/>
                <a:ea typeface="Andale Sans UI" pitchFamily="2"/>
                <a:cs typeface="Tahoma" pitchFamily="2"/>
              </a:rPr>
              <a:t>Id2</a:t>
            </a:r>
          </a:p>
        </p:txBody>
      </p:sp>
      <p:sp>
        <p:nvSpPr>
          <p:cNvPr id="8" name="Rectangle 7"/>
          <p:cNvSpPr/>
          <p:nvPr/>
        </p:nvSpPr>
        <p:spPr>
          <a:xfrm>
            <a:off x="8394113" y="3803607"/>
            <a:ext cx="489825" cy="489876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81643" tIns="40817" rIns="81643" bIns="40817" anchor="ctr" anchorCtr="1" compatLnSpc="1"/>
          <a:lstStyle/>
          <a:p>
            <a:pPr defTabSz="829452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600" smtClean="0">
                <a:solidFill>
                  <a:srgbClr val="000000"/>
                </a:solidFill>
                <a:latin typeface="Arial" pitchFamily="18"/>
                <a:ea typeface="Andale Sans UI" pitchFamily="2"/>
                <a:cs typeface="Tahoma" pitchFamily="2"/>
              </a:rPr>
              <a:t>Id5</a:t>
            </a:r>
            <a:endParaRPr lang="de-DE" sz="1600">
              <a:solidFill>
                <a:srgbClr val="000000"/>
              </a:solidFill>
              <a:latin typeface="Arial" pitchFamily="18"/>
              <a:ea typeface="Andale Sans UI" pitchFamily="2"/>
              <a:cs typeface="Tahoma" pitchFamily="2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857578" y="4040318"/>
            <a:ext cx="489825" cy="489876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81643" tIns="40817" rIns="81643" bIns="40817" anchor="ctr" anchorCtr="1" compatLnSpc="1"/>
          <a:lstStyle/>
          <a:p>
            <a:pPr defTabSz="829452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600">
                <a:solidFill>
                  <a:srgbClr val="000000"/>
                </a:solidFill>
                <a:latin typeface="Arial" pitchFamily="18"/>
                <a:ea typeface="Andale Sans UI" pitchFamily="2"/>
                <a:cs typeface="Tahoma" pitchFamily="2"/>
              </a:rPr>
              <a:t>Id3</a:t>
            </a:r>
          </a:p>
        </p:txBody>
      </p:sp>
      <p:sp>
        <p:nvSpPr>
          <p:cNvPr id="10" name="Rectangle 9"/>
          <p:cNvSpPr/>
          <p:nvPr/>
        </p:nvSpPr>
        <p:spPr>
          <a:xfrm>
            <a:off x="6012160" y="2951280"/>
            <a:ext cx="489825" cy="489876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81643" tIns="40817" rIns="81643" bIns="40817" anchor="ctr" anchorCtr="1" compatLnSpc="1"/>
          <a:lstStyle/>
          <a:p>
            <a:pPr defTabSz="829452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600">
                <a:solidFill>
                  <a:srgbClr val="000000"/>
                </a:solidFill>
                <a:latin typeface="Arial" pitchFamily="18"/>
                <a:ea typeface="Andale Sans UI" pitchFamily="2"/>
                <a:cs typeface="Tahoma" pitchFamily="2"/>
              </a:rPr>
              <a:t>Id1</a:t>
            </a:r>
          </a:p>
        </p:txBody>
      </p:sp>
      <p:cxnSp>
        <p:nvCxnSpPr>
          <p:cNvPr id="14" name="Straight Arrow Connector 13"/>
          <p:cNvCxnSpPr>
            <a:stCxn id="4" idx="3"/>
            <a:endCxn id="10" idx="1"/>
          </p:cNvCxnSpPr>
          <p:nvPr/>
        </p:nvCxnSpPr>
        <p:spPr>
          <a:xfrm flipV="1">
            <a:off x="4408441" y="3196218"/>
            <a:ext cx="1603719" cy="3145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6844470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 smtClean="0"/>
              <a:t>Nature</a:t>
            </a:r>
            <a:r>
              <a:rPr lang="fi-FI" dirty="0" smtClean="0"/>
              <a:t> of </a:t>
            </a:r>
            <a:r>
              <a:rPr lang="fi-FI" dirty="0" err="1" smtClean="0"/>
              <a:t>bug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435050" y="4117646"/>
            <a:ext cx="489825" cy="489876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81643" tIns="40817" rIns="81643" bIns="40817" anchor="ctr" anchorCtr="1" compatLnSpc="1"/>
          <a:lstStyle/>
          <a:p>
            <a:pPr defTabSz="829452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600">
                <a:solidFill>
                  <a:srgbClr val="000000"/>
                </a:solidFill>
                <a:latin typeface="Arial" pitchFamily="18"/>
                <a:ea typeface="Andale Sans UI" pitchFamily="2"/>
                <a:cs typeface="Tahoma" pitchFamily="2"/>
              </a:rPr>
              <a:t>Id1</a:t>
            </a:r>
          </a:p>
        </p:txBody>
      </p:sp>
      <p:sp>
        <p:nvSpPr>
          <p:cNvPr id="5" name="Rectangle 4"/>
          <p:cNvSpPr/>
          <p:nvPr/>
        </p:nvSpPr>
        <p:spPr>
          <a:xfrm>
            <a:off x="3508955" y="3800534"/>
            <a:ext cx="489825" cy="489876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81643" tIns="40817" rIns="81643" bIns="40817" anchor="ctr" anchorCtr="1" compatLnSpc="1"/>
          <a:lstStyle/>
          <a:p>
            <a:pPr defTabSz="829452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600">
                <a:solidFill>
                  <a:srgbClr val="000000"/>
                </a:solidFill>
                <a:latin typeface="Arial" pitchFamily="18"/>
                <a:ea typeface="Andale Sans UI" pitchFamily="2"/>
                <a:cs typeface="Tahoma" pitchFamily="2"/>
              </a:rPr>
              <a:t>Id2</a:t>
            </a:r>
          </a:p>
        </p:txBody>
      </p:sp>
      <p:sp>
        <p:nvSpPr>
          <p:cNvPr id="6" name="Rectangle 5"/>
          <p:cNvSpPr/>
          <p:nvPr/>
        </p:nvSpPr>
        <p:spPr>
          <a:xfrm>
            <a:off x="4544796" y="4162551"/>
            <a:ext cx="489825" cy="489876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81643" tIns="40817" rIns="81643" bIns="40817" anchor="ctr" anchorCtr="1" compatLnSpc="1"/>
          <a:lstStyle/>
          <a:p>
            <a:pPr defTabSz="829452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600" dirty="0" smtClean="0">
                <a:solidFill>
                  <a:srgbClr val="000000"/>
                </a:solidFill>
                <a:latin typeface="Arial" pitchFamily="18"/>
                <a:ea typeface="Andale Sans UI" pitchFamily="2"/>
                <a:cs typeface="Tahoma" pitchFamily="2"/>
              </a:rPr>
              <a:t>Id4</a:t>
            </a:r>
            <a:endParaRPr lang="de-DE" sz="1600" dirty="0">
              <a:solidFill>
                <a:srgbClr val="000000"/>
              </a:solidFill>
              <a:latin typeface="Arial" pitchFamily="18"/>
              <a:ea typeface="Andale Sans UI" pitchFamily="2"/>
              <a:cs typeface="Tahoma" pitchFamily="2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789708" y="4147326"/>
            <a:ext cx="489825" cy="489876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81643" tIns="40817" rIns="81643" bIns="40817" anchor="ctr" anchorCtr="1" compatLnSpc="1"/>
          <a:lstStyle/>
          <a:p>
            <a:pPr defTabSz="829452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600">
                <a:solidFill>
                  <a:srgbClr val="000000"/>
                </a:solidFill>
                <a:latin typeface="Arial" pitchFamily="18"/>
                <a:ea typeface="Andale Sans UI" pitchFamily="2"/>
                <a:cs typeface="Tahoma" pitchFamily="2"/>
              </a:rPr>
              <a:t>Id3</a:t>
            </a:r>
          </a:p>
        </p:txBody>
      </p:sp>
      <p:sp>
        <p:nvSpPr>
          <p:cNvPr id="8" name="Rectangle 7"/>
          <p:cNvSpPr/>
          <p:nvPr/>
        </p:nvSpPr>
        <p:spPr>
          <a:xfrm>
            <a:off x="242865" y="1752452"/>
            <a:ext cx="2697786" cy="2027718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Location?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051177" y="1787826"/>
            <a:ext cx="2952328" cy="1992344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Priority?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6147370" y="1788684"/>
            <a:ext cx="2376415" cy="1991486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Severity?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42865" y="3209001"/>
            <a:ext cx="2697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Where is the bug is found?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123185" y="3209001"/>
            <a:ext cx="30241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Which one should fixed first?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088843" y="3204344"/>
            <a:ext cx="2601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How fatal is the bug?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3661355" y="3952934"/>
            <a:ext cx="489825" cy="489876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81643" tIns="40817" rIns="81643" bIns="40817" anchor="ctr" anchorCtr="1" compatLnSpc="1"/>
          <a:lstStyle/>
          <a:p>
            <a:pPr defTabSz="829452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600">
                <a:solidFill>
                  <a:srgbClr val="000000"/>
                </a:solidFill>
                <a:latin typeface="Arial" pitchFamily="18"/>
                <a:ea typeface="Andale Sans UI" pitchFamily="2"/>
                <a:cs typeface="Tahoma" pitchFamily="2"/>
              </a:rPr>
              <a:t>Id2</a:t>
            </a:r>
          </a:p>
        </p:txBody>
      </p:sp>
      <p:sp>
        <p:nvSpPr>
          <p:cNvPr id="15" name="Rectangle 14"/>
          <p:cNvSpPr/>
          <p:nvPr/>
        </p:nvSpPr>
        <p:spPr>
          <a:xfrm>
            <a:off x="3813755" y="4105334"/>
            <a:ext cx="489825" cy="489876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81643" tIns="40817" rIns="81643" bIns="40817" anchor="ctr" anchorCtr="1" compatLnSpc="1"/>
          <a:lstStyle/>
          <a:p>
            <a:pPr defTabSz="829452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600">
                <a:solidFill>
                  <a:srgbClr val="000000"/>
                </a:solidFill>
                <a:latin typeface="Arial" pitchFamily="18"/>
                <a:ea typeface="Andale Sans UI" pitchFamily="2"/>
                <a:cs typeface="Tahoma" pitchFamily="2"/>
              </a:rPr>
              <a:t>Id2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054971" y="3885402"/>
            <a:ext cx="489825" cy="489876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81643" tIns="40817" rIns="81643" bIns="40817" anchor="ctr" anchorCtr="1" compatLnSpc="1"/>
          <a:lstStyle/>
          <a:p>
            <a:pPr defTabSz="829452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600">
                <a:solidFill>
                  <a:srgbClr val="000000"/>
                </a:solidFill>
                <a:latin typeface="Arial" pitchFamily="18"/>
                <a:ea typeface="Andale Sans UI" pitchFamily="2"/>
                <a:cs typeface="Tahoma" pitchFamily="2"/>
              </a:rPr>
              <a:t>Id2</a:t>
            </a:r>
          </a:p>
        </p:txBody>
      </p:sp>
      <p:sp>
        <p:nvSpPr>
          <p:cNvPr id="17" name="Rectangle 16"/>
          <p:cNvSpPr/>
          <p:nvPr/>
        </p:nvSpPr>
        <p:spPr>
          <a:xfrm>
            <a:off x="3966155" y="4257734"/>
            <a:ext cx="489825" cy="489876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81643" tIns="40817" rIns="81643" bIns="40817" anchor="ctr" anchorCtr="1" compatLnSpc="1"/>
          <a:lstStyle/>
          <a:p>
            <a:pPr defTabSz="829452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600">
                <a:solidFill>
                  <a:srgbClr val="000000"/>
                </a:solidFill>
                <a:latin typeface="Arial" pitchFamily="18"/>
                <a:ea typeface="Andale Sans UI" pitchFamily="2"/>
                <a:cs typeface="Tahoma" pitchFamily="2"/>
              </a:rPr>
              <a:t>Id2</a:t>
            </a:r>
          </a:p>
        </p:txBody>
      </p:sp>
      <p:sp>
        <p:nvSpPr>
          <p:cNvPr id="18" name="Rectangle 17"/>
          <p:cNvSpPr/>
          <p:nvPr/>
        </p:nvSpPr>
        <p:spPr>
          <a:xfrm>
            <a:off x="4118555" y="4410134"/>
            <a:ext cx="489825" cy="489876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81643" tIns="40817" rIns="81643" bIns="40817" anchor="ctr" anchorCtr="1" compatLnSpc="1"/>
          <a:lstStyle/>
          <a:p>
            <a:pPr defTabSz="829452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600">
                <a:solidFill>
                  <a:srgbClr val="000000"/>
                </a:solidFill>
                <a:latin typeface="Arial" pitchFamily="18"/>
                <a:ea typeface="Andale Sans UI" pitchFamily="2"/>
                <a:cs typeface="Tahoma" pitchFamily="2"/>
              </a:rPr>
              <a:t>Id2</a:t>
            </a:r>
          </a:p>
        </p:txBody>
      </p:sp>
      <p:sp>
        <p:nvSpPr>
          <p:cNvPr id="19" name="Rectangle 18"/>
          <p:cNvSpPr/>
          <p:nvPr/>
        </p:nvSpPr>
        <p:spPr>
          <a:xfrm>
            <a:off x="4687570" y="3920258"/>
            <a:ext cx="489825" cy="489876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81643" tIns="40817" rIns="81643" bIns="40817" anchor="ctr" anchorCtr="1" compatLnSpc="1"/>
          <a:lstStyle/>
          <a:p>
            <a:pPr defTabSz="829452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600" dirty="0">
                <a:solidFill>
                  <a:srgbClr val="000000"/>
                </a:solidFill>
                <a:latin typeface="Arial" pitchFamily="18"/>
                <a:ea typeface="Andale Sans UI" pitchFamily="2"/>
                <a:cs typeface="Tahoma" pitchFamily="2"/>
              </a:rPr>
              <a:t>Id2</a:t>
            </a:r>
          </a:p>
        </p:txBody>
      </p:sp>
      <p:sp>
        <p:nvSpPr>
          <p:cNvPr id="20" name="Rectangle 19"/>
          <p:cNvSpPr/>
          <p:nvPr/>
        </p:nvSpPr>
        <p:spPr>
          <a:xfrm>
            <a:off x="4429454" y="4345294"/>
            <a:ext cx="661527" cy="489876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81643" tIns="40817" rIns="81643" bIns="40817" anchor="ctr" anchorCtr="1" compatLnSpc="1"/>
          <a:lstStyle/>
          <a:p>
            <a:pPr defTabSz="829452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600" dirty="0" smtClean="0">
                <a:solidFill>
                  <a:srgbClr val="000000"/>
                </a:solidFill>
                <a:latin typeface="Arial" pitchFamily="18"/>
                <a:ea typeface="Andale Sans UI" pitchFamily="2"/>
                <a:cs typeface="Tahoma" pitchFamily="2"/>
              </a:rPr>
              <a:t>ID N</a:t>
            </a:r>
            <a:endParaRPr lang="de-DE" sz="1600" dirty="0">
              <a:solidFill>
                <a:srgbClr val="000000"/>
              </a:solidFill>
              <a:latin typeface="Arial" pitchFamily="18"/>
              <a:ea typeface="Andale Sans UI" pitchFamily="2"/>
              <a:cs typeface="Tahoma" pitchFamily="2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962768" y="5017913"/>
            <a:ext cx="4933371" cy="1611154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Target? 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2376579" y="6215758"/>
            <a:ext cx="4392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When the bug should be fixed and verified 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2413107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i-FI" smtClean="0"/>
              <a:t>Test Case execution and error reporting</a:t>
            </a:r>
            <a:r>
              <a:rPr lang="fi-FI" dirty="0" smtClean="0"/>
              <a:t>?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979650" y="1728206"/>
            <a:ext cx="1796028" cy="1115791"/>
          </a:xfrm>
          <a:prstGeom prst="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wrap="square" lIns="81643" tIns="40817" rIns="81643" bIns="40817" anchor="t" anchorCtr="0" compatLnSpc="0">
            <a:spAutoFit/>
          </a:bodyPr>
          <a:lstStyle/>
          <a:p>
            <a:pPr defTabSz="829452" hangingPunct="0">
              <a:buSzPct val="45000"/>
              <a:buFont typeface="StarSymbol"/>
              <a:buChar char="●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100" dirty="0">
                <a:solidFill>
                  <a:srgbClr val="000000"/>
                </a:solidFill>
                <a:latin typeface="Calibri" pitchFamily="34"/>
                <a:ea typeface="Arial Unicode MS" pitchFamily="2"/>
                <a:cs typeface="Tahoma" pitchFamily="2"/>
              </a:rPr>
              <a:t>TEST CASE ID XXXXX</a:t>
            </a:r>
          </a:p>
          <a:p>
            <a:pPr defTabSz="829452" hangingPunct="0">
              <a:buSzPct val="45000"/>
              <a:buFont typeface="StarSymbol"/>
              <a:buChar char="●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i-FI" sz="1100" dirty="0">
              <a:solidFill>
                <a:srgbClr val="000000"/>
              </a:solidFill>
              <a:latin typeface="Calibri" pitchFamily="34"/>
              <a:ea typeface="Arial Unicode MS" pitchFamily="2"/>
              <a:cs typeface="Tahoma" pitchFamily="2"/>
            </a:endParaRPr>
          </a:p>
          <a:p>
            <a:pPr defTabSz="829452" hangingPunct="0">
              <a:buSzPct val="45000"/>
              <a:buFont typeface="StarSymbol"/>
              <a:buChar char="●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100" dirty="0">
                <a:solidFill>
                  <a:srgbClr val="000000"/>
                </a:solidFill>
                <a:latin typeface="Calibri" pitchFamily="34"/>
                <a:ea typeface="Arial Unicode MS" pitchFamily="2"/>
                <a:cs typeface="Tahoma" pitchFamily="2"/>
              </a:rPr>
              <a:t>Step1</a:t>
            </a:r>
          </a:p>
          <a:p>
            <a:pPr defTabSz="829452" hangingPunct="0">
              <a:buSzPct val="45000"/>
              <a:buFont typeface="StarSymbol"/>
              <a:buChar char="●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100" dirty="0">
                <a:solidFill>
                  <a:srgbClr val="000000"/>
                </a:solidFill>
                <a:latin typeface="Calibri" pitchFamily="34"/>
                <a:ea typeface="Arial Unicode MS" pitchFamily="2"/>
                <a:cs typeface="Tahoma" pitchFamily="2"/>
              </a:rPr>
              <a:t>Step2</a:t>
            </a:r>
          </a:p>
          <a:p>
            <a:pPr defTabSz="829452" hangingPunct="0">
              <a:buSzPct val="45000"/>
              <a:buFont typeface="StarSymbol"/>
              <a:buChar char="●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100" dirty="0">
                <a:solidFill>
                  <a:srgbClr val="000000"/>
                </a:solidFill>
                <a:latin typeface="Calibri" pitchFamily="34"/>
                <a:ea typeface="Arial Unicode MS" pitchFamily="2"/>
                <a:cs typeface="Tahoma" pitchFamily="2"/>
              </a:rPr>
              <a:t>Step3.</a:t>
            </a:r>
          </a:p>
          <a:p>
            <a:pPr defTabSz="829452" hangingPunct="0">
              <a:buSzPct val="45000"/>
              <a:buFont typeface="StarSymbol"/>
              <a:buChar char="●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100" dirty="0">
                <a:solidFill>
                  <a:srgbClr val="000000"/>
                </a:solidFill>
                <a:latin typeface="Calibri" pitchFamily="34"/>
                <a:ea typeface="Arial Unicode MS" pitchFamily="2"/>
                <a:cs typeface="Tahoma" pitchFamily="2"/>
              </a:rPr>
              <a:t>Step4.</a:t>
            </a:r>
          </a:p>
        </p:txBody>
      </p:sp>
      <p:sp>
        <p:nvSpPr>
          <p:cNvPr id="21" name="Rectangle 20"/>
          <p:cNvSpPr/>
          <p:nvPr/>
        </p:nvSpPr>
        <p:spPr>
          <a:xfrm>
            <a:off x="4940422" y="2079828"/>
            <a:ext cx="1142926" cy="679723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81643" tIns="40817" rIns="81643" bIns="40817" anchor="ctr" anchorCtr="1" compatLnSpc="0"/>
          <a:lstStyle/>
          <a:p>
            <a:pPr algn="ctr" defTabSz="829452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300" dirty="0" smtClean="0">
                <a:solidFill>
                  <a:srgbClr val="000000"/>
                </a:solidFill>
                <a:latin typeface="Calibri" pitchFamily="34"/>
                <a:ea typeface="Arial Unicode MS" pitchFamily="2"/>
                <a:cs typeface="Tahoma" pitchFamily="2"/>
              </a:rPr>
              <a:t>INCIDENTS</a:t>
            </a:r>
            <a:endParaRPr lang="fi-FI" sz="1300" dirty="0">
              <a:solidFill>
                <a:srgbClr val="000000"/>
              </a:solidFill>
              <a:latin typeface="Calibri" pitchFamily="34"/>
              <a:ea typeface="Arial Unicode MS" pitchFamily="2"/>
              <a:cs typeface="Tahoma" pitchFamily="2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5071453" y="4551877"/>
            <a:ext cx="1142926" cy="1632924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81643" tIns="40817" rIns="81643" bIns="40817" anchor="ctr" anchorCtr="1" compatLnSpc="0"/>
          <a:lstStyle/>
          <a:p>
            <a:pPr algn="ctr" defTabSz="829452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300" dirty="0" err="1">
                <a:solidFill>
                  <a:srgbClr val="000000"/>
                </a:solidFill>
                <a:latin typeface="Calibri" pitchFamily="34"/>
                <a:ea typeface="Arial Unicode MS" pitchFamily="2"/>
                <a:cs typeface="Tahoma" pitchFamily="2"/>
              </a:rPr>
              <a:t>Bug/Defect</a:t>
            </a:r>
            <a:endParaRPr lang="fi-FI" sz="1300" dirty="0">
              <a:solidFill>
                <a:srgbClr val="000000"/>
              </a:solidFill>
              <a:latin typeface="Calibri" pitchFamily="34"/>
              <a:ea typeface="Arial Unicode MS" pitchFamily="2"/>
              <a:cs typeface="Tahoma" pitchFamily="2"/>
            </a:endParaRPr>
          </a:p>
          <a:p>
            <a:pPr algn="ctr" defTabSz="829452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300" dirty="0" smtClean="0">
                <a:solidFill>
                  <a:srgbClr val="000000"/>
                </a:solidFill>
                <a:latin typeface="Calibri" pitchFamily="34"/>
                <a:ea typeface="Arial Unicode MS" pitchFamily="2"/>
                <a:cs typeface="Tahoma" pitchFamily="2"/>
              </a:rPr>
              <a:t>Report</a:t>
            </a:r>
            <a:endParaRPr lang="fi-FI" sz="1300" dirty="0">
              <a:solidFill>
                <a:srgbClr val="000000"/>
              </a:solidFill>
              <a:latin typeface="Calibri" pitchFamily="34"/>
              <a:ea typeface="Arial Unicode MS" pitchFamily="2"/>
              <a:cs typeface="Tahoma" pitchFamily="2"/>
            </a:endParaRPr>
          </a:p>
        </p:txBody>
      </p:sp>
      <p:sp>
        <p:nvSpPr>
          <p:cNvPr id="23" name="Freeform 22"/>
          <p:cNvSpPr/>
          <p:nvPr/>
        </p:nvSpPr>
        <p:spPr>
          <a:xfrm>
            <a:off x="7020853" y="4490550"/>
            <a:ext cx="1632752" cy="1796216"/>
          </a:xfrm>
          <a:custGeom>
            <a:avLst>
              <a:gd name="f0" fmla="val 54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0"/>
              <a:gd name="f7" fmla="val 88"/>
              <a:gd name="f8" fmla="val 21600"/>
              <a:gd name="f9" fmla="val 44"/>
              <a:gd name="f10" fmla="val 10800"/>
              <a:gd name="f11" fmla="val 20"/>
              <a:gd name="f12" fmla="val 68"/>
              <a:gd name="f13" fmla="val -2147483647"/>
              <a:gd name="f14" fmla="val 2147483647"/>
              <a:gd name="f15" fmla="+- 0 0 0"/>
              <a:gd name="f16" fmla="*/ f4 1 88"/>
              <a:gd name="f17" fmla="*/ f5 1 21600"/>
              <a:gd name="f18" fmla="+- f8 0 f6"/>
              <a:gd name="f19" fmla="+- f7 0 f6"/>
              <a:gd name="f20" fmla="pin 0 f0 10800"/>
              <a:gd name="f21" fmla="*/ f15 f1 1"/>
              <a:gd name="f22" fmla="val f20"/>
              <a:gd name="f23" fmla="*/ f19 1 88"/>
              <a:gd name="f24" fmla="*/ f18 1 21600"/>
              <a:gd name="f25" fmla="*/ f20 f17 1"/>
              <a:gd name="f26" fmla="*/ f21 1 f3"/>
              <a:gd name="f27" fmla="*/ f22 2 1"/>
              <a:gd name="f28" fmla="*/ 0 f23 1"/>
              <a:gd name="f29" fmla="*/ 88 f23 1"/>
              <a:gd name="f30" fmla="*/ 44 f23 1"/>
              <a:gd name="f31" fmla="*/ 0 f24 1"/>
              <a:gd name="f32" fmla="*/ 10800 f24 1"/>
              <a:gd name="f33" fmla="*/ 21600 f24 1"/>
              <a:gd name="f34" fmla="*/ f22 f17 1"/>
              <a:gd name="f35" fmla="+- f26 0 f2"/>
              <a:gd name="f36" fmla="*/ f27 1 4"/>
              <a:gd name="f37" fmla="*/ f30 1 f23"/>
              <a:gd name="f38" fmla="*/ f31 1 f24"/>
              <a:gd name="f39" fmla="*/ f28 1 f23"/>
              <a:gd name="f40" fmla="*/ f32 1 f24"/>
              <a:gd name="f41" fmla="*/ f33 1 f24"/>
              <a:gd name="f42" fmla="*/ f29 1 f23"/>
              <a:gd name="f43" fmla="*/ f36 6 1"/>
              <a:gd name="f44" fmla="+- 21600 0 f36"/>
              <a:gd name="f45" fmla="*/ f37 f16 1"/>
              <a:gd name="f46" fmla="*/ f39 f16 1"/>
              <a:gd name="f47" fmla="*/ f42 f16 1"/>
              <a:gd name="f48" fmla="*/ f38 f17 1"/>
              <a:gd name="f49" fmla="*/ f40 f17 1"/>
              <a:gd name="f50" fmla="*/ f41 f17 1"/>
              <a:gd name="f51" fmla="*/ f43 1 11"/>
              <a:gd name="f52" fmla="*/ f44 f17 1"/>
              <a:gd name="f53" fmla="+- f36 0 f51"/>
              <a:gd name="f54" fmla="+- f44 f51 0"/>
              <a:gd name="f55" fmla="+- f36 f51 0"/>
            </a:gdLst>
            <a:ahLst>
              <a:ahXY gdRefY="f0" minY="f6" maxY="f10">
                <a:pos x="f45" y="f2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5">
                <a:pos x="f45" y="f34"/>
              </a:cxn>
              <a:cxn ang="f35">
                <a:pos x="f45" y="f48"/>
              </a:cxn>
              <a:cxn ang="f35">
                <a:pos x="f46" y="f49"/>
              </a:cxn>
              <a:cxn ang="f35">
                <a:pos x="f45" y="f50"/>
              </a:cxn>
              <a:cxn ang="f35">
                <a:pos x="f47" y="f49"/>
              </a:cxn>
            </a:cxnLst>
            <a:rect l="f46" t="f34" r="f47" b="f52"/>
            <a:pathLst>
              <a:path w="88" h="21600">
                <a:moveTo>
                  <a:pt x="f9" y="f6"/>
                </a:moveTo>
                <a:cubicBezTo>
                  <a:pt x="f11" y="f6"/>
                  <a:pt x="f6" y="f53"/>
                  <a:pt x="f6" y="f36"/>
                </a:cubicBezTo>
                <a:lnTo>
                  <a:pt x="f6" y="f44"/>
                </a:lnTo>
                <a:cubicBezTo>
                  <a:pt x="f6" y="f54"/>
                  <a:pt x="f11" y="f8"/>
                  <a:pt x="f9" y="f8"/>
                </a:cubicBezTo>
                <a:cubicBezTo>
                  <a:pt x="f12" y="f8"/>
                  <a:pt x="f7" y="f54"/>
                  <a:pt x="f7" y="f44"/>
                </a:cubicBezTo>
                <a:lnTo>
                  <a:pt x="f7" y="f36"/>
                </a:lnTo>
                <a:cubicBezTo>
                  <a:pt x="f7" y="f53"/>
                  <a:pt x="f12" y="f6"/>
                  <a:pt x="f9" y="f6"/>
                </a:cubicBezTo>
                <a:close/>
              </a:path>
              <a:path w="88" h="21600">
                <a:moveTo>
                  <a:pt x="f9" y="f6"/>
                </a:moveTo>
                <a:cubicBezTo>
                  <a:pt x="f11" y="f6"/>
                  <a:pt x="f6" y="f53"/>
                  <a:pt x="f6" y="f36"/>
                </a:cubicBezTo>
                <a:cubicBezTo>
                  <a:pt x="f6" y="f55"/>
                  <a:pt x="f11" y="f22"/>
                  <a:pt x="f9" y="f22"/>
                </a:cubicBezTo>
                <a:cubicBezTo>
                  <a:pt x="f12" y="f22"/>
                  <a:pt x="f7" y="f55"/>
                  <a:pt x="f7" y="f36"/>
                </a:cubicBezTo>
                <a:cubicBezTo>
                  <a:pt x="f7" y="f53"/>
                  <a:pt x="f12" y="f6"/>
                  <a:pt x="f9" y="f6"/>
                </a:cubicBezTo>
                <a:close/>
              </a:path>
            </a:pathLst>
          </a:cu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81643" tIns="40817" rIns="81643" bIns="40817" anchor="ctr" anchorCtr="1" compatLnSpc="0"/>
          <a:lstStyle/>
          <a:p>
            <a:pPr algn="ctr" defTabSz="829452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300" dirty="0" err="1" smtClean="0">
                <a:solidFill>
                  <a:srgbClr val="000000"/>
                </a:solidFill>
                <a:latin typeface="Calibri" pitchFamily="34"/>
                <a:ea typeface="Arial Unicode MS" pitchFamily="2"/>
                <a:cs typeface="Tahoma" pitchFamily="2"/>
              </a:rPr>
              <a:t>Error</a:t>
            </a:r>
            <a:r>
              <a:rPr lang="fi-FI" sz="1300" dirty="0" smtClean="0">
                <a:solidFill>
                  <a:srgbClr val="000000"/>
                </a:solidFill>
                <a:latin typeface="Calibri" pitchFamily="34"/>
                <a:ea typeface="Arial Unicode MS" pitchFamily="2"/>
                <a:cs typeface="Tahoma" pitchFamily="2"/>
              </a:rPr>
              <a:t> </a:t>
            </a:r>
            <a:r>
              <a:rPr lang="fi-FI" sz="1300" dirty="0" err="1" smtClean="0">
                <a:solidFill>
                  <a:srgbClr val="000000"/>
                </a:solidFill>
                <a:latin typeface="Calibri" pitchFamily="34"/>
                <a:ea typeface="Arial Unicode MS" pitchFamily="2"/>
                <a:cs typeface="Tahoma" pitchFamily="2"/>
              </a:rPr>
              <a:t>Database</a:t>
            </a:r>
            <a:endParaRPr lang="fi-FI" sz="1300" dirty="0">
              <a:solidFill>
                <a:srgbClr val="000000"/>
              </a:solidFill>
              <a:latin typeface="Calibri" pitchFamily="34"/>
              <a:ea typeface="Arial Unicode MS" pitchFamily="2"/>
              <a:cs typeface="Tahoma" pitchFamily="2"/>
            </a:endParaRPr>
          </a:p>
        </p:txBody>
      </p:sp>
      <p:sp>
        <p:nvSpPr>
          <p:cNvPr id="24" name="Freeform 23"/>
          <p:cNvSpPr/>
          <p:nvPr/>
        </p:nvSpPr>
        <p:spPr>
          <a:xfrm>
            <a:off x="1142926" y="4735488"/>
            <a:ext cx="1469477" cy="1143046"/>
          </a:xfrm>
          <a:custGeom>
            <a:avLst/>
            <a:gdLst>
              <a:gd name="f0" fmla="val w"/>
              <a:gd name="f1" fmla="val h"/>
              <a:gd name="f2" fmla="val 0"/>
              <a:gd name="f3" fmla="val 884"/>
              <a:gd name="f4" fmla="val 526"/>
              <a:gd name="f5" fmla="val 794"/>
              <a:gd name="f6" fmla="val 337"/>
              <a:gd name="f7" fmla="val 800"/>
              <a:gd name="f8" fmla="val 349"/>
              <a:gd name="f9" fmla="val 806"/>
              <a:gd name="f10" fmla="val 361"/>
              <a:gd name="f11" fmla="val 812"/>
              <a:gd name="f12" fmla="val 373"/>
              <a:gd name="f13" fmla="val 390"/>
              <a:gd name="f14" fmla="val 426"/>
              <a:gd name="f15" fmla="val 776"/>
              <a:gd name="f16" fmla="val 461"/>
              <a:gd name="f17" fmla="val 740"/>
              <a:gd name="f18" fmla="val 485"/>
              <a:gd name="f19" fmla="val 693"/>
              <a:gd name="f20" fmla="val 503"/>
              <a:gd name="f21" fmla="val 639"/>
              <a:gd name="f22" fmla="val 509"/>
              <a:gd name="f23" fmla="val 609"/>
              <a:gd name="f24" fmla="val 579"/>
              <a:gd name="f25" fmla="val 555"/>
              <a:gd name="f26" fmla="val 497"/>
              <a:gd name="f27" fmla="val 531"/>
              <a:gd name="f28" fmla="val 519"/>
              <a:gd name="f29" fmla="val 501"/>
              <a:gd name="f30" fmla="val 515"/>
              <a:gd name="f31" fmla="val 484"/>
              <a:gd name="f32" fmla="val 521"/>
              <a:gd name="f33" fmla="val 460"/>
              <a:gd name="f34" fmla="val 442"/>
              <a:gd name="f35" fmla="val 418"/>
              <a:gd name="f36" fmla="val 406"/>
              <a:gd name="f37" fmla="val 394"/>
              <a:gd name="f38" fmla="val 376"/>
              <a:gd name="f39" fmla="val 491"/>
              <a:gd name="f40" fmla="val 352"/>
              <a:gd name="f41" fmla="val 334"/>
              <a:gd name="f42" fmla="val 310"/>
              <a:gd name="f43" fmla="val 263"/>
              <a:gd name="f44" fmla="val 221"/>
              <a:gd name="f45" fmla="val 185"/>
              <a:gd name="f46" fmla="val 467"/>
              <a:gd name="f47" fmla="val 161"/>
              <a:gd name="f48" fmla="val 444"/>
              <a:gd name="f49" fmla="val 143"/>
              <a:gd name="f50" fmla="val 414"/>
              <a:gd name="f51" fmla="val 137"/>
              <a:gd name="f52" fmla="val 131"/>
              <a:gd name="f53" fmla="val 90"/>
              <a:gd name="f54" fmla="val 408"/>
              <a:gd name="f55" fmla="val 54"/>
              <a:gd name="f56" fmla="val 24"/>
              <a:gd name="f57" fmla="val 6"/>
              <a:gd name="f58" fmla="val 343"/>
              <a:gd name="f59" fmla="val 308"/>
              <a:gd name="f60" fmla="val 272"/>
              <a:gd name="f61" fmla="val 30"/>
              <a:gd name="f62" fmla="val 242"/>
              <a:gd name="f63" fmla="val 60"/>
              <a:gd name="f64" fmla="val 219"/>
              <a:gd name="f65" fmla="val 101"/>
              <a:gd name="f66" fmla="val 201"/>
              <a:gd name="f67" fmla="val 107"/>
              <a:gd name="f68" fmla="val 95"/>
              <a:gd name="f69" fmla="val 189"/>
              <a:gd name="f70" fmla="val 84"/>
              <a:gd name="f71" fmla="val 177"/>
              <a:gd name="f72" fmla="val 78"/>
              <a:gd name="f73" fmla="val 160"/>
              <a:gd name="f74" fmla="val 142"/>
              <a:gd name="f75" fmla="val 100"/>
              <a:gd name="f76" fmla="val 113"/>
              <a:gd name="f77" fmla="val 71"/>
              <a:gd name="f78" fmla="val 149"/>
              <a:gd name="f79" fmla="val 47"/>
              <a:gd name="f80" fmla="val 197"/>
              <a:gd name="f81" fmla="val 35"/>
              <a:gd name="f82" fmla="val 227"/>
              <a:gd name="f83" fmla="val 41"/>
              <a:gd name="f84" fmla="val 251"/>
              <a:gd name="f85" fmla="val 275"/>
              <a:gd name="f86" fmla="val 59"/>
              <a:gd name="f87" fmla="val 293"/>
              <a:gd name="f88" fmla="val 77"/>
              <a:gd name="f89" fmla="val 298"/>
              <a:gd name="f90" fmla="val 304"/>
              <a:gd name="f91" fmla="val 322"/>
              <a:gd name="f92" fmla="val 340"/>
              <a:gd name="f93" fmla="val 53"/>
              <a:gd name="f94" fmla="val 358"/>
              <a:gd name="f95" fmla="val 382"/>
              <a:gd name="f96" fmla="val 430"/>
              <a:gd name="f97" fmla="val 436"/>
              <a:gd name="f98" fmla="val 466"/>
              <a:gd name="f99" fmla="val 29"/>
              <a:gd name="f100" fmla="val 496"/>
              <a:gd name="f101" fmla="val 12"/>
              <a:gd name="f102" fmla="val 573"/>
              <a:gd name="f103" fmla="val 621"/>
              <a:gd name="f104" fmla="val 669"/>
              <a:gd name="f105" fmla="val 699"/>
              <a:gd name="f106" fmla="val 722"/>
              <a:gd name="f107" fmla="val 728"/>
              <a:gd name="f108" fmla="val 112"/>
              <a:gd name="f109" fmla="val 118"/>
              <a:gd name="f110" fmla="val 124"/>
              <a:gd name="f111" fmla="val 130"/>
              <a:gd name="f112" fmla="val 734"/>
              <a:gd name="f113" fmla="val 746"/>
              <a:gd name="f114" fmla="val 136"/>
              <a:gd name="f115" fmla="val 830"/>
              <a:gd name="f116" fmla="val 148"/>
              <a:gd name="f117" fmla="val 860"/>
              <a:gd name="f118" fmla="val 171"/>
              <a:gd name="f119" fmla="val 878"/>
              <a:gd name="f120" fmla="val 237"/>
              <a:gd name="f121" fmla="val 296"/>
              <a:gd name="f122" fmla="val 319"/>
              <a:gd name="f123" fmla="*/ f0 1 884"/>
              <a:gd name="f124" fmla="*/ f1 1 526"/>
              <a:gd name="f125" fmla="+- f4 0 f2"/>
              <a:gd name="f126" fmla="+- f3 0 f2"/>
              <a:gd name="f127" fmla="*/ f126 1 884"/>
              <a:gd name="f128" fmla="*/ f125 1 526"/>
              <a:gd name="f129" fmla="*/ f2 1 f127"/>
              <a:gd name="f130" fmla="*/ f3 1 f127"/>
              <a:gd name="f131" fmla="*/ f2 1 f128"/>
              <a:gd name="f132" fmla="*/ f4 1 f128"/>
              <a:gd name="f133" fmla="*/ f129 f123 1"/>
              <a:gd name="f134" fmla="*/ f130 f123 1"/>
              <a:gd name="f135" fmla="*/ f132 f124 1"/>
              <a:gd name="f136" fmla="*/ f131 f12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33" t="f136" r="f134" b="f135"/>
            <a:pathLst>
              <a:path w="884" h="526">
                <a:moveTo>
                  <a:pt x="f5" y="f6"/>
                </a:moveTo>
                <a:lnTo>
                  <a:pt x="f7" y="f8"/>
                </a:lnTo>
                <a:lnTo>
                  <a:pt x="f9" y="f10"/>
                </a:lnTo>
                <a:lnTo>
                  <a:pt x="f11" y="f12"/>
                </a:lnTo>
                <a:lnTo>
                  <a:pt x="f11" y="f13"/>
                </a:lnTo>
                <a:lnTo>
                  <a:pt x="f7" y="f14"/>
                </a:lnTo>
                <a:lnTo>
                  <a:pt x="f15" y="f16"/>
                </a:lnTo>
                <a:lnTo>
                  <a:pt x="f17" y="f18"/>
                </a:lnTo>
                <a:lnTo>
                  <a:pt x="f19" y="f20"/>
                </a:lnTo>
                <a:lnTo>
                  <a:pt x="f21" y="f22"/>
                </a:lnTo>
                <a:lnTo>
                  <a:pt x="f23" y="f20"/>
                </a:lnTo>
                <a:lnTo>
                  <a:pt x="f24" y="f20"/>
                </a:lnTo>
                <a:lnTo>
                  <a:pt x="f25" y="f26"/>
                </a:lnTo>
                <a:lnTo>
                  <a:pt x="f27" y="f18"/>
                </a:lnTo>
                <a:lnTo>
                  <a:pt x="f28" y="f20"/>
                </a:lnTo>
                <a:lnTo>
                  <a:pt x="f29" y="f30"/>
                </a:lnTo>
                <a:lnTo>
                  <a:pt x="f31" y="f32"/>
                </a:lnTo>
                <a:lnTo>
                  <a:pt x="f33" y="f4"/>
                </a:lnTo>
                <a:lnTo>
                  <a:pt x="f34" y="f32"/>
                </a:lnTo>
                <a:lnTo>
                  <a:pt x="f35" y="f30"/>
                </a:lnTo>
                <a:lnTo>
                  <a:pt x="f36" y="f20"/>
                </a:lnTo>
                <a:lnTo>
                  <a:pt x="f37" y="f18"/>
                </a:lnTo>
                <a:lnTo>
                  <a:pt x="f38" y="f39"/>
                </a:lnTo>
                <a:lnTo>
                  <a:pt x="f40" y="f26"/>
                </a:lnTo>
                <a:lnTo>
                  <a:pt x="f41" y="f26"/>
                </a:lnTo>
                <a:lnTo>
                  <a:pt x="f42" y="f20"/>
                </a:lnTo>
                <a:lnTo>
                  <a:pt x="f43" y="f26"/>
                </a:lnTo>
                <a:lnTo>
                  <a:pt x="f44" y="f18"/>
                </a:lnTo>
                <a:lnTo>
                  <a:pt x="f45" y="f46"/>
                </a:lnTo>
                <a:lnTo>
                  <a:pt x="f47" y="f48"/>
                </a:lnTo>
                <a:lnTo>
                  <a:pt x="f49" y="f50"/>
                </a:lnTo>
                <a:lnTo>
                  <a:pt x="f51" y="f50"/>
                </a:lnTo>
                <a:lnTo>
                  <a:pt x="f51" y="f50"/>
                </a:lnTo>
                <a:lnTo>
                  <a:pt x="f51" y="f50"/>
                </a:lnTo>
                <a:lnTo>
                  <a:pt x="f52" y="f50"/>
                </a:lnTo>
                <a:lnTo>
                  <a:pt x="f53" y="f54"/>
                </a:lnTo>
                <a:lnTo>
                  <a:pt x="f55" y="f13"/>
                </a:lnTo>
                <a:lnTo>
                  <a:pt x="f56" y="f12"/>
                </a:lnTo>
                <a:lnTo>
                  <a:pt x="f57" y="f58"/>
                </a:lnTo>
                <a:lnTo>
                  <a:pt x="f2" y="f59"/>
                </a:lnTo>
                <a:lnTo>
                  <a:pt x="f57" y="f60"/>
                </a:lnTo>
                <a:lnTo>
                  <a:pt x="f61" y="f62"/>
                </a:lnTo>
                <a:lnTo>
                  <a:pt x="f63" y="f64"/>
                </a:lnTo>
                <a:lnTo>
                  <a:pt x="f65" y="f66"/>
                </a:lnTo>
                <a:lnTo>
                  <a:pt x="f65" y="f66"/>
                </a:lnTo>
                <a:lnTo>
                  <a:pt x="f65" y="f66"/>
                </a:lnTo>
                <a:lnTo>
                  <a:pt x="f67" y="f66"/>
                </a:lnTo>
                <a:lnTo>
                  <a:pt x="f68" y="f69"/>
                </a:lnTo>
                <a:lnTo>
                  <a:pt x="f70" y="f71"/>
                </a:lnTo>
                <a:lnTo>
                  <a:pt x="f72" y="f73"/>
                </a:lnTo>
                <a:lnTo>
                  <a:pt x="f72" y="f74"/>
                </a:lnTo>
                <a:lnTo>
                  <a:pt x="f70" y="f75"/>
                </a:lnTo>
                <a:lnTo>
                  <a:pt x="f76" y="f77"/>
                </a:lnTo>
                <a:lnTo>
                  <a:pt x="f78" y="f79"/>
                </a:lnTo>
                <a:lnTo>
                  <a:pt x="f80" y="f81"/>
                </a:lnTo>
                <a:lnTo>
                  <a:pt x="f82" y="f83"/>
                </a:lnTo>
                <a:lnTo>
                  <a:pt x="f84" y="f79"/>
                </a:lnTo>
                <a:lnTo>
                  <a:pt x="f85" y="f86"/>
                </a:lnTo>
                <a:lnTo>
                  <a:pt x="f87" y="f88"/>
                </a:lnTo>
                <a:lnTo>
                  <a:pt x="f89" y="f88"/>
                </a:lnTo>
                <a:lnTo>
                  <a:pt x="f89" y="f88"/>
                </a:lnTo>
                <a:lnTo>
                  <a:pt x="f90" y="f88"/>
                </a:lnTo>
                <a:lnTo>
                  <a:pt x="f90" y="f88"/>
                </a:lnTo>
                <a:lnTo>
                  <a:pt x="f90" y="f88"/>
                </a:lnTo>
                <a:lnTo>
                  <a:pt x="f42" y="f88"/>
                </a:lnTo>
                <a:lnTo>
                  <a:pt x="f42" y="f88"/>
                </a:lnTo>
                <a:lnTo>
                  <a:pt x="f91" y="f86"/>
                </a:lnTo>
                <a:lnTo>
                  <a:pt x="f92" y="f93"/>
                </a:lnTo>
                <a:lnTo>
                  <a:pt x="f94" y="f79"/>
                </a:lnTo>
                <a:lnTo>
                  <a:pt x="f95" y="f83"/>
                </a:lnTo>
                <a:lnTo>
                  <a:pt x="f37" y="f83"/>
                </a:lnTo>
                <a:lnTo>
                  <a:pt x="f36" y="f79"/>
                </a:lnTo>
                <a:lnTo>
                  <a:pt x="f35" y="f93"/>
                </a:lnTo>
                <a:lnTo>
                  <a:pt x="f96" y="f93"/>
                </a:lnTo>
                <a:lnTo>
                  <a:pt x="f97" y="f93"/>
                </a:lnTo>
                <a:lnTo>
                  <a:pt x="f97" y="f93"/>
                </a:lnTo>
                <a:lnTo>
                  <a:pt x="f97" y="f93"/>
                </a:lnTo>
                <a:lnTo>
                  <a:pt x="f97" y="f79"/>
                </a:lnTo>
                <a:lnTo>
                  <a:pt x="f98" y="f99"/>
                </a:lnTo>
                <a:lnTo>
                  <a:pt x="f100" y="f101"/>
                </a:lnTo>
                <a:lnTo>
                  <a:pt x="f27" y="f57"/>
                </a:lnTo>
                <a:lnTo>
                  <a:pt x="f102" y="f2"/>
                </a:lnTo>
                <a:lnTo>
                  <a:pt x="f103" y="f57"/>
                </a:lnTo>
                <a:lnTo>
                  <a:pt x="f104" y="f56"/>
                </a:lnTo>
                <a:lnTo>
                  <a:pt x="f105" y="f79"/>
                </a:lnTo>
                <a:lnTo>
                  <a:pt x="f106" y="f88"/>
                </a:lnTo>
                <a:lnTo>
                  <a:pt x="f107" y="f108"/>
                </a:lnTo>
                <a:lnTo>
                  <a:pt x="f107" y="f109"/>
                </a:lnTo>
                <a:lnTo>
                  <a:pt x="f107" y="f109"/>
                </a:lnTo>
                <a:lnTo>
                  <a:pt x="f107" y="f110"/>
                </a:lnTo>
                <a:lnTo>
                  <a:pt x="f107" y="f111"/>
                </a:lnTo>
                <a:lnTo>
                  <a:pt x="f112" y="f111"/>
                </a:lnTo>
                <a:lnTo>
                  <a:pt x="f17" y="f111"/>
                </a:lnTo>
                <a:lnTo>
                  <a:pt x="f113" y="f111"/>
                </a:lnTo>
                <a:lnTo>
                  <a:pt x="f113" y="f111"/>
                </a:lnTo>
                <a:lnTo>
                  <a:pt x="f5" y="f114"/>
                </a:lnTo>
                <a:lnTo>
                  <a:pt x="f115" y="f116"/>
                </a:lnTo>
                <a:lnTo>
                  <a:pt x="f117" y="f118"/>
                </a:lnTo>
                <a:lnTo>
                  <a:pt x="f119" y="f66"/>
                </a:lnTo>
                <a:lnTo>
                  <a:pt x="f3" y="f120"/>
                </a:lnTo>
                <a:lnTo>
                  <a:pt x="f119" y="f60"/>
                </a:lnTo>
                <a:lnTo>
                  <a:pt x="f117" y="f121"/>
                </a:lnTo>
                <a:lnTo>
                  <a:pt x="f115" y="f122"/>
                </a:lnTo>
                <a:lnTo>
                  <a:pt x="f5" y="f6"/>
                </a:lnTo>
              </a:path>
            </a:pathLst>
          </a:custGeom>
          <a:noFill/>
          <a:ln w="18004">
            <a:solidFill>
              <a:srgbClr val="000000"/>
            </a:solidFill>
            <a:prstDash val="solid"/>
          </a:ln>
        </p:spPr>
        <p:txBody>
          <a:bodyPr vert="horz" wrap="square" lIns="81643" tIns="40817" rIns="81643" bIns="40817" anchor="ctr" anchorCtr="1" compatLnSpc="0"/>
          <a:lstStyle/>
          <a:p>
            <a:pPr algn="ctr" defTabSz="829452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300" dirty="0" smtClean="0">
                <a:solidFill>
                  <a:srgbClr val="000000"/>
                </a:solidFill>
                <a:latin typeface="Calibri" pitchFamily="34"/>
                <a:ea typeface="Arial Unicode MS" pitchFamily="2"/>
                <a:cs typeface="Tahoma" pitchFamily="2"/>
              </a:rPr>
              <a:t>System </a:t>
            </a:r>
            <a:r>
              <a:rPr lang="fi-FI" sz="1300" dirty="0" err="1" smtClean="0">
                <a:solidFill>
                  <a:srgbClr val="000000"/>
                </a:solidFill>
                <a:latin typeface="Calibri" pitchFamily="34"/>
                <a:ea typeface="Arial Unicode MS" pitchFamily="2"/>
                <a:cs typeface="Tahoma" pitchFamily="2"/>
              </a:rPr>
              <a:t>Under</a:t>
            </a:r>
            <a:endParaRPr lang="fi-FI" sz="1300" dirty="0" smtClean="0">
              <a:solidFill>
                <a:srgbClr val="000000"/>
              </a:solidFill>
              <a:latin typeface="Calibri" pitchFamily="34"/>
              <a:ea typeface="Arial Unicode MS" pitchFamily="2"/>
              <a:cs typeface="Tahoma" pitchFamily="2"/>
            </a:endParaRPr>
          </a:p>
          <a:p>
            <a:pPr algn="ctr" defTabSz="829452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300" dirty="0" err="1" smtClean="0">
                <a:solidFill>
                  <a:srgbClr val="000000"/>
                </a:solidFill>
                <a:latin typeface="Calibri" pitchFamily="34"/>
                <a:ea typeface="Arial Unicode MS" pitchFamily="2"/>
                <a:cs typeface="Tahoma" pitchFamily="2"/>
              </a:rPr>
              <a:t>Test</a:t>
            </a:r>
            <a:endParaRPr lang="fi-FI" sz="1300" dirty="0">
              <a:solidFill>
                <a:srgbClr val="000000"/>
              </a:solidFill>
              <a:latin typeface="Calibri" pitchFamily="34"/>
              <a:ea typeface="Arial Unicode MS" pitchFamily="2"/>
              <a:cs typeface="Tahoma" pitchFamily="2"/>
            </a:endParaRPr>
          </a:p>
        </p:txBody>
      </p:sp>
      <p:sp>
        <p:nvSpPr>
          <p:cNvPr id="25" name="Freeform 24"/>
          <p:cNvSpPr/>
          <p:nvPr/>
        </p:nvSpPr>
        <p:spPr>
          <a:xfrm>
            <a:off x="1796028" y="3102564"/>
            <a:ext cx="326550" cy="1306339"/>
          </a:xfrm>
          <a:custGeom>
            <a:avLst>
              <a:gd name="f0" fmla="val 162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+- f5 0 f4"/>
              <a:gd name="f10" fmla="pin 0 f1 10800"/>
              <a:gd name="f11" fmla="pin 0 f0 21600"/>
              <a:gd name="f12" fmla="val f10"/>
              <a:gd name="f13" fmla="val f11"/>
              <a:gd name="f14" fmla="*/ f9 1 21600"/>
              <a:gd name="f15" fmla="*/ f10 f7 1"/>
              <a:gd name="f16" fmla="*/ f11 f8 1"/>
              <a:gd name="f17" fmla="+- 21600 0 f12"/>
              <a:gd name="f18" fmla="+- 21600 0 f13"/>
              <a:gd name="f19" fmla="*/ 0 f14 1"/>
              <a:gd name="f20" fmla="*/ f12 f7 1"/>
              <a:gd name="f21" fmla="*/ f18 f12 1"/>
              <a:gd name="f22" fmla="*/ f19 1 f14"/>
              <a:gd name="f23" fmla="*/ f17 f7 1"/>
              <a:gd name="f24" fmla="*/ f21 1 10800"/>
              <a:gd name="f25" fmla="*/ f22 f8 1"/>
              <a:gd name="f26" fmla="+- f13 f24 0"/>
              <a:gd name="f27" fmla="*/ f26 f8 1"/>
            </a:gdLst>
            <a:ahLst>
              <a:ahXY gdRefX="f1" minX="f4" maxX="f6" gdRefY="f0" minY="f4" maxY="f5">
                <a:pos x="f15" y="f16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20" t="f25" r="f23" b="f27"/>
            <a:pathLst>
              <a:path w="21600" h="21600">
                <a:moveTo>
                  <a:pt x="f12" y="f4"/>
                </a:moveTo>
                <a:lnTo>
                  <a:pt x="f12" y="f13"/>
                </a:lnTo>
                <a:lnTo>
                  <a:pt x="f4" y="f13"/>
                </a:lnTo>
                <a:lnTo>
                  <a:pt x="f6" y="f5"/>
                </a:lnTo>
                <a:lnTo>
                  <a:pt x="f5" y="f13"/>
                </a:lnTo>
                <a:lnTo>
                  <a:pt x="f17" y="f13"/>
                </a:lnTo>
                <a:lnTo>
                  <a:pt x="f17" y="f4"/>
                </a:lnTo>
                <a:close/>
              </a:path>
            </a:pathLst>
          </a:custGeom>
          <a:gradFill>
            <a:gsLst>
              <a:gs pos="0">
                <a:srgbClr val="FFFF66"/>
              </a:gs>
              <a:gs pos="100000">
                <a:srgbClr val="996633"/>
              </a:gs>
            </a:gsLst>
            <a:lin ang="2700000"/>
          </a:gradFill>
          <a:ln w="18004">
            <a:solidFill>
              <a:srgbClr val="000000"/>
            </a:solidFill>
            <a:prstDash val="solid"/>
          </a:ln>
        </p:spPr>
        <p:txBody>
          <a:bodyPr vert="horz" wrap="square" lIns="81643" tIns="40817" rIns="81643" bIns="40817" anchor="ctr" anchorCtr="0" compatLnSpc="0"/>
          <a:lstStyle/>
          <a:p>
            <a:pPr defTabSz="829452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i-FI" sz="1300">
              <a:solidFill>
                <a:srgbClr val="000000"/>
              </a:solidFill>
              <a:latin typeface="Calibri" pitchFamily="34"/>
              <a:ea typeface="Arial Unicode MS" pitchFamily="2"/>
              <a:cs typeface="Tahoma" pitchFamily="2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53101" y="3592441"/>
            <a:ext cx="816376" cy="489466"/>
          </a:xfrm>
          <a:prstGeom prst="rect">
            <a:avLst/>
          </a:prstGeom>
          <a:noFill/>
          <a:ln>
            <a:noFill/>
          </a:ln>
        </p:spPr>
        <p:txBody>
          <a:bodyPr vert="horz" wrap="square" lIns="81643" tIns="40817" rIns="81643" bIns="40817" anchor="t" anchorCtr="0" compatLnSpc="0">
            <a:spAutoFit/>
          </a:bodyPr>
          <a:lstStyle/>
          <a:p>
            <a:pPr defTabSz="829452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300">
                <a:solidFill>
                  <a:srgbClr val="000000"/>
                </a:solidFill>
                <a:latin typeface="Calibri" pitchFamily="34"/>
                <a:ea typeface="Arial Unicode MS" pitchFamily="2"/>
                <a:cs typeface="Tahoma" pitchFamily="2"/>
              </a:rPr>
              <a:t>EXECUTE TEST !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2122578" y="3548041"/>
            <a:ext cx="1142926" cy="285948"/>
          </a:xfrm>
          <a:prstGeom prst="rect">
            <a:avLst/>
          </a:prstGeom>
          <a:noFill/>
          <a:ln>
            <a:noFill/>
          </a:ln>
        </p:spPr>
        <p:txBody>
          <a:bodyPr vert="horz" wrap="square" lIns="81643" tIns="40817" rIns="81643" bIns="40817" anchor="t" anchorCtr="0" compatLnSpc="0">
            <a:spAutoFit/>
          </a:bodyPr>
          <a:lstStyle/>
          <a:p>
            <a:pPr defTabSz="829452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300" dirty="0" err="1">
                <a:solidFill>
                  <a:srgbClr val="000000"/>
                </a:solidFill>
                <a:latin typeface="Calibri" pitchFamily="34"/>
                <a:ea typeface="Arial Unicode MS" pitchFamily="2"/>
                <a:cs typeface="Tahoma" pitchFamily="2"/>
              </a:rPr>
              <a:t>Test</a:t>
            </a:r>
            <a:r>
              <a:rPr lang="fi-FI" sz="1300" dirty="0">
                <a:solidFill>
                  <a:srgbClr val="000000"/>
                </a:solidFill>
                <a:latin typeface="Calibri" pitchFamily="34"/>
                <a:ea typeface="Arial Unicode MS" pitchFamily="2"/>
                <a:cs typeface="Tahoma" pitchFamily="2"/>
              </a:rPr>
              <a:t> </a:t>
            </a:r>
            <a:r>
              <a:rPr lang="fi-FI" sz="1300" dirty="0" err="1">
                <a:solidFill>
                  <a:srgbClr val="000000"/>
                </a:solidFill>
                <a:latin typeface="Calibri" pitchFamily="34"/>
                <a:ea typeface="Arial Unicode MS" pitchFamily="2"/>
                <a:cs typeface="Tahoma" pitchFamily="2"/>
              </a:rPr>
              <a:t>Engineer</a:t>
            </a:r>
            <a:endParaRPr lang="fi-FI" sz="1300" dirty="0">
              <a:solidFill>
                <a:srgbClr val="000000"/>
              </a:solidFill>
              <a:latin typeface="Calibri" pitchFamily="34"/>
              <a:ea typeface="Arial Unicode MS" pitchFamily="2"/>
              <a:cs typeface="Tahoma" pitchFamily="2"/>
            </a:endParaRPr>
          </a:p>
        </p:txBody>
      </p:sp>
      <p:sp>
        <p:nvSpPr>
          <p:cNvPr id="29" name="TextBox 28"/>
          <p:cNvSpPr txBox="1"/>
          <p:nvPr/>
        </p:nvSpPr>
        <p:spPr>
          <a:xfrm rot="1675458">
            <a:off x="3210963" y="4493063"/>
            <a:ext cx="1998288" cy="489466"/>
          </a:xfrm>
          <a:prstGeom prst="rect">
            <a:avLst/>
          </a:prstGeom>
          <a:noFill/>
          <a:ln>
            <a:noFill/>
          </a:ln>
        </p:spPr>
        <p:txBody>
          <a:bodyPr vert="horz" wrap="square" lIns="81643" tIns="40817" rIns="81643" bIns="40817" anchor="t" anchorCtr="0" compatLnSpc="0">
            <a:spAutoFit/>
          </a:bodyPr>
          <a:lstStyle/>
          <a:p>
            <a:pPr defTabSz="829452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300" dirty="0" err="1" smtClean="0">
                <a:solidFill>
                  <a:srgbClr val="000000"/>
                </a:solidFill>
                <a:latin typeface="Calibri" pitchFamily="34"/>
                <a:ea typeface="Arial Unicode MS" pitchFamily="2"/>
                <a:cs typeface="Tahoma" pitchFamily="2"/>
              </a:rPr>
              <a:t>Writes</a:t>
            </a:r>
            <a:r>
              <a:rPr lang="fi-FI" sz="1300" dirty="0" smtClean="0">
                <a:solidFill>
                  <a:srgbClr val="000000"/>
                </a:solidFill>
                <a:latin typeface="Calibri" pitchFamily="34"/>
                <a:ea typeface="Arial Unicode MS" pitchFamily="2"/>
                <a:cs typeface="Tahoma" pitchFamily="2"/>
              </a:rPr>
              <a:t> </a:t>
            </a:r>
            <a:r>
              <a:rPr lang="fi-FI" sz="1300" dirty="0" err="1" smtClean="0">
                <a:solidFill>
                  <a:srgbClr val="000000"/>
                </a:solidFill>
                <a:latin typeface="Calibri" pitchFamily="34"/>
                <a:ea typeface="Arial Unicode MS" pitchFamily="2"/>
                <a:cs typeface="Tahoma" pitchFamily="2"/>
              </a:rPr>
              <a:t>report</a:t>
            </a:r>
            <a:r>
              <a:rPr lang="fi-FI" sz="1300" dirty="0" smtClean="0">
                <a:solidFill>
                  <a:srgbClr val="000000"/>
                </a:solidFill>
                <a:latin typeface="Calibri" pitchFamily="34"/>
                <a:ea typeface="Arial Unicode MS" pitchFamily="2"/>
                <a:cs typeface="Tahoma" pitchFamily="2"/>
              </a:rPr>
              <a:t> and </a:t>
            </a:r>
            <a:r>
              <a:rPr lang="fi-FI" sz="1300" dirty="0" err="1" smtClean="0">
                <a:solidFill>
                  <a:srgbClr val="000000"/>
                </a:solidFill>
                <a:latin typeface="Calibri" pitchFamily="34"/>
                <a:ea typeface="Arial Unicode MS" pitchFamily="2"/>
                <a:cs typeface="Tahoma" pitchFamily="2"/>
              </a:rPr>
              <a:t>provides</a:t>
            </a:r>
            <a:r>
              <a:rPr lang="fi-FI" sz="1300" dirty="0" smtClean="0">
                <a:solidFill>
                  <a:srgbClr val="000000"/>
                </a:solidFill>
                <a:latin typeface="Calibri" pitchFamily="34"/>
                <a:ea typeface="Arial Unicode MS" pitchFamily="2"/>
                <a:cs typeface="Tahoma" pitchFamily="2"/>
              </a:rPr>
              <a:t> </a:t>
            </a:r>
            <a:r>
              <a:rPr lang="fi-FI" sz="1300" dirty="0" err="1" smtClean="0">
                <a:solidFill>
                  <a:srgbClr val="000000"/>
                </a:solidFill>
                <a:latin typeface="Calibri" pitchFamily="34"/>
                <a:ea typeface="Arial Unicode MS" pitchFamily="2"/>
                <a:cs typeface="Tahoma" pitchFamily="2"/>
              </a:rPr>
              <a:t>evidences</a:t>
            </a:r>
            <a:endParaRPr lang="fi-FI" sz="1300" dirty="0">
              <a:solidFill>
                <a:srgbClr val="000000"/>
              </a:solidFill>
              <a:latin typeface="Calibri" pitchFamily="34"/>
              <a:ea typeface="Arial Unicode MS" pitchFamily="2"/>
              <a:cs typeface="Tahoma" pitchFamily="2"/>
            </a:endParaRPr>
          </a:p>
        </p:txBody>
      </p:sp>
      <p:sp>
        <p:nvSpPr>
          <p:cNvPr id="30" name="TextBox 29"/>
          <p:cNvSpPr txBox="1"/>
          <p:nvPr/>
        </p:nvSpPr>
        <p:spPr>
          <a:xfrm rot="19441386">
            <a:off x="3162482" y="3115950"/>
            <a:ext cx="1306202" cy="285948"/>
          </a:xfrm>
          <a:prstGeom prst="rect">
            <a:avLst/>
          </a:prstGeom>
          <a:noFill/>
          <a:ln>
            <a:noFill/>
          </a:ln>
        </p:spPr>
        <p:txBody>
          <a:bodyPr vert="horz" wrap="square" lIns="81643" tIns="40817" rIns="81643" bIns="40817" anchor="t" anchorCtr="0" compatLnSpc="0">
            <a:spAutoFit/>
          </a:bodyPr>
          <a:lstStyle/>
          <a:p>
            <a:pPr defTabSz="829452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300" dirty="0" err="1" smtClean="0">
                <a:solidFill>
                  <a:srgbClr val="000000"/>
                </a:solidFill>
                <a:latin typeface="Calibri" pitchFamily="34"/>
                <a:ea typeface="Arial Unicode MS" pitchFamily="2"/>
                <a:cs typeface="Tahoma" pitchFamily="2"/>
              </a:rPr>
              <a:t>Collects</a:t>
            </a:r>
            <a:endParaRPr lang="fi-FI" sz="1300" dirty="0">
              <a:solidFill>
                <a:srgbClr val="000000"/>
              </a:solidFill>
              <a:latin typeface="Calibri" pitchFamily="34"/>
              <a:ea typeface="Arial Unicode MS" pitchFamily="2"/>
              <a:cs typeface="Tahoma" pitchFamily="2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5577400" y="1635607"/>
            <a:ext cx="1142926" cy="671516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81643" tIns="40817" rIns="81643" bIns="40817" anchor="ctr" anchorCtr="1" compatLnSpc="0"/>
          <a:lstStyle/>
          <a:p>
            <a:pPr algn="ctr" defTabSz="829452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300" dirty="0" smtClean="0">
                <a:solidFill>
                  <a:srgbClr val="000000"/>
                </a:solidFill>
                <a:latin typeface="Calibri" pitchFamily="34"/>
                <a:ea typeface="Arial Unicode MS" pitchFamily="2"/>
                <a:cs typeface="Tahoma" pitchFamily="2"/>
              </a:rPr>
              <a:t>INCIDENTS</a:t>
            </a:r>
            <a:endParaRPr lang="fi-FI" sz="1300" dirty="0">
              <a:solidFill>
                <a:srgbClr val="000000"/>
              </a:solidFill>
              <a:latin typeface="Calibri" pitchFamily="34"/>
              <a:ea typeface="Arial Unicode MS" pitchFamily="2"/>
              <a:cs typeface="Tahoma" pitchFamily="2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4555210" y="1408311"/>
            <a:ext cx="1142926" cy="671517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81643" tIns="40817" rIns="81643" bIns="40817" anchor="ctr" anchorCtr="1" compatLnSpc="0"/>
          <a:lstStyle/>
          <a:p>
            <a:pPr algn="ctr" defTabSz="829452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300" dirty="0" smtClean="0">
                <a:solidFill>
                  <a:srgbClr val="000000"/>
                </a:solidFill>
                <a:latin typeface="Calibri" pitchFamily="34"/>
                <a:ea typeface="Arial Unicode MS" pitchFamily="2"/>
                <a:cs typeface="Tahoma" pitchFamily="2"/>
              </a:rPr>
              <a:t>INCIDENTS</a:t>
            </a:r>
            <a:endParaRPr lang="fi-FI" sz="1300" dirty="0">
              <a:solidFill>
                <a:srgbClr val="000000"/>
              </a:solidFill>
              <a:latin typeface="Calibri" pitchFamily="34"/>
              <a:ea typeface="Arial Unicode MS" pitchFamily="2"/>
              <a:cs typeface="Tahoma" pitchFamily="2"/>
            </a:endParaRPr>
          </a:p>
        </p:txBody>
      </p:sp>
      <p:sp>
        <p:nvSpPr>
          <p:cNvPr id="33" name="Right Arrow 32"/>
          <p:cNvSpPr/>
          <p:nvPr/>
        </p:nvSpPr>
        <p:spPr>
          <a:xfrm>
            <a:off x="6303050" y="5057249"/>
            <a:ext cx="702330" cy="662817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Arrow Connector 33"/>
          <p:cNvCxnSpPr/>
          <p:nvPr/>
        </p:nvCxnSpPr>
        <p:spPr>
          <a:xfrm flipV="1">
            <a:off x="2789314" y="2708919"/>
            <a:ext cx="1998710" cy="148607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endCxn id="22" idx="1"/>
          </p:cNvCxnSpPr>
          <p:nvPr/>
        </p:nvCxnSpPr>
        <p:spPr>
          <a:xfrm>
            <a:off x="2789314" y="4194989"/>
            <a:ext cx="2282139" cy="117335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21" idx="2"/>
            <a:endCxn id="22" idx="0"/>
          </p:cNvCxnSpPr>
          <p:nvPr/>
        </p:nvCxnSpPr>
        <p:spPr>
          <a:xfrm>
            <a:off x="5511885" y="2759551"/>
            <a:ext cx="131031" cy="179232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 rot="5160107">
            <a:off x="5117097" y="3558519"/>
            <a:ext cx="1306202" cy="285948"/>
          </a:xfrm>
          <a:prstGeom prst="rect">
            <a:avLst/>
          </a:prstGeom>
          <a:noFill/>
          <a:ln>
            <a:noFill/>
          </a:ln>
        </p:spPr>
        <p:txBody>
          <a:bodyPr vert="horz" wrap="square" lIns="81643" tIns="40817" rIns="81643" bIns="40817" anchor="t" anchorCtr="0" compatLnSpc="0">
            <a:spAutoFit/>
          </a:bodyPr>
          <a:lstStyle/>
          <a:p>
            <a:pPr defTabSz="829452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300" dirty="0" err="1" smtClean="0">
                <a:solidFill>
                  <a:srgbClr val="000000"/>
                </a:solidFill>
                <a:latin typeface="Calibri" pitchFamily="34"/>
                <a:ea typeface="Arial Unicode MS" pitchFamily="2"/>
                <a:cs typeface="Tahoma" pitchFamily="2"/>
              </a:rPr>
              <a:t>Can</a:t>
            </a:r>
            <a:r>
              <a:rPr lang="fi-FI" sz="1300" dirty="0" smtClean="0">
                <a:solidFill>
                  <a:srgbClr val="000000"/>
                </a:solidFill>
                <a:latin typeface="Calibri" pitchFamily="34"/>
                <a:ea typeface="Arial Unicode MS" pitchFamily="2"/>
                <a:cs typeface="Tahoma" pitchFamily="2"/>
              </a:rPr>
              <a:t> </a:t>
            </a:r>
            <a:r>
              <a:rPr lang="fi-FI" sz="1300" dirty="0" err="1" smtClean="0">
                <a:solidFill>
                  <a:srgbClr val="000000"/>
                </a:solidFill>
                <a:latin typeface="Calibri" pitchFamily="34"/>
                <a:ea typeface="Arial Unicode MS" pitchFamily="2"/>
                <a:cs typeface="Tahoma" pitchFamily="2"/>
              </a:rPr>
              <a:t>lead</a:t>
            </a:r>
            <a:r>
              <a:rPr lang="fi-FI" sz="1300" dirty="0" smtClean="0">
                <a:solidFill>
                  <a:srgbClr val="000000"/>
                </a:solidFill>
                <a:latin typeface="Calibri" pitchFamily="34"/>
                <a:ea typeface="Arial Unicode MS" pitchFamily="2"/>
                <a:cs typeface="Tahoma" pitchFamily="2"/>
              </a:rPr>
              <a:t> to </a:t>
            </a:r>
            <a:endParaRPr lang="fi-FI" sz="1300" dirty="0">
              <a:solidFill>
                <a:srgbClr val="000000"/>
              </a:solidFill>
              <a:latin typeface="Calibri" pitchFamily="34"/>
              <a:ea typeface="Arial Unicode MS" pitchFamily="2"/>
              <a:cs typeface="Tahoma" pitchFamily="2"/>
            </a:endParaRPr>
          </a:p>
        </p:txBody>
      </p:sp>
      <p:pic>
        <p:nvPicPr>
          <p:cNvPr id="38" name="Picture 163"/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2447271" y="3882562"/>
            <a:ext cx="432047" cy="669315"/>
          </a:xfrm>
          <a:prstGeom prst="rect">
            <a:avLst/>
          </a:prstGeom>
          <a:noFill/>
          <a:ln>
            <a:noFill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53960893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 smtClean="0"/>
              <a:t>Example</a:t>
            </a:r>
            <a:r>
              <a:rPr lang="fi-FI" dirty="0" smtClean="0"/>
              <a:t> of </a:t>
            </a:r>
            <a:r>
              <a:rPr lang="fi-FI" dirty="0" err="1" smtClean="0"/>
              <a:t>error</a:t>
            </a:r>
            <a:r>
              <a:rPr lang="fi-FI" dirty="0" smtClean="0"/>
              <a:t> </a:t>
            </a:r>
            <a:r>
              <a:rPr lang="fi-FI" dirty="0" err="1" smtClean="0"/>
              <a:t>process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2555776" y="1438113"/>
            <a:ext cx="3755339" cy="4245610"/>
          </a:xfrm>
          <a:prstGeom prst="rect">
            <a:avLst/>
          </a:prstGeom>
          <a:noFill/>
          <a:ln>
            <a:noFill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65877186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4829675" y="1901783"/>
            <a:ext cx="1538077" cy="209379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>
            <a:endCxn id="35" idx="2"/>
          </p:cNvCxnSpPr>
          <p:nvPr/>
        </p:nvCxnSpPr>
        <p:spPr>
          <a:xfrm flipV="1">
            <a:off x="2938962" y="3550123"/>
            <a:ext cx="1056178" cy="90566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>
            <a:endCxn id="34" idx="1"/>
          </p:cNvCxnSpPr>
          <p:nvPr/>
        </p:nvCxnSpPr>
        <p:spPr>
          <a:xfrm flipV="1">
            <a:off x="2938961" y="2558320"/>
            <a:ext cx="758815" cy="174470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2938962" y="2062341"/>
            <a:ext cx="596512" cy="1933239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endCxn id="33" idx="1"/>
          </p:cNvCxnSpPr>
          <p:nvPr/>
        </p:nvCxnSpPr>
        <p:spPr>
          <a:xfrm flipV="1">
            <a:off x="2938962" y="2132266"/>
            <a:ext cx="2057010" cy="195005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Straight Connector 3"/>
          <p:cNvSpPr/>
          <p:nvPr/>
        </p:nvSpPr>
        <p:spPr>
          <a:xfrm>
            <a:off x="816376" y="4898780"/>
            <a:ext cx="7347403" cy="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+- 0 0 -180"/>
              <a:gd name="f8" fmla="+- 0 0 -360"/>
              <a:gd name="f9" fmla="abs f3"/>
              <a:gd name="f10" fmla="abs f4"/>
              <a:gd name="f11" fmla="abs f5"/>
              <a:gd name="f12" fmla="*/ f7 f0 1"/>
              <a:gd name="f13" fmla="*/ f8 f0 1"/>
              <a:gd name="f14" fmla="?: f9 f3 1"/>
              <a:gd name="f15" fmla="?: f10 f4 1"/>
              <a:gd name="f16" fmla="?: f11 f5 1"/>
              <a:gd name="f17" fmla="*/ f12 1 f2"/>
              <a:gd name="f18" fmla="*/ f13 1 f2"/>
              <a:gd name="f19" fmla="*/ f14 1 21600"/>
              <a:gd name="f20" fmla="*/ f15 1 21600"/>
              <a:gd name="f21" fmla="*/ 21600 f14 1"/>
              <a:gd name="f22" fmla="*/ 21600 f15 1"/>
              <a:gd name="f23" fmla="+- f17 0 f1"/>
              <a:gd name="f24" fmla="+- f18 0 f1"/>
              <a:gd name="f25" fmla="min f20 f19"/>
              <a:gd name="f26" fmla="*/ f21 1 f16"/>
              <a:gd name="f27" fmla="*/ f22 1 f16"/>
              <a:gd name="f28" fmla="val f26"/>
              <a:gd name="f29" fmla="val f27"/>
              <a:gd name="f30" fmla="*/ f6 f25 1"/>
              <a:gd name="f31" fmla="*/ f28 f25 1"/>
              <a:gd name="f32" fmla="*/ f29 f2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3">
                <a:pos x="f30" y="f30"/>
              </a:cxn>
              <a:cxn ang="f24">
                <a:pos x="f31" y="f32"/>
              </a:cxn>
            </a:cxnLst>
            <a:rect l="f30" t="f30" r="f31" b="f32"/>
            <a:pathLst>
              <a:path>
                <a:moveTo>
                  <a:pt x="f30" y="f30"/>
                </a:moveTo>
                <a:lnTo>
                  <a:pt x="f31" y="f32"/>
                </a:lnTo>
              </a:path>
            </a:pathLst>
          </a:cu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vert="horz" wrap="square" lIns="81643" tIns="40817" rIns="81643" bIns="40817" anchor="ctr" anchorCtr="1" compatLnSpc="1"/>
          <a:lstStyle/>
          <a:p>
            <a:pPr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i-FI" sz="1100">
              <a:solidFill>
                <a:srgbClr val="000000"/>
              </a:solidFill>
              <a:latin typeface="Bitstream Vera Sans Mono" pitchFamily="49"/>
              <a:ea typeface="SimSun" pitchFamily="2"/>
              <a:cs typeface="SimSun" pitchFamily="2"/>
            </a:endParaRPr>
          </a:p>
        </p:txBody>
      </p:sp>
      <p:sp>
        <p:nvSpPr>
          <p:cNvPr id="10" name="Straight Connector 4"/>
          <p:cNvSpPr/>
          <p:nvPr/>
        </p:nvSpPr>
        <p:spPr>
          <a:xfrm>
            <a:off x="816376" y="4082318"/>
            <a:ext cx="0" cy="1632924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+- 0 0 -180"/>
              <a:gd name="f8" fmla="+- 0 0 -360"/>
              <a:gd name="f9" fmla="abs f3"/>
              <a:gd name="f10" fmla="abs f4"/>
              <a:gd name="f11" fmla="abs f5"/>
              <a:gd name="f12" fmla="*/ f7 f0 1"/>
              <a:gd name="f13" fmla="*/ f8 f0 1"/>
              <a:gd name="f14" fmla="?: f9 f3 1"/>
              <a:gd name="f15" fmla="?: f10 f4 1"/>
              <a:gd name="f16" fmla="?: f11 f5 1"/>
              <a:gd name="f17" fmla="*/ f12 1 f2"/>
              <a:gd name="f18" fmla="*/ f13 1 f2"/>
              <a:gd name="f19" fmla="*/ f14 1 21600"/>
              <a:gd name="f20" fmla="*/ f15 1 21600"/>
              <a:gd name="f21" fmla="*/ 21600 f14 1"/>
              <a:gd name="f22" fmla="*/ 21600 f15 1"/>
              <a:gd name="f23" fmla="+- f17 0 f1"/>
              <a:gd name="f24" fmla="+- f18 0 f1"/>
              <a:gd name="f25" fmla="min f20 f19"/>
              <a:gd name="f26" fmla="*/ f21 1 f16"/>
              <a:gd name="f27" fmla="*/ f22 1 f16"/>
              <a:gd name="f28" fmla="val f26"/>
              <a:gd name="f29" fmla="val f27"/>
              <a:gd name="f30" fmla="*/ f6 f25 1"/>
              <a:gd name="f31" fmla="*/ f28 f25 1"/>
              <a:gd name="f32" fmla="*/ f29 f2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3">
                <a:pos x="f30" y="f30"/>
              </a:cxn>
              <a:cxn ang="f24">
                <a:pos x="f31" y="f32"/>
              </a:cxn>
            </a:cxnLst>
            <a:rect l="f30" t="f30" r="f31" b="f32"/>
            <a:pathLst>
              <a:path>
                <a:moveTo>
                  <a:pt x="f30" y="f30"/>
                </a:moveTo>
                <a:lnTo>
                  <a:pt x="f31" y="f32"/>
                </a:lnTo>
              </a:path>
            </a:pathLst>
          </a:cu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vert="horz" wrap="square" lIns="81643" tIns="40817" rIns="81643" bIns="40817" anchor="ctr" anchorCtr="1" compatLnSpc="1"/>
          <a:lstStyle/>
          <a:p>
            <a:pPr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i-FI" sz="1100">
              <a:solidFill>
                <a:srgbClr val="000000"/>
              </a:solidFill>
              <a:latin typeface="Bitstream Vera Sans Mono" pitchFamily="49"/>
              <a:ea typeface="SimSun" pitchFamily="2"/>
              <a:cs typeface="SimSun" pitchFamily="2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89825" y="5878535"/>
            <a:ext cx="979651" cy="239847"/>
          </a:xfrm>
          <a:prstGeom prst="rect">
            <a:avLst/>
          </a:prstGeom>
          <a:noFill/>
          <a:ln>
            <a:noFill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  <p:txBody>
          <a:bodyPr vert="horz" wrap="square" lIns="81643" tIns="40817" rIns="81643" bIns="40817" anchor="t" anchorCtr="0" compatLnSpc="1">
            <a:spAutoFit/>
          </a:bodyPr>
          <a:lstStyle/>
          <a:p>
            <a:pPr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100">
                <a:solidFill>
                  <a:srgbClr val="000000"/>
                </a:solidFill>
                <a:latin typeface="Bitstream Vera Sans Mono" pitchFamily="49"/>
                <a:ea typeface="SimSun" pitchFamily="2"/>
                <a:cs typeface="SimSun" pitchFamily="2"/>
              </a:rPr>
              <a:t>Week 0</a:t>
            </a:r>
          </a:p>
        </p:txBody>
      </p:sp>
      <p:sp>
        <p:nvSpPr>
          <p:cNvPr id="12" name="Straight Connector 6"/>
          <p:cNvSpPr/>
          <p:nvPr/>
        </p:nvSpPr>
        <p:spPr>
          <a:xfrm>
            <a:off x="4734990" y="4082318"/>
            <a:ext cx="0" cy="1632924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+- 0 0 -180"/>
              <a:gd name="f8" fmla="+- 0 0 -360"/>
              <a:gd name="f9" fmla="abs f3"/>
              <a:gd name="f10" fmla="abs f4"/>
              <a:gd name="f11" fmla="abs f5"/>
              <a:gd name="f12" fmla="*/ f7 f0 1"/>
              <a:gd name="f13" fmla="*/ f8 f0 1"/>
              <a:gd name="f14" fmla="?: f9 f3 1"/>
              <a:gd name="f15" fmla="?: f10 f4 1"/>
              <a:gd name="f16" fmla="?: f11 f5 1"/>
              <a:gd name="f17" fmla="*/ f12 1 f2"/>
              <a:gd name="f18" fmla="*/ f13 1 f2"/>
              <a:gd name="f19" fmla="*/ f14 1 21600"/>
              <a:gd name="f20" fmla="*/ f15 1 21600"/>
              <a:gd name="f21" fmla="*/ 21600 f14 1"/>
              <a:gd name="f22" fmla="*/ 21600 f15 1"/>
              <a:gd name="f23" fmla="+- f17 0 f1"/>
              <a:gd name="f24" fmla="+- f18 0 f1"/>
              <a:gd name="f25" fmla="min f20 f19"/>
              <a:gd name="f26" fmla="*/ f21 1 f16"/>
              <a:gd name="f27" fmla="*/ f22 1 f16"/>
              <a:gd name="f28" fmla="val f26"/>
              <a:gd name="f29" fmla="val f27"/>
              <a:gd name="f30" fmla="*/ f6 f25 1"/>
              <a:gd name="f31" fmla="*/ f28 f25 1"/>
              <a:gd name="f32" fmla="*/ f29 f2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3">
                <a:pos x="f30" y="f30"/>
              </a:cxn>
              <a:cxn ang="f24">
                <a:pos x="f31" y="f32"/>
              </a:cxn>
            </a:cxnLst>
            <a:rect l="f30" t="f30" r="f31" b="f32"/>
            <a:pathLst>
              <a:path>
                <a:moveTo>
                  <a:pt x="f30" y="f30"/>
                </a:moveTo>
                <a:lnTo>
                  <a:pt x="f31" y="f32"/>
                </a:lnTo>
              </a:path>
            </a:pathLst>
          </a:cu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vert="horz" wrap="square" lIns="81643" tIns="40817" rIns="81643" bIns="40817" anchor="ctr" anchorCtr="1" compatLnSpc="1"/>
          <a:lstStyle/>
          <a:p>
            <a:pPr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i-FI" sz="1100">
              <a:solidFill>
                <a:srgbClr val="000000"/>
              </a:solidFill>
              <a:latin typeface="Bitstream Vera Sans Mono" pitchFamily="49"/>
              <a:ea typeface="SimSun" pitchFamily="2"/>
              <a:cs typeface="SimSun" pitchFamily="2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245165" y="5806034"/>
            <a:ext cx="979651" cy="239847"/>
          </a:xfrm>
          <a:prstGeom prst="rect">
            <a:avLst/>
          </a:prstGeom>
          <a:noFill/>
          <a:ln>
            <a:noFill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  <p:txBody>
          <a:bodyPr vert="horz" wrap="square" lIns="81643" tIns="40817" rIns="81643" bIns="40817" anchor="t" anchorCtr="0" compatLnSpc="1">
            <a:spAutoFit/>
          </a:bodyPr>
          <a:lstStyle/>
          <a:p>
            <a:pPr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100">
                <a:solidFill>
                  <a:srgbClr val="000000"/>
                </a:solidFill>
                <a:latin typeface="Bitstream Vera Sans Mono" pitchFamily="49"/>
                <a:ea typeface="SimSun" pitchFamily="2"/>
                <a:cs typeface="SimSun" pitchFamily="2"/>
              </a:rPr>
              <a:t>Week 26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837230" y="5806034"/>
            <a:ext cx="979651" cy="239847"/>
          </a:xfrm>
          <a:prstGeom prst="rect">
            <a:avLst/>
          </a:prstGeom>
          <a:noFill/>
          <a:ln>
            <a:noFill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  <p:txBody>
          <a:bodyPr vert="horz" wrap="square" lIns="81643" tIns="40817" rIns="81643" bIns="40817" anchor="t" anchorCtr="0" compatLnSpc="1">
            <a:spAutoFit/>
          </a:bodyPr>
          <a:lstStyle/>
          <a:p>
            <a:pPr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100">
                <a:solidFill>
                  <a:srgbClr val="000000"/>
                </a:solidFill>
                <a:latin typeface="Bitstream Vera Sans Mono" pitchFamily="49"/>
                <a:ea typeface="SimSun" pitchFamily="2"/>
                <a:cs typeface="SimSun" pitchFamily="2"/>
              </a:rPr>
              <a:t>Week 52</a:t>
            </a:r>
          </a:p>
        </p:txBody>
      </p:sp>
      <p:sp>
        <p:nvSpPr>
          <p:cNvPr id="15" name="Straight Connector 9"/>
          <p:cNvSpPr/>
          <p:nvPr/>
        </p:nvSpPr>
        <p:spPr>
          <a:xfrm>
            <a:off x="8163780" y="4082318"/>
            <a:ext cx="0" cy="1632924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+- 0 0 -180"/>
              <a:gd name="f8" fmla="+- 0 0 -360"/>
              <a:gd name="f9" fmla="abs f3"/>
              <a:gd name="f10" fmla="abs f4"/>
              <a:gd name="f11" fmla="abs f5"/>
              <a:gd name="f12" fmla="*/ f7 f0 1"/>
              <a:gd name="f13" fmla="*/ f8 f0 1"/>
              <a:gd name="f14" fmla="?: f9 f3 1"/>
              <a:gd name="f15" fmla="?: f10 f4 1"/>
              <a:gd name="f16" fmla="?: f11 f5 1"/>
              <a:gd name="f17" fmla="*/ f12 1 f2"/>
              <a:gd name="f18" fmla="*/ f13 1 f2"/>
              <a:gd name="f19" fmla="*/ f14 1 21600"/>
              <a:gd name="f20" fmla="*/ f15 1 21600"/>
              <a:gd name="f21" fmla="*/ 21600 f14 1"/>
              <a:gd name="f22" fmla="*/ 21600 f15 1"/>
              <a:gd name="f23" fmla="+- f17 0 f1"/>
              <a:gd name="f24" fmla="+- f18 0 f1"/>
              <a:gd name="f25" fmla="min f20 f19"/>
              <a:gd name="f26" fmla="*/ f21 1 f16"/>
              <a:gd name="f27" fmla="*/ f22 1 f16"/>
              <a:gd name="f28" fmla="val f26"/>
              <a:gd name="f29" fmla="val f27"/>
              <a:gd name="f30" fmla="*/ f6 f25 1"/>
              <a:gd name="f31" fmla="*/ f28 f25 1"/>
              <a:gd name="f32" fmla="*/ f29 f2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3">
                <a:pos x="f30" y="f30"/>
              </a:cxn>
              <a:cxn ang="f24">
                <a:pos x="f31" y="f32"/>
              </a:cxn>
            </a:cxnLst>
            <a:rect l="f30" t="f30" r="f31" b="f32"/>
            <a:pathLst>
              <a:path>
                <a:moveTo>
                  <a:pt x="f30" y="f30"/>
                </a:moveTo>
                <a:lnTo>
                  <a:pt x="f31" y="f32"/>
                </a:lnTo>
              </a:path>
            </a:pathLst>
          </a:cu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vert="horz" wrap="square" lIns="81643" tIns="40817" rIns="81643" bIns="40817" anchor="ctr" anchorCtr="1" compatLnSpc="1"/>
          <a:lstStyle/>
          <a:p>
            <a:pPr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i-FI" sz="1100">
              <a:solidFill>
                <a:srgbClr val="000000"/>
              </a:solidFill>
              <a:latin typeface="Bitstream Vera Sans Mono" pitchFamily="49"/>
              <a:ea typeface="SimSun" pitchFamily="2"/>
              <a:cs typeface="SimSun" pitchFamily="2"/>
            </a:endParaRPr>
          </a:p>
        </p:txBody>
      </p:sp>
      <p:sp>
        <p:nvSpPr>
          <p:cNvPr id="16" name="Straight Connector 10"/>
          <p:cNvSpPr/>
          <p:nvPr/>
        </p:nvSpPr>
        <p:spPr>
          <a:xfrm flipV="1">
            <a:off x="1306202" y="3919026"/>
            <a:ext cx="0" cy="979754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+- 0 0 -180"/>
              <a:gd name="f8" fmla="+- 0 0 -360"/>
              <a:gd name="f9" fmla="abs f3"/>
              <a:gd name="f10" fmla="abs f4"/>
              <a:gd name="f11" fmla="abs f5"/>
              <a:gd name="f12" fmla="*/ f7 f0 1"/>
              <a:gd name="f13" fmla="*/ f8 f0 1"/>
              <a:gd name="f14" fmla="?: f9 f3 1"/>
              <a:gd name="f15" fmla="?: f10 f4 1"/>
              <a:gd name="f16" fmla="?: f11 f5 1"/>
              <a:gd name="f17" fmla="*/ f12 1 f2"/>
              <a:gd name="f18" fmla="*/ f13 1 f2"/>
              <a:gd name="f19" fmla="*/ f14 1 21600"/>
              <a:gd name="f20" fmla="*/ f15 1 21600"/>
              <a:gd name="f21" fmla="*/ 21600 f14 1"/>
              <a:gd name="f22" fmla="*/ 21600 f15 1"/>
              <a:gd name="f23" fmla="+- f17 0 f1"/>
              <a:gd name="f24" fmla="+- f18 0 f1"/>
              <a:gd name="f25" fmla="min f20 f19"/>
              <a:gd name="f26" fmla="*/ f21 1 f16"/>
              <a:gd name="f27" fmla="*/ f22 1 f16"/>
              <a:gd name="f28" fmla="val f26"/>
              <a:gd name="f29" fmla="val f27"/>
              <a:gd name="f30" fmla="*/ f6 f25 1"/>
              <a:gd name="f31" fmla="*/ f28 f25 1"/>
              <a:gd name="f32" fmla="*/ f29 f2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3">
                <a:pos x="f30" y="f30"/>
              </a:cxn>
              <a:cxn ang="f24">
                <a:pos x="f31" y="f32"/>
              </a:cxn>
            </a:cxnLst>
            <a:rect l="f30" t="f30" r="f31" b="f32"/>
            <a:pathLst>
              <a:path>
                <a:moveTo>
                  <a:pt x="f30" y="f30"/>
                </a:moveTo>
                <a:lnTo>
                  <a:pt x="f31" y="f32"/>
                </a:lnTo>
              </a:path>
            </a:pathLst>
          </a:cu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vert="horz" wrap="square" lIns="81643" tIns="40817" rIns="81643" bIns="40817" anchor="ctr" anchorCtr="1" compatLnSpc="1"/>
          <a:lstStyle/>
          <a:p>
            <a:pPr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i-FI" sz="1100">
              <a:solidFill>
                <a:srgbClr val="000000"/>
              </a:solidFill>
              <a:latin typeface="Bitstream Vera Sans Mono" pitchFamily="49"/>
              <a:ea typeface="SimSun" pitchFamily="2"/>
              <a:cs typeface="SimSun" pitchFamily="2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979651" y="3755733"/>
            <a:ext cx="979651" cy="239847"/>
          </a:xfrm>
          <a:prstGeom prst="rect">
            <a:avLst/>
          </a:prstGeom>
          <a:noFill/>
          <a:ln>
            <a:noFill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  <p:txBody>
          <a:bodyPr vert="horz" wrap="square" lIns="81643" tIns="40817" rIns="81643" bIns="40817" anchor="t" anchorCtr="0" compatLnSpc="1">
            <a:spAutoFit/>
          </a:bodyPr>
          <a:lstStyle/>
          <a:p>
            <a:pPr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100">
                <a:solidFill>
                  <a:srgbClr val="000000"/>
                </a:solidFill>
                <a:latin typeface="Bitstream Vera Sans Mono" pitchFamily="49"/>
                <a:ea typeface="SimSun" pitchFamily="2"/>
                <a:cs typeface="SimSun" pitchFamily="2"/>
              </a:rPr>
              <a:t>REL 0.1</a:t>
            </a:r>
          </a:p>
        </p:txBody>
      </p:sp>
      <p:sp>
        <p:nvSpPr>
          <p:cNvPr id="18" name="Straight Connector 12"/>
          <p:cNvSpPr/>
          <p:nvPr/>
        </p:nvSpPr>
        <p:spPr>
          <a:xfrm flipV="1">
            <a:off x="2122586" y="4408903"/>
            <a:ext cx="0" cy="489876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+- 0 0 -180"/>
              <a:gd name="f8" fmla="+- 0 0 -360"/>
              <a:gd name="f9" fmla="abs f3"/>
              <a:gd name="f10" fmla="abs f4"/>
              <a:gd name="f11" fmla="abs f5"/>
              <a:gd name="f12" fmla="*/ f7 f0 1"/>
              <a:gd name="f13" fmla="*/ f8 f0 1"/>
              <a:gd name="f14" fmla="?: f9 f3 1"/>
              <a:gd name="f15" fmla="?: f10 f4 1"/>
              <a:gd name="f16" fmla="?: f11 f5 1"/>
              <a:gd name="f17" fmla="*/ f12 1 f2"/>
              <a:gd name="f18" fmla="*/ f13 1 f2"/>
              <a:gd name="f19" fmla="*/ f14 1 21600"/>
              <a:gd name="f20" fmla="*/ f15 1 21600"/>
              <a:gd name="f21" fmla="*/ 21600 f14 1"/>
              <a:gd name="f22" fmla="*/ 21600 f15 1"/>
              <a:gd name="f23" fmla="+- f17 0 f1"/>
              <a:gd name="f24" fmla="+- f18 0 f1"/>
              <a:gd name="f25" fmla="min f20 f19"/>
              <a:gd name="f26" fmla="*/ f21 1 f16"/>
              <a:gd name="f27" fmla="*/ f22 1 f16"/>
              <a:gd name="f28" fmla="val f26"/>
              <a:gd name="f29" fmla="val f27"/>
              <a:gd name="f30" fmla="*/ f6 f25 1"/>
              <a:gd name="f31" fmla="*/ f28 f25 1"/>
              <a:gd name="f32" fmla="*/ f29 f2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3">
                <a:pos x="f30" y="f30"/>
              </a:cxn>
              <a:cxn ang="f24">
                <a:pos x="f31" y="f32"/>
              </a:cxn>
            </a:cxnLst>
            <a:rect l="f30" t="f30" r="f31" b="f32"/>
            <a:pathLst>
              <a:path>
                <a:moveTo>
                  <a:pt x="f30" y="f30"/>
                </a:moveTo>
                <a:lnTo>
                  <a:pt x="f31" y="f32"/>
                </a:lnTo>
              </a:path>
            </a:pathLst>
          </a:cu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vert="horz" wrap="square" lIns="81643" tIns="40817" rIns="81643" bIns="40817" anchor="ctr" anchorCtr="1" compatLnSpc="1"/>
          <a:lstStyle/>
          <a:p>
            <a:pPr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i-FI" sz="1100">
              <a:solidFill>
                <a:srgbClr val="000000"/>
              </a:solidFill>
              <a:latin typeface="Bitstream Vera Sans Mono" pitchFamily="49"/>
              <a:ea typeface="SimSun" pitchFamily="2"/>
              <a:cs typeface="SimSun" pitchFamily="2"/>
            </a:endParaRPr>
          </a:p>
        </p:txBody>
      </p:sp>
      <p:sp>
        <p:nvSpPr>
          <p:cNvPr id="19" name="Straight Connector 13"/>
          <p:cNvSpPr/>
          <p:nvPr/>
        </p:nvSpPr>
        <p:spPr>
          <a:xfrm flipV="1">
            <a:off x="2938962" y="3919026"/>
            <a:ext cx="0" cy="979754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+- 0 0 -180"/>
              <a:gd name="f8" fmla="+- 0 0 -360"/>
              <a:gd name="f9" fmla="abs f3"/>
              <a:gd name="f10" fmla="abs f4"/>
              <a:gd name="f11" fmla="abs f5"/>
              <a:gd name="f12" fmla="*/ f7 f0 1"/>
              <a:gd name="f13" fmla="*/ f8 f0 1"/>
              <a:gd name="f14" fmla="?: f9 f3 1"/>
              <a:gd name="f15" fmla="?: f10 f4 1"/>
              <a:gd name="f16" fmla="?: f11 f5 1"/>
              <a:gd name="f17" fmla="*/ f12 1 f2"/>
              <a:gd name="f18" fmla="*/ f13 1 f2"/>
              <a:gd name="f19" fmla="*/ f14 1 21600"/>
              <a:gd name="f20" fmla="*/ f15 1 21600"/>
              <a:gd name="f21" fmla="*/ 21600 f14 1"/>
              <a:gd name="f22" fmla="*/ 21600 f15 1"/>
              <a:gd name="f23" fmla="+- f17 0 f1"/>
              <a:gd name="f24" fmla="+- f18 0 f1"/>
              <a:gd name="f25" fmla="min f20 f19"/>
              <a:gd name="f26" fmla="*/ f21 1 f16"/>
              <a:gd name="f27" fmla="*/ f22 1 f16"/>
              <a:gd name="f28" fmla="val f26"/>
              <a:gd name="f29" fmla="val f27"/>
              <a:gd name="f30" fmla="*/ f6 f25 1"/>
              <a:gd name="f31" fmla="*/ f28 f25 1"/>
              <a:gd name="f32" fmla="*/ f29 f2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3">
                <a:pos x="f30" y="f30"/>
              </a:cxn>
              <a:cxn ang="f24">
                <a:pos x="f31" y="f32"/>
              </a:cxn>
            </a:cxnLst>
            <a:rect l="f30" t="f30" r="f31" b="f32"/>
            <a:pathLst>
              <a:path>
                <a:moveTo>
                  <a:pt x="f30" y="f30"/>
                </a:moveTo>
                <a:lnTo>
                  <a:pt x="f31" y="f32"/>
                </a:lnTo>
              </a:path>
            </a:pathLst>
          </a:cu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vert="horz" wrap="square" lIns="81643" tIns="40817" rIns="81643" bIns="40817" anchor="ctr" anchorCtr="1" compatLnSpc="1"/>
          <a:lstStyle/>
          <a:p>
            <a:pPr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i-FI" sz="1100">
              <a:solidFill>
                <a:srgbClr val="000000"/>
              </a:solidFill>
              <a:latin typeface="Bitstream Vera Sans Mono" pitchFamily="49"/>
              <a:ea typeface="SimSun" pitchFamily="2"/>
              <a:cs typeface="SimSun" pitchFamily="2"/>
            </a:endParaRPr>
          </a:p>
        </p:txBody>
      </p:sp>
      <p:sp>
        <p:nvSpPr>
          <p:cNvPr id="20" name="Straight Connector 14"/>
          <p:cNvSpPr/>
          <p:nvPr/>
        </p:nvSpPr>
        <p:spPr>
          <a:xfrm flipV="1">
            <a:off x="3755339" y="4408903"/>
            <a:ext cx="0" cy="489876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+- 0 0 -180"/>
              <a:gd name="f8" fmla="+- 0 0 -360"/>
              <a:gd name="f9" fmla="abs f3"/>
              <a:gd name="f10" fmla="abs f4"/>
              <a:gd name="f11" fmla="abs f5"/>
              <a:gd name="f12" fmla="*/ f7 f0 1"/>
              <a:gd name="f13" fmla="*/ f8 f0 1"/>
              <a:gd name="f14" fmla="?: f9 f3 1"/>
              <a:gd name="f15" fmla="?: f10 f4 1"/>
              <a:gd name="f16" fmla="?: f11 f5 1"/>
              <a:gd name="f17" fmla="*/ f12 1 f2"/>
              <a:gd name="f18" fmla="*/ f13 1 f2"/>
              <a:gd name="f19" fmla="*/ f14 1 21600"/>
              <a:gd name="f20" fmla="*/ f15 1 21600"/>
              <a:gd name="f21" fmla="*/ 21600 f14 1"/>
              <a:gd name="f22" fmla="*/ 21600 f15 1"/>
              <a:gd name="f23" fmla="+- f17 0 f1"/>
              <a:gd name="f24" fmla="+- f18 0 f1"/>
              <a:gd name="f25" fmla="min f20 f19"/>
              <a:gd name="f26" fmla="*/ f21 1 f16"/>
              <a:gd name="f27" fmla="*/ f22 1 f16"/>
              <a:gd name="f28" fmla="val f26"/>
              <a:gd name="f29" fmla="val f27"/>
              <a:gd name="f30" fmla="*/ f6 f25 1"/>
              <a:gd name="f31" fmla="*/ f28 f25 1"/>
              <a:gd name="f32" fmla="*/ f29 f2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3">
                <a:pos x="f30" y="f30"/>
              </a:cxn>
              <a:cxn ang="f24">
                <a:pos x="f31" y="f32"/>
              </a:cxn>
            </a:cxnLst>
            <a:rect l="f30" t="f30" r="f31" b="f32"/>
            <a:pathLst>
              <a:path>
                <a:moveTo>
                  <a:pt x="f30" y="f30"/>
                </a:moveTo>
                <a:lnTo>
                  <a:pt x="f31" y="f32"/>
                </a:lnTo>
              </a:path>
            </a:pathLst>
          </a:cu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vert="horz" wrap="square" lIns="81643" tIns="40817" rIns="81643" bIns="40817" anchor="ctr" anchorCtr="1" compatLnSpc="1"/>
          <a:lstStyle/>
          <a:p>
            <a:pPr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i-FI" sz="1100">
              <a:solidFill>
                <a:srgbClr val="000000"/>
              </a:solidFill>
              <a:latin typeface="Bitstream Vera Sans Mono" pitchFamily="49"/>
              <a:ea typeface="SimSun" pitchFamily="2"/>
              <a:cs typeface="SimSun" pitchFamily="2"/>
            </a:endParaRPr>
          </a:p>
        </p:txBody>
      </p:sp>
      <p:sp>
        <p:nvSpPr>
          <p:cNvPr id="21" name="Straight Connector 15"/>
          <p:cNvSpPr/>
          <p:nvPr/>
        </p:nvSpPr>
        <p:spPr>
          <a:xfrm flipV="1">
            <a:off x="4408440" y="4408903"/>
            <a:ext cx="0" cy="489876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+- 0 0 -180"/>
              <a:gd name="f8" fmla="+- 0 0 -360"/>
              <a:gd name="f9" fmla="abs f3"/>
              <a:gd name="f10" fmla="abs f4"/>
              <a:gd name="f11" fmla="abs f5"/>
              <a:gd name="f12" fmla="*/ f7 f0 1"/>
              <a:gd name="f13" fmla="*/ f8 f0 1"/>
              <a:gd name="f14" fmla="?: f9 f3 1"/>
              <a:gd name="f15" fmla="?: f10 f4 1"/>
              <a:gd name="f16" fmla="?: f11 f5 1"/>
              <a:gd name="f17" fmla="*/ f12 1 f2"/>
              <a:gd name="f18" fmla="*/ f13 1 f2"/>
              <a:gd name="f19" fmla="*/ f14 1 21600"/>
              <a:gd name="f20" fmla="*/ f15 1 21600"/>
              <a:gd name="f21" fmla="*/ 21600 f14 1"/>
              <a:gd name="f22" fmla="*/ 21600 f15 1"/>
              <a:gd name="f23" fmla="+- f17 0 f1"/>
              <a:gd name="f24" fmla="+- f18 0 f1"/>
              <a:gd name="f25" fmla="min f20 f19"/>
              <a:gd name="f26" fmla="*/ f21 1 f16"/>
              <a:gd name="f27" fmla="*/ f22 1 f16"/>
              <a:gd name="f28" fmla="val f26"/>
              <a:gd name="f29" fmla="val f27"/>
              <a:gd name="f30" fmla="*/ f6 f25 1"/>
              <a:gd name="f31" fmla="*/ f28 f25 1"/>
              <a:gd name="f32" fmla="*/ f29 f2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3">
                <a:pos x="f30" y="f30"/>
              </a:cxn>
              <a:cxn ang="f24">
                <a:pos x="f31" y="f32"/>
              </a:cxn>
            </a:cxnLst>
            <a:rect l="f30" t="f30" r="f31" b="f32"/>
            <a:pathLst>
              <a:path>
                <a:moveTo>
                  <a:pt x="f30" y="f30"/>
                </a:moveTo>
                <a:lnTo>
                  <a:pt x="f31" y="f32"/>
                </a:lnTo>
              </a:path>
            </a:pathLst>
          </a:cu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vert="horz" wrap="square" lIns="81643" tIns="40817" rIns="81643" bIns="40817" anchor="ctr" anchorCtr="1" compatLnSpc="1"/>
          <a:lstStyle/>
          <a:p>
            <a:pPr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i-FI" sz="1100">
              <a:solidFill>
                <a:srgbClr val="000000"/>
              </a:solidFill>
              <a:latin typeface="Bitstream Vera Sans Mono" pitchFamily="49"/>
              <a:ea typeface="SimSun" pitchFamily="2"/>
              <a:cs typeface="SimSun" pitchFamily="2"/>
            </a:endParaRPr>
          </a:p>
        </p:txBody>
      </p:sp>
      <p:sp>
        <p:nvSpPr>
          <p:cNvPr id="22" name="Straight Connector 16"/>
          <p:cNvSpPr/>
          <p:nvPr/>
        </p:nvSpPr>
        <p:spPr>
          <a:xfrm flipV="1">
            <a:off x="5551366" y="3919026"/>
            <a:ext cx="0" cy="979754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+- 0 0 -180"/>
              <a:gd name="f8" fmla="+- 0 0 -360"/>
              <a:gd name="f9" fmla="abs f3"/>
              <a:gd name="f10" fmla="abs f4"/>
              <a:gd name="f11" fmla="abs f5"/>
              <a:gd name="f12" fmla="*/ f7 f0 1"/>
              <a:gd name="f13" fmla="*/ f8 f0 1"/>
              <a:gd name="f14" fmla="?: f9 f3 1"/>
              <a:gd name="f15" fmla="?: f10 f4 1"/>
              <a:gd name="f16" fmla="?: f11 f5 1"/>
              <a:gd name="f17" fmla="*/ f12 1 f2"/>
              <a:gd name="f18" fmla="*/ f13 1 f2"/>
              <a:gd name="f19" fmla="*/ f14 1 21600"/>
              <a:gd name="f20" fmla="*/ f15 1 21600"/>
              <a:gd name="f21" fmla="*/ 21600 f14 1"/>
              <a:gd name="f22" fmla="*/ 21600 f15 1"/>
              <a:gd name="f23" fmla="+- f17 0 f1"/>
              <a:gd name="f24" fmla="+- f18 0 f1"/>
              <a:gd name="f25" fmla="min f20 f19"/>
              <a:gd name="f26" fmla="*/ f21 1 f16"/>
              <a:gd name="f27" fmla="*/ f22 1 f16"/>
              <a:gd name="f28" fmla="val f26"/>
              <a:gd name="f29" fmla="val f27"/>
              <a:gd name="f30" fmla="*/ f6 f25 1"/>
              <a:gd name="f31" fmla="*/ f28 f25 1"/>
              <a:gd name="f32" fmla="*/ f29 f2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3">
                <a:pos x="f30" y="f30"/>
              </a:cxn>
              <a:cxn ang="f24">
                <a:pos x="f31" y="f32"/>
              </a:cxn>
            </a:cxnLst>
            <a:rect l="f30" t="f30" r="f31" b="f32"/>
            <a:pathLst>
              <a:path>
                <a:moveTo>
                  <a:pt x="f30" y="f30"/>
                </a:moveTo>
                <a:lnTo>
                  <a:pt x="f31" y="f32"/>
                </a:lnTo>
              </a:path>
            </a:pathLst>
          </a:cu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vert="horz" wrap="square" lIns="81643" tIns="40817" rIns="81643" bIns="40817" anchor="ctr" anchorCtr="1" compatLnSpc="1"/>
          <a:lstStyle/>
          <a:p>
            <a:pPr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i-FI" sz="1100">
              <a:solidFill>
                <a:srgbClr val="000000"/>
              </a:solidFill>
              <a:latin typeface="Bitstream Vera Sans Mono" pitchFamily="49"/>
              <a:ea typeface="SimSun" pitchFamily="2"/>
              <a:cs typeface="SimSun" pitchFamily="2"/>
            </a:endParaRPr>
          </a:p>
        </p:txBody>
      </p:sp>
      <p:sp>
        <p:nvSpPr>
          <p:cNvPr id="23" name="Straight Connector 17"/>
          <p:cNvSpPr/>
          <p:nvPr/>
        </p:nvSpPr>
        <p:spPr>
          <a:xfrm flipV="1">
            <a:off x="6367752" y="3919026"/>
            <a:ext cx="0" cy="979754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+- 0 0 -180"/>
              <a:gd name="f8" fmla="+- 0 0 -360"/>
              <a:gd name="f9" fmla="abs f3"/>
              <a:gd name="f10" fmla="abs f4"/>
              <a:gd name="f11" fmla="abs f5"/>
              <a:gd name="f12" fmla="*/ f7 f0 1"/>
              <a:gd name="f13" fmla="*/ f8 f0 1"/>
              <a:gd name="f14" fmla="?: f9 f3 1"/>
              <a:gd name="f15" fmla="?: f10 f4 1"/>
              <a:gd name="f16" fmla="?: f11 f5 1"/>
              <a:gd name="f17" fmla="*/ f12 1 f2"/>
              <a:gd name="f18" fmla="*/ f13 1 f2"/>
              <a:gd name="f19" fmla="*/ f14 1 21600"/>
              <a:gd name="f20" fmla="*/ f15 1 21600"/>
              <a:gd name="f21" fmla="*/ 21600 f14 1"/>
              <a:gd name="f22" fmla="*/ 21600 f15 1"/>
              <a:gd name="f23" fmla="+- f17 0 f1"/>
              <a:gd name="f24" fmla="+- f18 0 f1"/>
              <a:gd name="f25" fmla="min f20 f19"/>
              <a:gd name="f26" fmla="*/ f21 1 f16"/>
              <a:gd name="f27" fmla="*/ f22 1 f16"/>
              <a:gd name="f28" fmla="val f26"/>
              <a:gd name="f29" fmla="val f27"/>
              <a:gd name="f30" fmla="*/ f6 f25 1"/>
              <a:gd name="f31" fmla="*/ f28 f25 1"/>
              <a:gd name="f32" fmla="*/ f29 f2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3">
                <a:pos x="f30" y="f30"/>
              </a:cxn>
              <a:cxn ang="f24">
                <a:pos x="f31" y="f32"/>
              </a:cxn>
            </a:cxnLst>
            <a:rect l="f30" t="f30" r="f31" b="f32"/>
            <a:pathLst>
              <a:path>
                <a:moveTo>
                  <a:pt x="f30" y="f30"/>
                </a:moveTo>
                <a:lnTo>
                  <a:pt x="f31" y="f32"/>
                </a:lnTo>
              </a:path>
            </a:pathLst>
          </a:cu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vert="horz" wrap="square" lIns="81643" tIns="40817" rIns="81643" bIns="40817" anchor="ctr" anchorCtr="1" compatLnSpc="1"/>
          <a:lstStyle/>
          <a:p>
            <a:pPr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i-FI" sz="1100">
              <a:solidFill>
                <a:srgbClr val="000000"/>
              </a:solidFill>
              <a:latin typeface="Bitstream Vera Sans Mono" pitchFamily="49"/>
              <a:ea typeface="SimSun" pitchFamily="2"/>
              <a:cs typeface="SimSun" pitchFamily="2"/>
            </a:endParaRPr>
          </a:p>
        </p:txBody>
      </p:sp>
      <p:sp>
        <p:nvSpPr>
          <p:cNvPr id="24" name="Straight Connector 18"/>
          <p:cNvSpPr/>
          <p:nvPr/>
        </p:nvSpPr>
        <p:spPr>
          <a:xfrm flipV="1">
            <a:off x="7184128" y="3919026"/>
            <a:ext cx="0" cy="979754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+- 0 0 -180"/>
              <a:gd name="f8" fmla="+- 0 0 -360"/>
              <a:gd name="f9" fmla="abs f3"/>
              <a:gd name="f10" fmla="abs f4"/>
              <a:gd name="f11" fmla="abs f5"/>
              <a:gd name="f12" fmla="*/ f7 f0 1"/>
              <a:gd name="f13" fmla="*/ f8 f0 1"/>
              <a:gd name="f14" fmla="?: f9 f3 1"/>
              <a:gd name="f15" fmla="?: f10 f4 1"/>
              <a:gd name="f16" fmla="?: f11 f5 1"/>
              <a:gd name="f17" fmla="*/ f12 1 f2"/>
              <a:gd name="f18" fmla="*/ f13 1 f2"/>
              <a:gd name="f19" fmla="*/ f14 1 21600"/>
              <a:gd name="f20" fmla="*/ f15 1 21600"/>
              <a:gd name="f21" fmla="*/ 21600 f14 1"/>
              <a:gd name="f22" fmla="*/ 21600 f15 1"/>
              <a:gd name="f23" fmla="+- f17 0 f1"/>
              <a:gd name="f24" fmla="+- f18 0 f1"/>
              <a:gd name="f25" fmla="min f20 f19"/>
              <a:gd name="f26" fmla="*/ f21 1 f16"/>
              <a:gd name="f27" fmla="*/ f22 1 f16"/>
              <a:gd name="f28" fmla="val f26"/>
              <a:gd name="f29" fmla="val f27"/>
              <a:gd name="f30" fmla="*/ f6 f25 1"/>
              <a:gd name="f31" fmla="*/ f28 f25 1"/>
              <a:gd name="f32" fmla="*/ f29 f2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3">
                <a:pos x="f30" y="f30"/>
              </a:cxn>
              <a:cxn ang="f24">
                <a:pos x="f31" y="f32"/>
              </a:cxn>
            </a:cxnLst>
            <a:rect l="f30" t="f30" r="f31" b="f32"/>
            <a:pathLst>
              <a:path>
                <a:moveTo>
                  <a:pt x="f30" y="f30"/>
                </a:moveTo>
                <a:lnTo>
                  <a:pt x="f31" y="f32"/>
                </a:lnTo>
              </a:path>
            </a:pathLst>
          </a:cu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vert="horz" wrap="square" lIns="81643" tIns="40817" rIns="81643" bIns="40817" anchor="ctr" anchorCtr="1" compatLnSpc="1"/>
          <a:lstStyle/>
          <a:p>
            <a:pPr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i-FI" sz="1100">
              <a:solidFill>
                <a:srgbClr val="000000"/>
              </a:solidFill>
              <a:latin typeface="Bitstream Vera Sans Mono" pitchFamily="49"/>
              <a:ea typeface="SimSun" pitchFamily="2"/>
              <a:cs typeface="SimSun" pitchFamily="2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612413" y="3755733"/>
            <a:ext cx="979651" cy="239847"/>
          </a:xfrm>
          <a:prstGeom prst="rect">
            <a:avLst/>
          </a:prstGeom>
          <a:noFill/>
          <a:ln>
            <a:noFill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  <p:txBody>
          <a:bodyPr vert="horz" wrap="square" lIns="81643" tIns="40817" rIns="81643" bIns="40817" anchor="t" anchorCtr="0" compatLnSpc="1">
            <a:spAutoFit/>
          </a:bodyPr>
          <a:lstStyle/>
          <a:p>
            <a:pPr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100">
                <a:solidFill>
                  <a:srgbClr val="000000"/>
                </a:solidFill>
                <a:latin typeface="Bitstream Vera Sans Mono" pitchFamily="49"/>
                <a:ea typeface="SimSun" pitchFamily="2"/>
                <a:cs typeface="SimSun" pitchFamily="2"/>
              </a:rPr>
              <a:t>REL 0.2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224817" y="3755733"/>
            <a:ext cx="979651" cy="239847"/>
          </a:xfrm>
          <a:prstGeom prst="rect">
            <a:avLst/>
          </a:prstGeom>
          <a:noFill/>
          <a:ln>
            <a:noFill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  <p:txBody>
          <a:bodyPr vert="horz" wrap="square" lIns="81643" tIns="40817" rIns="81643" bIns="40817" anchor="t" anchorCtr="0" compatLnSpc="1">
            <a:spAutoFit/>
          </a:bodyPr>
          <a:lstStyle/>
          <a:p>
            <a:pPr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100">
                <a:solidFill>
                  <a:srgbClr val="000000"/>
                </a:solidFill>
                <a:latin typeface="Bitstream Vera Sans Mono" pitchFamily="49"/>
                <a:ea typeface="SimSun" pitchFamily="2"/>
                <a:cs typeface="SimSun" pitchFamily="2"/>
              </a:rPr>
              <a:t>REL 0.5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892546" y="3755733"/>
            <a:ext cx="979651" cy="239847"/>
          </a:xfrm>
          <a:prstGeom prst="rect">
            <a:avLst/>
          </a:prstGeom>
          <a:noFill/>
          <a:ln>
            <a:noFill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  <p:txBody>
          <a:bodyPr vert="horz" wrap="square" lIns="81643" tIns="40817" rIns="81643" bIns="40817" anchor="t" anchorCtr="0" compatLnSpc="1">
            <a:spAutoFit/>
          </a:bodyPr>
          <a:lstStyle/>
          <a:p>
            <a:pPr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100" dirty="0">
                <a:solidFill>
                  <a:srgbClr val="000000"/>
                </a:solidFill>
                <a:latin typeface="Bitstream Vera Sans Mono" pitchFamily="49"/>
                <a:ea typeface="SimSun" pitchFamily="2"/>
                <a:cs typeface="SimSun" pitchFamily="2"/>
              </a:rPr>
              <a:t>REL 1.0</a:t>
            </a:r>
          </a:p>
        </p:txBody>
      </p:sp>
      <p:sp>
        <p:nvSpPr>
          <p:cNvPr id="28" name="Rectangle 27"/>
          <p:cNvSpPr/>
          <p:nvPr/>
        </p:nvSpPr>
        <p:spPr>
          <a:xfrm>
            <a:off x="1271235" y="1898490"/>
            <a:ext cx="1131898" cy="792088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Defect Found</a:t>
            </a:r>
            <a:endParaRPr lang="en-US" dirty="0"/>
          </a:p>
        </p:txBody>
      </p:sp>
      <p:cxnSp>
        <p:nvCxnSpPr>
          <p:cNvPr id="29" name="Straight Arrow Connector 28"/>
          <p:cNvCxnSpPr/>
          <p:nvPr/>
        </p:nvCxnSpPr>
        <p:spPr>
          <a:xfrm flipV="1">
            <a:off x="1306202" y="2690578"/>
            <a:ext cx="530982" cy="122844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1837184" y="2690578"/>
            <a:ext cx="285402" cy="160251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3535474" y="1666297"/>
            <a:ext cx="1131898" cy="792088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Defects Found</a:t>
            </a:r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3981510" y="1265368"/>
            <a:ext cx="1131898" cy="792088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Defects Found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4995972" y="1736222"/>
            <a:ext cx="1131898" cy="792088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Defects Found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3697776" y="2162276"/>
            <a:ext cx="1131898" cy="792088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Defects Found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3429191" y="2758035"/>
            <a:ext cx="1131898" cy="792088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Defects Found</a:t>
            </a:r>
            <a:endParaRPr lang="en-US" dirty="0"/>
          </a:p>
        </p:txBody>
      </p:sp>
      <p:cxnSp>
        <p:nvCxnSpPr>
          <p:cNvPr id="36" name="Straight Arrow Connector 35"/>
          <p:cNvCxnSpPr>
            <a:stCxn id="34" idx="3"/>
          </p:cNvCxnSpPr>
          <p:nvPr/>
        </p:nvCxnSpPr>
        <p:spPr>
          <a:xfrm>
            <a:off x="4829674" y="2558320"/>
            <a:ext cx="721691" cy="166814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33" idx="3"/>
          </p:cNvCxnSpPr>
          <p:nvPr/>
        </p:nvCxnSpPr>
        <p:spPr>
          <a:xfrm>
            <a:off x="6127870" y="2132266"/>
            <a:ext cx="1015972" cy="1858429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35" idx="2"/>
            <a:endCxn id="21" idx="2"/>
          </p:cNvCxnSpPr>
          <p:nvPr/>
        </p:nvCxnSpPr>
        <p:spPr>
          <a:xfrm>
            <a:off x="3995140" y="3550123"/>
            <a:ext cx="413301" cy="85878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5111898" y="1661412"/>
            <a:ext cx="3852590" cy="1925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6184216" y="1263521"/>
            <a:ext cx="1156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Future 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8947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 smtClean="0"/>
              <a:t>Bugzilla</a:t>
            </a:r>
            <a:r>
              <a:rPr lang="fi-FI" dirty="0" smtClean="0"/>
              <a:t> as </a:t>
            </a:r>
            <a:r>
              <a:rPr lang="fi-FI" dirty="0" err="1" smtClean="0"/>
              <a:t>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dirty="0" err="1">
                <a:solidFill>
                  <a:srgbClr val="000000"/>
                </a:solidFill>
                <a:latin typeface="Roboto Cn" pitchFamily="2" charset="0"/>
                <a:ea typeface="Roboto Cn" pitchFamily="2" charset="0"/>
                <a:cs typeface="SimSun" pitchFamily="2"/>
              </a:rPr>
              <a:t>What</a:t>
            </a:r>
            <a:r>
              <a:rPr lang="fi-FI" dirty="0">
                <a:solidFill>
                  <a:srgbClr val="000000"/>
                </a:solidFill>
                <a:latin typeface="Roboto Cn" pitchFamily="2" charset="0"/>
                <a:ea typeface="Roboto Cn" pitchFamily="2" charset="0"/>
                <a:cs typeface="SimSun" pitchFamily="2"/>
              </a:rPr>
              <a:t> is </a:t>
            </a:r>
            <a:r>
              <a:rPr lang="fi-FI" dirty="0" err="1" smtClean="0">
                <a:solidFill>
                  <a:srgbClr val="000000"/>
                </a:solidFill>
                <a:latin typeface="Roboto Cn" pitchFamily="2" charset="0"/>
                <a:ea typeface="Roboto Cn" pitchFamily="2" charset="0"/>
                <a:cs typeface="SimSun" pitchFamily="2"/>
              </a:rPr>
              <a:t>Bugzilla</a:t>
            </a:r>
            <a:r>
              <a:rPr lang="fi-FI" dirty="0" smtClean="0">
                <a:solidFill>
                  <a:srgbClr val="000000"/>
                </a:solidFill>
                <a:latin typeface="Roboto Cn" pitchFamily="2" charset="0"/>
                <a:ea typeface="Roboto Cn" pitchFamily="2" charset="0"/>
                <a:cs typeface="SimSun" pitchFamily="2"/>
              </a:rPr>
              <a:t>?</a:t>
            </a:r>
          </a:p>
          <a:p>
            <a:pPr marL="0" indent="0" defTabSz="829452" hangingPunct="0">
              <a:lnSpc>
                <a:spcPct val="93000"/>
              </a:lnSpc>
              <a:buNone/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dirty="0" err="1" smtClean="0">
                <a:solidFill>
                  <a:srgbClr val="000000"/>
                </a:solidFill>
                <a:latin typeface="Roboto Cn" pitchFamily="2" charset="0"/>
                <a:ea typeface="Roboto Cn" pitchFamily="2" charset="0"/>
                <a:cs typeface="SimSun" pitchFamily="2"/>
              </a:rPr>
              <a:t>Bugzilla</a:t>
            </a:r>
            <a:r>
              <a:rPr lang="fi-FI" dirty="0" smtClean="0">
                <a:solidFill>
                  <a:srgbClr val="000000"/>
                </a:solidFill>
                <a:latin typeface="Roboto Cn" pitchFamily="2" charset="0"/>
                <a:ea typeface="Roboto Cn" pitchFamily="2" charset="0"/>
                <a:cs typeface="SimSun" pitchFamily="2"/>
              </a:rPr>
              <a:t> </a:t>
            </a:r>
            <a:r>
              <a:rPr lang="fi-FI" dirty="0">
                <a:solidFill>
                  <a:srgbClr val="000000"/>
                </a:solidFill>
                <a:latin typeface="Roboto Cn" pitchFamily="2" charset="0"/>
                <a:ea typeface="Roboto Cn" pitchFamily="2" charset="0"/>
                <a:cs typeface="SimSun" pitchFamily="2"/>
              </a:rPr>
              <a:t>is a "</a:t>
            </a:r>
            <a:r>
              <a:rPr lang="fi-FI" dirty="0" err="1">
                <a:solidFill>
                  <a:srgbClr val="000000"/>
                </a:solidFill>
                <a:latin typeface="Roboto Cn" pitchFamily="2" charset="0"/>
                <a:ea typeface="Roboto Cn" pitchFamily="2" charset="0"/>
                <a:cs typeface="SimSun" pitchFamily="2"/>
              </a:rPr>
              <a:t>Defect</a:t>
            </a:r>
            <a:r>
              <a:rPr lang="fi-FI" dirty="0">
                <a:solidFill>
                  <a:srgbClr val="000000"/>
                </a:solidFill>
                <a:latin typeface="Roboto Cn" pitchFamily="2" charset="0"/>
                <a:ea typeface="Roboto Cn" pitchFamily="2" charset="0"/>
                <a:cs typeface="SimSun" pitchFamily="2"/>
              </a:rPr>
              <a:t> </a:t>
            </a:r>
            <a:r>
              <a:rPr lang="fi-FI" dirty="0" err="1">
                <a:solidFill>
                  <a:srgbClr val="000000"/>
                </a:solidFill>
                <a:latin typeface="Roboto Cn" pitchFamily="2" charset="0"/>
                <a:ea typeface="Roboto Cn" pitchFamily="2" charset="0"/>
                <a:cs typeface="SimSun" pitchFamily="2"/>
              </a:rPr>
              <a:t>Tracking</a:t>
            </a:r>
            <a:r>
              <a:rPr lang="fi-FI" dirty="0">
                <a:solidFill>
                  <a:srgbClr val="000000"/>
                </a:solidFill>
                <a:latin typeface="Roboto Cn" pitchFamily="2" charset="0"/>
                <a:ea typeface="Roboto Cn" pitchFamily="2" charset="0"/>
                <a:cs typeface="SimSun" pitchFamily="2"/>
              </a:rPr>
              <a:t> System" </a:t>
            </a:r>
            <a:r>
              <a:rPr lang="fi-FI" dirty="0" err="1">
                <a:solidFill>
                  <a:srgbClr val="000000"/>
                </a:solidFill>
                <a:latin typeface="Roboto Cn" pitchFamily="2" charset="0"/>
                <a:ea typeface="Roboto Cn" pitchFamily="2" charset="0"/>
                <a:cs typeface="SimSun" pitchFamily="2"/>
              </a:rPr>
              <a:t>or</a:t>
            </a:r>
            <a:r>
              <a:rPr lang="fi-FI" dirty="0">
                <a:solidFill>
                  <a:srgbClr val="000000"/>
                </a:solidFill>
                <a:latin typeface="Roboto Cn" pitchFamily="2" charset="0"/>
                <a:ea typeface="Roboto Cn" pitchFamily="2" charset="0"/>
                <a:cs typeface="SimSun" pitchFamily="2"/>
              </a:rPr>
              <a:t> "Bug-</a:t>
            </a:r>
            <a:r>
              <a:rPr lang="fi-FI" dirty="0" err="1">
                <a:solidFill>
                  <a:srgbClr val="000000"/>
                </a:solidFill>
                <a:latin typeface="Roboto Cn" pitchFamily="2" charset="0"/>
                <a:ea typeface="Roboto Cn" pitchFamily="2" charset="0"/>
                <a:cs typeface="SimSun" pitchFamily="2"/>
              </a:rPr>
              <a:t>Tracking</a:t>
            </a:r>
            <a:r>
              <a:rPr lang="fi-FI" dirty="0">
                <a:solidFill>
                  <a:srgbClr val="000000"/>
                </a:solidFill>
                <a:latin typeface="Roboto Cn" pitchFamily="2" charset="0"/>
                <a:ea typeface="Roboto Cn" pitchFamily="2" charset="0"/>
                <a:cs typeface="SimSun" pitchFamily="2"/>
              </a:rPr>
              <a:t> System". </a:t>
            </a:r>
            <a:r>
              <a:rPr lang="fi-FI" dirty="0" err="1">
                <a:solidFill>
                  <a:srgbClr val="000000"/>
                </a:solidFill>
                <a:latin typeface="Roboto Cn" pitchFamily="2" charset="0"/>
                <a:ea typeface="Roboto Cn" pitchFamily="2" charset="0"/>
                <a:cs typeface="SimSun" pitchFamily="2"/>
              </a:rPr>
              <a:t>Defect</a:t>
            </a:r>
            <a:r>
              <a:rPr lang="fi-FI" dirty="0">
                <a:solidFill>
                  <a:srgbClr val="000000"/>
                </a:solidFill>
                <a:latin typeface="Roboto Cn" pitchFamily="2" charset="0"/>
                <a:ea typeface="Roboto Cn" pitchFamily="2" charset="0"/>
                <a:cs typeface="SimSun" pitchFamily="2"/>
              </a:rPr>
              <a:t> </a:t>
            </a:r>
            <a:r>
              <a:rPr lang="fi-FI" dirty="0" err="1">
                <a:solidFill>
                  <a:srgbClr val="000000"/>
                </a:solidFill>
                <a:latin typeface="Roboto Cn" pitchFamily="2" charset="0"/>
                <a:ea typeface="Roboto Cn" pitchFamily="2" charset="0"/>
                <a:cs typeface="SimSun" pitchFamily="2"/>
              </a:rPr>
              <a:t>Tracking</a:t>
            </a:r>
            <a:r>
              <a:rPr lang="fi-FI" dirty="0">
                <a:solidFill>
                  <a:srgbClr val="000000"/>
                </a:solidFill>
                <a:latin typeface="Roboto Cn" pitchFamily="2" charset="0"/>
                <a:ea typeface="Roboto Cn" pitchFamily="2" charset="0"/>
                <a:cs typeface="SimSun" pitchFamily="2"/>
              </a:rPr>
              <a:t> Systems </a:t>
            </a:r>
            <a:r>
              <a:rPr lang="fi-FI" dirty="0" err="1">
                <a:solidFill>
                  <a:srgbClr val="000000"/>
                </a:solidFill>
                <a:latin typeface="Roboto Cn" pitchFamily="2" charset="0"/>
                <a:ea typeface="Roboto Cn" pitchFamily="2" charset="0"/>
                <a:cs typeface="SimSun" pitchFamily="2"/>
              </a:rPr>
              <a:t>allow</a:t>
            </a:r>
            <a:r>
              <a:rPr lang="fi-FI" dirty="0">
                <a:solidFill>
                  <a:srgbClr val="000000"/>
                </a:solidFill>
                <a:latin typeface="Roboto Cn" pitchFamily="2" charset="0"/>
                <a:ea typeface="Roboto Cn" pitchFamily="2" charset="0"/>
                <a:cs typeface="SimSun" pitchFamily="2"/>
              </a:rPr>
              <a:t> </a:t>
            </a:r>
            <a:r>
              <a:rPr lang="fi-FI" dirty="0" err="1">
                <a:solidFill>
                  <a:srgbClr val="000000"/>
                </a:solidFill>
                <a:latin typeface="Roboto Cn" pitchFamily="2" charset="0"/>
                <a:ea typeface="Roboto Cn" pitchFamily="2" charset="0"/>
                <a:cs typeface="SimSun" pitchFamily="2"/>
              </a:rPr>
              <a:t>individual</a:t>
            </a:r>
            <a:r>
              <a:rPr lang="fi-FI" dirty="0">
                <a:solidFill>
                  <a:srgbClr val="000000"/>
                </a:solidFill>
                <a:latin typeface="Roboto Cn" pitchFamily="2" charset="0"/>
                <a:ea typeface="Roboto Cn" pitchFamily="2" charset="0"/>
                <a:cs typeface="SimSun" pitchFamily="2"/>
              </a:rPr>
              <a:t> </a:t>
            </a:r>
            <a:r>
              <a:rPr lang="fi-FI" dirty="0" err="1">
                <a:solidFill>
                  <a:srgbClr val="000000"/>
                </a:solidFill>
                <a:latin typeface="Roboto Cn" pitchFamily="2" charset="0"/>
                <a:ea typeface="Roboto Cn" pitchFamily="2" charset="0"/>
                <a:cs typeface="SimSun" pitchFamily="2"/>
              </a:rPr>
              <a:t>or</a:t>
            </a:r>
            <a:r>
              <a:rPr lang="fi-FI" dirty="0">
                <a:solidFill>
                  <a:srgbClr val="000000"/>
                </a:solidFill>
                <a:latin typeface="Roboto Cn" pitchFamily="2" charset="0"/>
                <a:ea typeface="Roboto Cn" pitchFamily="2" charset="0"/>
                <a:cs typeface="SimSun" pitchFamily="2"/>
              </a:rPr>
              <a:t> </a:t>
            </a:r>
            <a:r>
              <a:rPr lang="fi-FI" dirty="0" err="1">
                <a:solidFill>
                  <a:srgbClr val="000000"/>
                </a:solidFill>
                <a:latin typeface="Roboto Cn" pitchFamily="2" charset="0"/>
                <a:ea typeface="Roboto Cn" pitchFamily="2" charset="0"/>
                <a:cs typeface="SimSun" pitchFamily="2"/>
              </a:rPr>
              <a:t>groups</a:t>
            </a:r>
            <a:r>
              <a:rPr lang="fi-FI" dirty="0">
                <a:solidFill>
                  <a:srgbClr val="000000"/>
                </a:solidFill>
                <a:latin typeface="Roboto Cn" pitchFamily="2" charset="0"/>
                <a:ea typeface="Roboto Cn" pitchFamily="2" charset="0"/>
                <a:cs typeface="SimSun" pitchFamily="2"/>
              </a:rPr>
              <a:t> of </a:t>
            </a:r>
            <a:r>
              <a:rPr lang="fi-FI" dirty="0" err="1">
                <a:solidFill>
                  <a:srgbClr val="000000"/>
                </a:solidFill>
                <a:latin typeface="Roboto Cn" pitchFamily="2" charset="0"/>
                <a:ea typeface="Roboto Cn" pitchFamily="2" charset="0"/>
                <a:cs typeface="SimSun" pitchFamily="2"/>
              </a:rPr>
              <a:t>developers</a:t>
            </a:r>
            <a:r>
              <a:rPr lang="fi-FI" dirty="0">
                <a:solidFill>
                  <a:srgbClr val="000000"/>
                </a:solidFill>
                <a:latin typeface="Roboto Cn" pitchFamily="2" charset="0"/>
                <a:ea typeface="Roboto Cn" pitchFamily="2" charset="0"/>
                <a:cs typeface="SimSun" pitchFamily="2"/>
              </a:rPr>
              <a:t> to </a:t>
            </a:r>
            <a:r>
              <a:rPr lang="fi-FI" dirty="0" err="1">
                <a:solidFill>
                  <a:srgbClr val="000000"/>
                </a:solidFill>
                <a:latin typeface="Roboto Cn" pitchFamily="2" charset="0"/>
                <a:ea typeface="Roboto Cn" pitchFamily="2" charset="0"/>
                <a:cs typeface="SimSun" pitchFamily="2"/>
              </a:rPr>
              <a:t>keep</a:t>
            </a:r>
            <a:r>
              <a:rPr lang="fi-FI" dirty="0">
                <a:solidFill>
                  <a:srgbClr val="000000"/>
                </a:solidFill>
                <a:latin typeface="Roboto Cn" pitchFamily="2" charset="0"/>
                <a:ea typeface="Roboto Cn" pitchFamily="2" charset="0"/>
                <a:cs typeface="SimSun" pitchFamily="2"/>
              </a:rPr>
              <a:t> </a:t>
            </a:r>
            <a:r>
              <a:rPr lang="fi-FI" dirty="0" err="1">
                <a:solidFill>
                  <a:srgbClr val="000000"/>
                </a:solidFill>
                <a:latin typeface="Roboto Cn" pitchFamily="2" charset="0"/>
                <a:ea typeface="Roboto Cn" pitchFamily="2" charset="0"/>
                <a:cs typeface="SimSun" pitchFamily="2"/>
              </a:rPr>
              <a:t>track</a:t>
            </a:r>
            <a:r>
              <a:rPr lang="fi-FI" dirty="0">
                <a:solidFill>
                  <a:srgbClr val="000000"/>
                </a:solidFill>
                <a:latin typeface="Roboto Cn" pitchFamily="2" charset="0"/>
                <a:ea typeface="Roboto Cn" pitchFamily="2" charset="0"/>
                <a:cs typeface="SimSun" pitchFamily="2"/>
              </a:rPr>
              <a:t> of </a:t>
            </a:r>
            <a:r>
              <a:rPr lang="fi-FI" dirty="0" err="1">
                <a:solidFill>
                  <a:srgbClr val="000000"/>
                </a:solidFill>
                <a:latin typeface="Roboto Cn" pitchFamily="2" charset="0"/>
                <a:ea typeface="Roboto Cn" pitchFamily="2" charset="0"/>
                <a:cs typeface="SimSun" pitchFamily="2"/>
              </a:rPr>
              <a:t>outstanding</a:t>
            </a:r>
            <a:r>
              <a:rPr lang="fi-FI" dirty="0">
                <a:solidFill>
                  <a:srgbClr val="000000"/>
                </a:solidFill>
                <a:latin typeface="Roboto Cn" pitchFamily="2" charset="0"/>
                <a:ea typeface="Roboto Cn" pitchFamily="2" charset="0"/>
                <a:cs typeface="SimSun" pitchFamily="2"/>
              </a:rPr>
              <a:t> </a:t>
            </a:r>
            <a:r>
              <a:rPr lang="fi-FI" dirty="0" err="1">
                <a:solidFill>
                  <a:srgbClr val="000000"/>
                </a:solidFill>
                <a:latin typeface="Roboto Cn" pitchFamily="2" charset="0"/>
                <a:ea typeface="Roboto Cn" pitchFamily="2" charset="0"/>
                <a:cs typeface="SimSun" pitchFamily="2"/>
              </a:rPr>
              <a:t>bugs</a:t>
            </a:r>
            <a:r>
              <a:rPr lang="fi-FI" dirty="0">
                <a:solidFill>
                  <a:srgbClr val="000000"/>
                </a:solidFill>
                <a:latin typeface="Roboto Cn" pitchFamily="2" charset="0"/>
                <a:ea typeface="Roboto Cn" pitchFamily="2" charset="0"/>
                <a:cs typeface="SimSun" pitchFamily="2"/>
              </a:rPr>
              <a:t> in </a:t>
            </a:r>
            <a:r>
              <a:rPr lang="fi-FI" dirty="0" err="1">
                <a:solidFill>
                  <a:srgbClr val="000000"/>
                </a:solidFill>
                <a:latin typeface="Roboto Cn" pitchFamily="2" charset="0"/>
                <a:ea typeface="Roboto Cn" pitchFamily="2" charset="0"/>
                <a:cs typeface="SimSun" pitchFamily="2"/>
              </a:rPr>
              <a:t>their</a:t>
            </a:r>
            <a:r>
              <a:rPr lang="fi-FI" dirty="0">
                <a:solidFill>
                  <a:srgbClr val="000000"/>
                </a:solidFill>
                <a:latin typeface="Roboto Cn" pitchFamily="2" charset="0"/>
                <a:ea typeface="Roboto Cn" pitchFamily="2" charset="0"/>
                <a:cs typeface="SimSun" pitchFamily="2"/>
              </a:rPr>
              <a:t> </a:t>
            </a:r>
            <a:r>
              <a:rPr lang="fi-FI" dirty="0" err="1">
                <a:solidFill>
                  <a:srgbClr val="000000"/>
                </a:solidFill>
                <a:latin typeface="Roboto Cn" pitchFamily="2" charset="0"/>
                <a:ea typeface="Roboto Cn" pitchFamily="2" charset="0"/>
                <a:cs typeface="SimSun" pitchFamily="2"/>
              </a:rPr>
              <a:t>product</a:t>
            </a:r>
            <a:r>
              <a:rPr lang="fi-FI" dirty="0">
                <a:solidFill>
                  <a:srgbClr val="000000"/>
                </a:solidFill>
                <a:latin typeface="Roboto Cn" pitchFamily="2" charset="0"/>
                <a:ea typeface="Roboto Cn" pitchFamily="2" charset="0"/>
                <a:cs typeface="SimSun" pitchFamily="2"/>
              </a:rPr>
              <a:t> </a:t>
            </a:r>
            <a:r>
              <a:rPr lang="fi-FI" dirty="0" err="1">
                <a:solidFill>
                  <a:srgbClr val="000000"/>
                </a:solidFill>
                <a:latin typeface="Roboto Cn" pitchFamily="2" charset="0"/>
                <a:ea typeface="Roboto Cn" pitchFamily="2" charset="0"/>
                <a:cs typeface="SimSun" pitchFamily="2"/>
              </a:rPr>
              <a:t>effectively</a:t>
            </a:r>
            <a:r>
              <a:rPr lang="fi-FI" dirty="0">
                <a:solidFill>
                  <a:srgbClr val="000000"/>
                </a:solidFill>
                <a:latin typeface="Roboto Cn" pitchFamily="2" charset="0"/>
                <a:ea typeface="Roboto Cn" pitchFamily="2" charset="0"/>
                <a:cs typeface="SimSun" pitchFamily="2"/>
              </a:rPr>
              <a:t>. </a:t>
            </a:r>
            <a:r>
              <a:rPr lang="fi-FI" dirty="0" err="1">
                <a:solidFill>
                  <a:srgbClr val="000000"/>
                </a:solidFill>
                <a:latin typeface="Roboto Cn" pitchFamily="2" charset="0"/>
                <a:ea typeface="Roboto Cn" pitchFamily="2" charset="0"/>
                <a:cs typeface="SimSun" pitchFamily="2"/>
              </a:rPr>
              <a:t>Most</a:t>
            </a:r>
            <a:r>
              <a:rPr lang="fi-FI" dirty="0">
                <a:solidFill>
                  <a:srgbClr val="000000"/>
                </a:solidFill>
                <a:latin typeface="Roboto Cn" pitchFamily="2" charset="0"/>
                <a:ea typeface="Roboto Cn" pitchFamily="2" charset="0"/>
                <a:cs typeface="SimSun" pitchFamily="2"/>
              </a:rPr>
              <a:t> </a:t>
            </a:r>
            <a:r>
              <a:rPr lang="fi-FI" dirty="0" err="1">
                <a:solidFill>
                  <a:srgbClr val="000000"/>
                </a:solidFill>
                <a:latin typeface="Roboto Cn" pitchFamily="2" charset="0"/>
                <a:ea typeface="Roboto Cn" pitchFamily="2" charset="0"/>
                <a:cs typeface="SimSun" pitchFamily="2"/>
              </a:rPr>
              <a:t>commercial</a:t>
            </a:r>
            <a:r>
              <a:rPr lang="fi-FI" dirty="0">
                <a:solidFill>
                  <a:srgbClr val="000000"/>
                </a:solidFill>
                <a:latin typeface="Roboto Cn" pitchFamily="2" charset="0"/>
                <a:ea typeface="Roboto Cn" pitchFamily="2" charset="0"/>
                <a:cs typeface="SimSun" pitchFamily="2"/>
              </a:rPr>
              <a:t> </a:t>
            </a:r>
            <a:r>
              <a:rPr lang="fi-FI" dirty="0" err="1">
                <a:solidFill>
                  <a:srgbClr val="000000"/>
                </a:solidFill>
                <a:latin typeface="Roboto Cn" pitchFamily="2" charset="0"/>
                <a:ea typeface="Roboto Cn" pitchFamily="2" charset="0"/>
                <a:cs typeface="SimSun" pitchFamily="2"/>
              </a:rPr>
              <a:t>defect-tracking</a:t>
            </a:r>
            <a:r>
              <a:rPr lang="fi-FI" dirty="0">
                <a:solidFill>
                  <a:srgbClr val="000000"/>
                </a:solidFill>
                <a:latin typeface="Roboto Cn" pitchFamily="2" charset="0"/>
                <a:ea typeface="Roboto Cn" pitchFamily="2" charset="0"/>
                <a:cs typeface="SimSun" pitchFamily="2"/>
              </a:rPr>
              <a:t> software </a:t>
            </a:r>
            <a:r>
              <a:rPr lang="fi-FI" dirty="0" err="1">
                <a:solidFill>
                  <a:srgbClr val="000000"/>
                </a:solidFill>
                <a:latin typeface="Roboto Cn" pitchFamily="2" charset="0"/>
                <a:ea typeface="Roboto Cn" pitchFamily="2" charset="0"/>
                <a:cs typeface="SimSun" pitchFamily="2"/>
              </a:rPr>
              <a:t>vendors</a:t>
            </a:r>
            <a:r>
              <a:rPr lang="fi-FI" dirty="0">
                <a:solidFill>
                  <a:srgbClr val="000000"/>
                </a:solidFill>
                <a:latin typeface="Roboto Cn" pitchFamily="2" charset="0"/>
                <a:ea typeface="Roboto Cn" pitchFamily="2" charset="0"/>
                <a:cs typeface="SimSun" pitchFamily="2"/>
              </a:rPr>
              <a:t> </a:t>
            </a:r>
            <a:r>
              <a:rPr lang="fi-FI" dirty="0" err="1">
                <a:solidFill>
                  <a:srgbClr val="000000"/>
                </a:solidFill>
                <a:latin typeface="Roboto Cn" pitchFamily="2" charset="0"/>
                <a:ea typeface="Roboto Cn" pitchFamily="2" charset="0"/>
                <a:cs typeface="SimSun" pitchFamily="2"/>
              </a:rPr>
              <a:t>charge</a:t>
            </a:r>
            <a:r>
              <a:rPr lang="fi-FI" dirty="0">
                <a:solidFill>
                  <a:srgbClr val="000000"/>
                </a:solidFill>
                <a:latin typeface="Roboto Cn" pitchFamily="2" charset="0"/>
                <a:ea typeface="Roboto Cn" pitchFamily="2" charset="0"/>
                <a:cs typeface="SimSun" pitchFamily="2"/>
              </a:rPr>
              <a:t> </a:t>
            </a:r>
            <a:r>
              <a:rPr lang="fi-FI" dirty="0" err="1">
                <a:solidFill>
                  <a:srgbClr val="000000"/>
                </a:solidFill>
                <a:latin typeface="Roboto Cn" pitchFamily="2" charset="0"/>
                <a:ea typeface="Roboto Cn" pitchFamily="2" charset="0"/>
                <a:cs typeface="SimSun" pitchFamily="2"/>
              </a:rPr>
              <a:t>enormous</a:t>
            </a:r>
            <a:r>
              <a:rPr lang="fi-FI" dirty="0">
                <a:solidFill>
                  <a:srgbClr val="000000"/>
                </a:solidFill>
                <a:latin typeface="Roboto Cn" pitchFamily="2" charset="0"/>
                <a:ea typeface="Roboto Cn" pitchFamily="2" charset="0"/>
                <a:cs typeface="SimSun" pitchFamily="2"/>
              </a:rPr>
              <a:t> </a:t>
            </a:r>
            <a:r>
              <a:rPr lang="fi-FI" dirty="0" err="1">
                <a:solidFill>
                  <a:srgbClr val="000000"/>
                </a:solidFill>
                <a:latin typeface="Roboto Cn" pitchFamily="2" charset="0"/>
                <a:ea typeface="Roboto Cn" pitchFamily="2" charset="0"/>
                <a:cs typeface="SimSun" pitchFamily="2"/>
              </a:rPr>
              <a:t>licensing</a:t>
            </a:r>
            <a:r>
              <a:rPr lang="fi-FI" dirty="0">
                <a:solidFill>
                  <a:srgbClr val="000000"/>
                </a:solidFill>
                <a:latin typeface="Roboto Cn" pitchFamily="2" charset="0"/>
                <a:ea typeface="Roboto Cn" pitchFamily="2" charset="0"/>
                <a:cs typeface="SimSun" pitchFamily="2"/>
              </a:rPr>
              <a:t> </a:t>
            </a:r>
            <a:r>
              <a:rPr lang="fi-FI" dirty="0" err="1">
                <a:solidFill>
                  <a:srgbClr val="000000"/>
                </a:solidFill>
                <a:latin typeface="Roboto Cn" pitchFamily="2" charset="0"/>
                <a:ea typeface="Roboto Cn" pitchFamily="2" charset="0"/>
                <a:cs typeface="SimSun" pitchFamily="2"/>
              </a:rPr>
              <a:t>fees</a:t>
            </a:r>
            <a:r>
              <a:rPr lang="fi-FI" dirty="0">
                <a:solidFill>
                  <a:srgbClr val="000000"/>
                </a:solidFill>
                <a:latin typeface="Roboto Cn" pitchFamily="2" charset="0"/>
                <a:ea typeface="Roboto Cn" pitchFamily="2" charset="0"/>
                <a:cs typeface="SimSun" pitchFamily="2"/>
              </a:rPr>
              <a:t>. </a:t>
            </a:r>
            <a:r>
              <a:rPr lang="fi-FI" dirty="0" err="1">
                <a:solidFill>
                  <a:srgbClr val="000000"/>
                </a:solidFill>
                <a:latin typeface="Roboto Cn" pitchFamily="2" charset="0"/>
                <a:ea typeface="Roboto Cn" pitchFamily="2" charset="0"/>
                <a:cs typeface="SimSun" pitchFamily="2"/>
              </a:rPr>
              <a:t>Despite</a:t>
            </a:r>
            <a:r>
              <a:rPr lang="fi-FI" dirty="0">
                <a:solidFill>
                  <a:srgbClr val="000000"/>
                </a:solidFill>
                <a:latin typeface="Roboto Cn" pitchFamily="2" charset="0"/>
                <a:ea typeface="Roboto Cn" pitchFamily="2" charset="0"/>
                <a:cs typeface="SimSun" pitchFamily="2"/>
              </a:rPr>
              <a:t> </a:t>
            </a:r>
            <a:r>
              <a:rPr lang="fi-FI" dirty="0" err="1">
                <a:solidFill>
                  <a:srgbClr val="000000"/>
                </a:solidFill>
                <a:latin typeface="Roboto Cn" pitchFamily="2" charset="0"/>
                <a:ea typeface="Roboto Cn" pitchFamily="2" charset="0"/>
                <a:cs typeface="SimSun" pitchFamily="2"/>
              </a:rPr>
              <a:t>being</a:t>
            </a:r>
            <a:r>
              <a:rPr lang="fi-FI" dirty="0">
                <a:solidFill>
                  <a:srgbClr val="000000"/>
                </a:solidFill>
                <a:latin typeface="Roboto Cn" pitchFamily="2" charset="0"/>
                <a:ea typeface="Roboto Cn" pitchFamily="2" charset="0"/>
                <a:cs typeface="SimSun" pitchFamily="2"/>
              </a:rPr>
              <a:t> "</a:t>
            </a:r>
            <a:r>
              <a:rPr lang="fi-FI" dirty="0" err="1">
                <a:solidFill>
                  <a:srgbClr val="000000"/>
                </a:solidFill>
                <a:latin typeface="Roboto Cn" pitchFamily="2" charset="0"/>
                <a:ea typeface="Roboto Cn" pitchFamily="2" charset="0"/>
                <a:cs typeface="SimSun" pitchFamily="2"/>
              </a:rPr>
              <a:t>free</a:t>
            </a:r>
            <a:r>
              <a:rPr lang="fi-FI" dirty="0">
                <a:solidFill>
                  <a:srgbClr val="000000"/>
                </a:solidFill>
                <a:latin typeface="Roboto Cn" pitchFamily="2" charset="0"/>
                <a:ea typeface="Roboto Cn" pitchFamily="2" charset="0"/>
                <a:cs typeface="SimSun" pitchFamily="2"/>
              </a:rPr>
              <a:t>", </a:t>
            </a:r>
            <a:r>
              <a:rPr lang="fi-FI" dirty="0" err="1">
                <a:solidFill>
                  <a:srgbClr val="000000"/>
                </a:solidFill>
                <a:latin typeface="Roboto Cn" pitchFamily="2" charset="0"/>
                <a:ea typeface="Roboto Cn" pitchFamily="2" charset="0"/>
                <a:cs typeface="SimSun" pitchFamily="2"/>
              </a:rPr>
              <a:t>Bugzilla</a:t>
            </a:r>
            <a:r>
              <a:rPr lang="fi-FI" dirty="0">
                <a:solidFill>
                  <a:srgbClr val="000000"/>
                </a:solidFill>
                <a:latin typeface="Roboto Cn" pitchFamily="2" charset="0"/>
                <a:ea typeface="Roboto Cn" pitchFamily="2" charset="0"/>
                <a:cs typeface="SimSun" pitchFamily="2"/>
              </a:rPr>
              <a:t> </a:t>
            </a:r>
            <a:r>
              <a:rPr lang="fi-FI" dirty="0" err="1">
                <a:solidFill>
                  <a:srgbClr val="000000"/>
                </a:solidFill>
                <a:latin typeface="Roboto Cn" pitchFamily="2" charset="0"/>
                <a:ea typeface="Roboto Cn" pitchFamily="2" charset="0"/>
                <a:cs typeface="SimSun" pitchFamily="2"/>
              </a:rPr>
              <a:t>has</a:t>
            </a:r>
            <a:r>
              <a:rPr lang="fi-FI" dirty="0">
                <a:solidFill>
                  <a:srgbClr val="000000"/>
                </a:solidFill>
                <a:latin typeface="Roboto Cn" pitchFamily="2" charset="0"/>
                <a:ea typeface="Roboto Cn" pitchFamily="2" charset="0"/>
                <a:cs typeface="SimSun" pitchFamily="2"/>
              </a:rPr>
              <a:t> </a:t>
            </a:r>
            <a:r>
              <a:rPr lang="fi-FI" dirty="0" err="1">
                <a:solidFill>
                  <a:srgbClr val="000000"/>
                </a:solidFill>
                <a:latin typeface="Roboto Cn" pitchFamily="2" charset="0"/>
                <a:ea typeface="Roboto Cn" pitchFamily="2" charset="0"/>
                <a:cs typeface="SimSun" pitchFamily="2"/>
              </a:rPr>
              <a:t>many</a:t>
            </a:r>
            <a:r>
              <a:rPr lang="fi-FI" dirty="0">
                <a:solidFill>
                  <a:srgbClr val="000000"/>
                </a:solidFill>
                <a:latin typeface="Roboto Cn" pitchFamily="2" charset="0"/>
                <a:ea typeface="Roboto Cn" pitchFamily="2" charset="0"/>
                <a:cs typeface="SimSun" pitchFamily="2"/>
              </a:rPr>
              <a:t> </a:t>
            </a:r>
            <a:r>
              <a:rPr lang="fi-FI" dirty="0" err="1">
                <a:solidFill>
                  <a:srgbClr val="000000"/>
                </a:solidFill>
                <a:latin typeface="Roboto Cn" pitchFamily="2" charset="0"/>
                <a:ea typeface="Roboto Cn" pitchFamily="2" charset="0"/>
                <a:cs typeface="SimSun" pitchFamily="2"/>
              </a:rPr>
              <a:t>features</a:t>
            </a:r>
            <a:r>
              <a:rPr lang="fi-FI" dirty="0">
                <a:solidFill>
                  <a:srgbClr val="000000"/>
                </a:solidFill>
                <a:latin typeface="Roboto Cn" pitchFamily="2" charset="0"/>
                <a:ea typeface="Roboto Cn" pitchFamily="2" charset="0"/>
                <a:cs typeface="SimSun" pitchFamily="2"/>
              </a:rPr>
              <a:t> </a:t>
            </a:r>
            <a:r>
              <a:rPr lang="fi-FI" dirty="0" err="1">
                <a:solidFill>
                  <a:srgbClr val="000000"/>
                </a:solidFill>
                <a:latin typeface="Roboto Cn" pitchFamily="2" charset="0"/>
                <a:ea typeface="Roboto Cn" pitchFamily="2" charset="0"/>
                <a:cs typeface="SimSun" pitchFamily="2"/>
              </a:rPr>
              <a:t>its</a:t>
            </a:r>
            <a:r>
              <a:rPr lang="fi-FI" dirty="0">
                <a:solidFill>
                  <a:srgbClr val="000000"/>
                </a:solidFill>
                <a:latin typeface="Roboto Cn" pitchFamily="2" charset="0"/>
                <a:ea typeface="Roboto Cn" pitchFamily="2" charset="0"/>
                <a:cs typeface="SimSun" pitchFamily="2"/>
              </a:rPr>
              <a:t> </a:t>
            </a:r>
            <a:r>
              <a:rPr lang="fi-FI" dirty="0" err="1">
                <a:solidFill>
                  <a:srgbClr val="000000"/>
                </a:solidFill>
                <a:latin typeface="Roboto Cn" pitchFamily="2" charset="0"/>
                <a:ea typeface="Roboto Cn" pitchFamily="2" charset="0"/>
                <a:cs typeface="SimSun" pitchFamily="2"/>
              </a:rPr>
              <a:t>expensive</a:t>
            </a:r>
            <a:r>
              <a:rPr lang="fi-FI" dirty="0">
                <a:solidFill>
                  <a:srgbClr val="000000"/>
                </a:solidFill>
                <a:latin typeface="Roboto Cn" pitchFamily="2" charset="0"/>
                <a:ea typeface="Roboto Cn" pitchFamily="2" charset="0"/>
                <a:cs typeface="SimSun" pitchFamily="2"/>
              </a:rPr>
              <a:t> </a:t>
            </a:r>
            <a:r>
              <a:rPr lang="fi-FI" dirty="0" err="1">
                <a:solidFill>
                  <a:srgbClr val="000000"/>
                </a:solidFill>
                <a:latin typeface="Roboto Cn" pitchFamily="2" charset="0"/>
                <a:ea typeface="Roboto Cn" pitchFamily="2" charset="0"/>
                <a:cs typeface="SimSun" pitchFamily="2"/>
              </a:rPr>
              <a:t>counterparts</a:t>
            </a:r>
            <a:r>
              <a:rPr lang="fi-FI" dirty="0">
                <a:solidFill>
                  <a:srgbClr val="000000"/>
                </a:solidFill>
                <a:latin typeface="Roboto Cn" pitchFamily="2" charset="0"/>
                <a:ea typeface="Roboto Cn" pitchFamily="2" charset="0"/>
                <a:cs typeface="SimSun" pitchFamily="2"/>
              </a:rPr>
              <a:t> </a:t>
            </a:r>
            <a:r>
              <a:rPr lang="fi-FI" dirty="0" err="1">
                <a:solidFill>
                  <a:srgbClr val="000000"/>
                </a:solidFill>
                <a:latin typeface="Roboto Cn" pitchFamily="2" charset="0"/>
                <a:ea typeface="Roboto Cn" pitchFamily="2" charset="0"/>
                <a:cs typeface="SimSun" pitchFamily="2"/>
              </a:rPr>
              <a:t>lack</a:t>
            </a:r>
            <a:r>
              <a:rPr lang="fi-FI" dirty="0">
                <a:solidFill>
                  <a:srgbClr val="000000"/>
                </a:solidFill>
                <a:latin typeface="Roboto Cn" pitchFamily="2" charset="0"/>
                <a:ea typeface="Roboto Cn" pitchFamily="2" charset="0"/>
                <a:cs typeface="SimSun" pitchFamily="2"/>
              </a:rPr>
              <a:t>. </a:t>
            </a:r>
            <a:r>
              <a:rPr lang="fi-FI" dirty="0" err="1">
                <a:solidFill>
                  <a:srgbClr val="000000"/>
                </a:solidFill>
                <a:latin typeface="Roboto Cn" pitchFamily="2" charset="0"/>
                <a:ea typeface="Roboto Cn" pitchFamily="2" charset="0"/>
                <a:cs typeface="SimSun" pitchFamily="2"/>
              </a:rPr>
              <a:t>Consequently</a:t>
            </a:r>
            <a:r>
              <a:rPr lang="fi-FI" dirty="0">
                <a:solidFill>
                  <a:srgbClr val="000000"/>
                </a:solidFill>
                <a:latin typeface="Roboto Cn" pitchFamily="2" charset="0"/>
                <a:ea typeface="Roboto Cn" pitchFamily="2" charset="0"/>
                <a:cs typeface="SimSun" pitchFamily="2"/>
              </a:rPr>
              <a:t>, </a:t>
            </a:r>
            <a:r>
              <a:rPr lang="fi-FI" dirty="0" err="1">
                <a:solidFill>
                  <a:srgbClr val="000000"/>
                </a:solidFill>
                <a:latin typeface="Roboto Cn" pitchFamily="2" charset="0"/>
                <a:ea typeface="Roboto Cn" pitchFamily="2" charset="0"/>
                <a:cs typeface="SimSun" pitchFamily="2"/>
              </a:rPr>
              <a:t>Bugzilla</a:t>
            </a:r>
            <a:r>
              <a:rPr lang="fi-FI" dirty="0">
                <a:solidFill>
                  <a:srgbClr val="000000"/>
                </a:solidFill>
                <a:latin typeface="Roboto Cn" pitchFamily="2" charset="0"/>
                <a:ea typeface="Roboto Cn" pitchFamily="2" charset="0"/>
                <a:cs typeface="SimSun" pitchFamily="2"/>
              </a:rPr>
              <a:t> </a:t>
            </a:r>
            <a:r>
              <a:rPr lang="fi-FI" dirty="0" err="1">
                <a:solidFill>
                  <a:srgbClr val="000000"/>
                </a:solidFill>
                <a:latin typeface="Roboto Cn" pitchFamily="2" charset="0"/>
                <a:ea typeface="Roboto Cn" pitchFamily="2" charset="0"/>
                <a:cs typeface="SimSun" pitchFamily="2"/>
              </a:rPr>
              <a:t>has</a:t>
            </a:r>
            <a:r>
              <a:rPr lang="fi-FI" dirty="0">
                <a:solidFill>
                  <a:srgbClr val="000000"/>
                </a:solidFill>
                <a:latin typeface="Roboto Cn" pitchFamily="2" charset="0"/>
                <a:ea typeface="Roboto Cn" pitchFamily="2" charset="0"/>
                <a:cs typeface="SimSun" pitchFamily="2"/>
              </a:rPr>
              <a:t> </a:t>
            </a:r>
            <a:r>
              <a:rPr lang="fi-FI" dirty="0" err="1">
                <a:solidFill>
                  <a:srgbClr val="000000"/>
                </a:solidFill>
                <a:latin typeface="Roboto Cn" pitchFamily="2" charset="0"/>
                <a:ea typeface="Roboto Cn" pitchFamily="2" charset="0"/>
                <a:cs typeface="SimSun" pitchFamily="2"/>
              </a:rPr>
              <a:t>quickly</a:t>
            </a:r>
            <a:r>
              <a:rPr lang="fi-FI" dirty="0">
                <a:solidFill>
                  <a:srgbClr val="000000"/>
                </a:solidFill>
                <a:latin typeface="Roboto Cn" pitchFamily="2" charset="0"/>
                <a:ea typeface="Roboto Cn" pitchFamily="2" charset="0"/>
                <a:cs typeface="SimSun" pitchFamily="2"/>
              </a:rPr>
              <a:t> </a:t>
            </a:r>
            <a:r>
              <a:rPr lang="fi-FI" dirty="0" err="1">
                <a:solidFill>
                  <a:srgbClr val="000000"/>
                </a:solidFill>
                <a:latin typeface="Roboto Cn" pitchFamily="2" charset="0"/>
                <a:ea typeface="Roboto Cn" pitchFamily="2" charset="0"/>
                <a:cs typeface="SimSun" pitchFamily="2"/>
              </a:rPr>
              <a:t>become</a:t>
            </a:r>
            <a:r>
              <a:rPr lang="fi-FI" dirty="0">
                <a:solidFill>
                  <a:srgbClr val="000000"/>
                </a:solidFill>
                <a:latin typeface="Roboto Cn" pitchFamily="2" charset="0"/>
                <a:ea typeface="Roboto Cn" pitchFamily="2" charset="0"/>
                <a:cs typeface="SimSun" pitchFamily="2"/>
              </a:rPr>
              <a:t> a </a:t>
            </a:r>
            <a:r>
              <a:rPr lang="fi-FI" dirty="0" err="1">
                <a:solidFill>
                  <a:srgbClr val="000000"/>
                </a:solidFill>
                <a:latin typeface="Roboto Cn" pitchFamily="2" charset="0"/>
                <a:ea typeface="Roboto Cn" pitchFamily="2" charset="0"/>
                <a:cs typeface="SimSun" pitchFamily="2"/>
              </a:rPr>
              <a:t>favorite</a:t>
            </a:r>
            <a:r>
              <a:rPr lang="fi-FI" dirty="0">
                <a:solidFill>
                  <a:srgbClr val="000000"/>
                </a:solidFill>
                <a:latin typeface="Roboto Cn" pitchFamily="2" charset="0"/>
                <a:ea typeface="Roboto Cn" pitchFamily="2" charset="0"/>
                <a:cs typeface="SimSun" pitchFamily="2"/>
              </a:rPr>
              <a:t> of </a:t>
            </a:r>
            <a:r>
              <a:rPr lang="fi-FI" dirty="0" err="1">
                <a:solidFill>
                  <a:srgbClr val="000000"/>
                </a:solidFill>
                <a:latin typeface="Roboto Cn" pitchFamily="2" charset="0"/>
                <a:ea typeface="Roboto Cn" pitchFamily="2" charset="0"/>
                <a:cs typeface="SimSun" pitchFamily="2"/>
              </a:rPr>
              <a:t>thousands</a:t>
            </a:r>
            <a:r>
              <a:rPr lang="fi-FI" dirty="0">
                <a:solidFill>
                  <a:srgbClr val="000000"/>
                </a:solidFill>
                <a:latin typeface="Roboto Cn" pitchFamily="2" charset="0"/>
                <a:ea typeface="Roboto Cn" pitchFamily="2" charset="0"/>
                <a:cs typeface="SimSun" pitchFamily="2"/>
              </a:rPr>
              <a:t> of </a:t>
            </a:r>
            <a:r>
              <a:rPr lang="fi-FI" dirty="0" err="1">
                <a:solidFill>
                  <a:srgbClr val="000000"/>
                </a:solidFill>
                <a:latin typeface="Roboto Cn" pitchFamily="2" charset="0"/>
                <a:ea typeface="Roboto Cn" pitchFamily="2" charset="0"/>
                <a:cs typeface="SimSun" pitchFamily="2"/>
              </a:rPr>
              <a:t>organizations</a:t>
            </a:r>
            <a:r>
              <a:rPr lang="fi-FI" dirty="0">
                <a:solidFill>
                  <a:srgbClr val="000000"/>
                </a:solidFill>
                <a:latin typeface="Roboto Cn" pitchFamily="2" charset="0"/>
                <a:ea typeface="Roboto Cn" pitchFamily="2" charset="0"/>
                <a:cs typeface="SimSun" pitchFamily="2"/>
              </a:rPr>
              <a:t> </a:t>
            </a:r>
            <a:r>
              <a:rPr lang="fi-FI" dirty="0" err="1">
                <a:solidFill>
                  <a:srgbClr val="000000"/>
                </a:solidFill>
                <a:latin typeface="Roboto Cn" pitchFamily="2" charset="0"/>
                <a:ea typeface="Roboto Cn" pitchFamily="2" charset="0"/>
                <a:cs typeface="SimSun" pitchFamily="2"/>
              </a:rPr>
              <a:t>across</a:t>
            </a:r>
            <a:r>
              <a:rPr lang="fi-FI" dirty="0">
                <a:solidFill>
                  <a:srgbClr val="000000"/>
                </a:solidFill>
                <a:latin typeface="Roboto Cn" pitchFamily="2" charset="0"/>
                <a:ea typeface="Roboto Cn" pitchFamily="2" charset="0"/>
                <a:cs typeface="SimSun" pitchFamily="2"/>
              </a:rPr>
              <a:t> </a:t>
            </a:r>
            <a:r>
              <a:rPr lang="fi-FI" dirty="0" err="1">
                <a:solidFill>
                  <a:srgbClr val="000000"/>
                </a:solidFill>
                <a:latin typeface="Roboto Cn" pitchFamily="2" charset="0"/>
                <a:ea typeface="Roboto Cn" pitchFamily="2" charset="0"/>
                <a:cs typeface="SimSun" pitchFamily="2"/>
              </a:rPr>
              <a:t>the</a:t>
            </a:r>
            <a:r>
              <a:rPr lang="fi-FI" dirty="0">
                <a:solidFill>
                  <a:srgbClr val="000000"/>
                </a:solidFill>
                <a:latin typeface="Roboto Cn" pitchFamily="2" charset="0"/>
                <a:ea typeface="Roboto Cn" pitchFamily="2" charset="0"/>
                <a:cs typeface="SimSun" pitchFamily="2"/>
              </a:rPr>
              <a:t> </a:t>
            </a:r>
            <a:r>
              <a:rPr lang="fi-FI" dirty="0" err="1">
                <a:solidFill>
                  <a:srgbClr val="000000"/>
                </a:solidFill>
                <a:latin typeface="Roboto Cn" pitchFamily="2" charset="0"/>
                <a:ea typeface="Roboto Cn" pitchFamily="2" charset="0"/>
                <a:cs typeface="SimSun" pitchFamily="2"/>
              </a:rPr>
              <a:t>globe</a:t>
            </a:r>
            <a:r>
              <a:rPr lang="fi-FI" dirty="0">
                <a:solidFill>
                  <a:srgbClr val="000000"/>
                </a:solidFill>
                <a:latin typeface="Roboto Cn" pitchFamily="2" charset="0"/>
                <a:ea typeface="Roboto Cn" pitchFamily="2" charset="0"/>
                <a:cs typeface="SimSun" pitchFamily="2"/>
              </a:rPr>
              <a:t>.</a:t>
            </a:r>
          </a:p>
          <a:p>
            <a:endParaRPr lang="en-US" dirty="0"/>
          </a:p>
        </p:txBody>
      </p:sp>
      <p:sp>
        <p:nvSpPr>
          <p:cNvPr id="4" name="Vertical Scroll 3"/>
          <p:cNvSpPr/>
          <p:nvPr/>
        </p:nvSpPr>
        <p:spPr>
          <a:xfrm>
            <a:off x="1799692" y="5591784"/>
            <a:ext cx="5544616" cy="936104"/>
          </a:xfrm>
          <a:prstGeom prst="verticalScroll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dirty="0">
                <a:solidFill>
                  <a:srgbClr val="000000"/>
                </a:solidFill>
                <a:latin typeface="Bitstream Vera Sans Mono" pitchFamily="49"/>
                <a:ea typeface="SimSun" pitchFamily="2"/>
                <a:cs typeface="SimSun" pitchFamily="2"/>
                <a:hlinkClick r:id="rId2"/>
              </a:rPr>
              <a:t>http://www.bugzilla.org/</a:t>
            </a:r>
          </a:p>
          <a:p>
            <a:pPr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dirty="0">
                <a:solidFill>
                  <a:srgbClr val="000000"/>
                </a:solidFill>
                <a:latin typeface="Bitstream Vera Sans Mono" pitchFamily="49"/>
                <a:ea typeface="SimSun" pitchFamily="2"/>
                <a:cs typeface="SimSun" pitchFamily="2"/>
              </a:rPr>
              <a:t>http://www.bugzilla.org/installation-list/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4333978" y="3197033"/>
            <a:ext cx="4331688" cy="2236174"/>
          </a:xfrm>
          <a:prstGeom prst="rect">
            <a:avLst/>
          </a:prstGeom>
          <a:noFill/>
          <a:ln>
            <a:noFill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1384168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smtClean="0"/>
              <a:t>Reporting and </a:t>
            </a:r>
            <a:r>
              <a:rPr lang="fi-FI" dirty="0" err="1" smtClean="0"/>
              <a:t>metrics</a:t>
            </a:r>
            <a:r>
              <a:rPr lang="fi-FI" dirty="0" smtClean="0"/>
              <a:t>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985855" y="1716209"/>
            <a:ext cx="2932758" cy="2366109"/>
          </a:xfrm>
          <a:prstGeom prst="rect">
            <a:avLst/>
          </a:prstGeom>
          <a:noFill/>
          <a:ln>
            <a:noFill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956044" y="4245610"/>
            <a:ext cx="4574983" cy="1469631"/>
          </a:xfrm>
          <a:prstGeom prst="rect">
            <a:avLst/>
          </a:prstGeom>
          <a:noFill/>
          <a:ln>
            <a:noFill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4256595" y="1783807"/>
            <a:ext cx="4077319" cy="2363828"/>
          </a:xfrm>
          <a:prstGeom prst="rect">
            <a:avLst/>
          </a:prstGeom>
          <a:noFill/>
          <a:ln>
            <a:noFill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27969208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560" y="19912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fi-FI" dirty="0" err="1" smtClean="0"/>
              <a:t>Error</a:t>
            </a:r>
            <a:r>
              <a:rPr lang="fi-FI" dirty="0" smtClean="0"/>
              <a:t> Management and </a:t>
            </a:r>
            <a:br>
              <a:rPr lang="fi-FI" dirty="0" smtClean="0"/>
            </a:br>
            <a:r>
              <a:rPr lang="fi-FI" dirty="0" err="1" smtClean="0"/>
              <a:t>unit</a:t>
            </a:r>
            <a:r>
              <a:rPr lang="fi-FI" dirty="0" smtClean="0"/>
              <a:t> </a:t>
            </a:r>
            <a:r>
              <a:rPr lang="fi-FI" dirty="0" err="1" smtClean="0"/>
              <a:t>testing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712194" y="3321022"/>
            <a:ext cx="2858137" cy="14631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2515361" y="3565405"/>
            <a:ext cx="1936809" cy="109736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2411760" y="3718209"/>
            <a:ext cx="1857789" cy="764195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 err="1" smtClean="0"/>
              <a:t>Implementation</a:t>
            </a:r>
            <a:endParaRPr lang="en-US" dirty="0"/>
          </a:p>
        </p:txBody>
      </p:sp>
      <p:pic>
        <p:nvPicPr>
          <p:cNvPr id="26" name="Picture 133"/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1578765" y="3682927"/>
            <a:ext cx="877982" cy="660348"/>
          </a:xfrm>
          <a:prstGeom prst="rect">
            <a:avLst/>
          </a:prstGeom>
          <a:noFill/>
          <a:ln>
            <a:noFill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</p:pic>
      <p:sp>
        <p:nvSpPr>
          <p:cNvPr id="29" name="Can 28"/>
          <p:cNvSpPr/>
          <p:nvPr/>
        </p:nvSpPr>
        <p:spPr>
          <a:xfrm>
            <a:off x="7596336" y="2804248"/>
            <a:ext cx="1050487" cy="1296059"/>
          </a:xfrm>
          <a:prstGeom prst="can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 err="1" smtClean="0"/>
              <a:t>Error</a:t>
            </a:r>
            <a:r>
              <a:rPr lang="fi-FI" dirty="0" smtClean="0"/>
              <a:t> </a:t>
            </a:r>
            <a:r>
              <a:rPr lang="fi-FI" dirty="0" err="1" smtClean="0"/>
              <a:t>Database</a:t>
            </a:r>
            <a:endParaRPr lang="en-US" dirty="0"/>
          </a:p>
        </p:txBody>
      </p:sp>
      <p:sp>
        <p:nvSpPr>
          <p:cNvPr id="45" name="Folded Corner 44"/>
          <p:cNvSpPr/>
          <p:nvPr/>
        </p:nvSpPr>
        <p:spPr>
          <a:xfrm>
            <a:off x="4747331" y="1792443"/>
            <a:ext cx="936104" cy="720080"/>
          </a:xfrm>
          <a:prstGeom prst="foldedCorner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i-FI" dirty="0" smtClean="0"/>
              <a:t>Bug </a:t>
            </a:r>
          </a:p>
          <a:p>
            <a:pPr algn="ctr"/>
            <a:r>
              <a:rPr lang="fi-FI" dirty="0" smtClean="0"/>
              <a:t>Report</a:t>
            </a:r>
            <a:endParaRPr lang="en-US" dirty="0"/>
          </a:p>
        </p:txBody>
      </p:sp>
      <p:cxnSp>
        <p:nvCxnSpPr>
          <p:cNvPr id="5" name="Straight Arrow Connector 4"/>
          <p:cNvCxnSpPr>
            <a:stCxn id="45" idx="1"/>
            <a:endCxn id="4" idx="0"/>
          </p:cNvCxnSpPr>
          <p:nvPr/>
        </p:nvCxnSpPr>
        <p:spPr>
          <a:xfrm flipH="1">
            <a:off x="3141263" y="2152483"/>
            <a:ext cx="1606068" cy="116853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29" idx="2"/>
            <a:endCxn id="45" idx="3"/>
          </p:cNvCxnSpPr>
          <p:nvPr/>
        </p:nvCxnSpPr>
        <p:spPr>
          <a:xfrm flipH="1" flipV="1">
            <a:off x="5683435" y="2152483"/>
            <a:ext cx="1912901" cy="129979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Cloud Callout 17"/>
          <p:cNvSpPr/>
          <p:nvPr/>
        </p:nvSpPr>
        <p:spPr>
          <a:xfrm>
            <a:off x="1291225" y="2008818"/>
            <a:ext cx="2448272" cy="1224136"/>
          </a:xfrm>
          <a:prstGeom prst="cloudCallou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i-FI" dirty="0" smtClean="0"/>
              <a:t>I </a:t>
            </a:r>
            <a:r>
              <a:rPr lang="fi-FI" dirty="0" err="1" smtClean="0"/>
              <a:t>should</a:t>
            </a:r>
            <a:r>
              <a:rPr lang="fi-FI" dirty="0" smtClean="0"/>
              <a:t> </a:t>
            </a:r>
            <a:r>
              <a:rPr lang="fi-FI" dirty="0" err="1" smtClean="0"/>
              <a:t>create</a:t>
            </a:r>
            <a:r>
              <a:rPr lang="fi-FI" dirty="0" smtClean="0"/>
              <a:t> </a:t>
            </a:r>
            <a:r>
              <a:rPr lang="fi-FI" dirty="0" err="1" smtClean="0"/>
              <a:t>new</a:t>
            </a:r>
            <a:r>
              <a:rPr lang="fi-FI" dirty="0" smtClean="0"/>
              <a:t> </a:t>
            </a:r>
            <a:r>
              <a:rPr lang="fi-FI" dirty="0" err="1" smtClean="0"/>
              <a:t>unit</a:t>
            </a:r>
            <a:r>
              <a:rPr lang="fi-FI" dirty="0" smtClean="0"/>
              <a:t> </a:t>
            </a:r>
            <a:r>
              <a:rPr lang="fi-FI" dirty="0" err="1" smtClean="0"/>
              <a:t>tests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3014918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560" y="19912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fi-FI" dirty="0" err="1" smtClean="0"/>
              <a:t>Error</a:t>
            </a:r>
            <a:r>
              <a:rPr lang="fi-FI" dirty="0" smtClean="0"/>
              <a:t> Management and </a:t>
            </a:r>
            <a:br>
              <a:rPr lang="fi-FI" dirty="0" smtClean="0"/>
            </a:br>
            <a:r>
              <a:rPr lang="fi-FI" dirty="0" err="1" smtClean="0"/>
              <a:t>integration</a:t>
            </a:r>
            <a:r>
              <a:rPr lang="fi-FI" dirty="0" smtClean="0"/>
              <a:t> </a:t>
            </a:r>
            <a:r>
              <a:rPr lang="fi-FI" dirty="0" err="1" smtClean="0"/>
              <a:t>testing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260741" y="2187603"/>
            <a:ext cx="2858137" cy="14631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2063908" y="2431986"/>
            <a:ext cx="1936809" cy="109736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1960307" y="2584790"/>
            <a:ext cx="1857789" cy="764195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 err="1" smtClean="0"/>
              <a:t>Implementation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274232" y="3875063"/>
            <a:ext cx="2844749" cy="143187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2055569" y="4037174"/>
            <a:ext cx="1936809" cy="109736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2000634" y="4215236"/>
            <a:ext cx="1857789" cy="764195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 err="1" smtClean="0"/>
              <a:t>Implementation</a:t>
            </a:r>
            <a:endParaRPr lang="en-US" dirty="0"/>
          </a:p>
        </p:txBody>
      </p:sp>
      <p:pic>
        <p:nvPicPr>
          <p:cNvPr id="13" name="Picture 163"/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6178925" y="4670020"/>
            <a:ext cx="432047" cy="669315"/>
          </a:xfrm>
          <a:prstGeom prst="rect">
            <a:avLst/>
          </a:prstGeom>
          <a:noFill/>
          <a:ln>
            <a:noFill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</p:pic>
      <p:sp>
        <p:nvSpPr>
          <p:cNvPr id="14" name="Vertical Scroll 13"/>
          <p:cNvSpPr/>
          <p:nvPr/>
        </p:nvSpPr>
        <p:spPr>
          <a:xfrm>
            <a:off x="5436096" y="3179846"/>
            <a:ext cx="1678885" cy="1340530"/>
          </a:xfrm>
          <a:prstGeom prst="verticalScroll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i-FI" dirty="0" err="1" smtClean="0"/>
              <a:t>Integration</a:t>
            </a:r>
            <a:endParaRPr lang="fi-FI" dirty="0" smtClean="0"/>
          </a:p>
          <a:p>
            <a:pPr algn="ctr"/>
            <a:r>
              <a:rPr lang="fi-FI" dirty="0" err="1" smtClean="0"/>
              <a:t>Test</a:t>
            </a:r>
            <a:r>
              <a:rPr lang="fi-FI" dirty="0" smtClean="0"/>
              <a:t> Plan</a:t>
            </a:r>
            <a:endParaRPr lang="en-US" dirty="0"/>
          </a:p>
        </p:txBody>
      </p:sp>
      <p:cxnSp>
        <p:nvCxnSpPr>
          <p:cNvPr id="16" name="Straight Arrow Connector 15"/>
          <p:cNvCxnSpPr>
            <a:stCxn id="4" idx="3"/>
            <a:endCxn id="14" idx="1"/>
          </p:cNvCxnSpPr>
          <p:nvPr/>
        </p:nvCxnSpPr>
        <p:spPr>
          <a:xfrm>
            <a:off x="4118878" y="2919177"/>
            <a:ext cx="1484784" cy="93093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8" idx="3"/>
            <a:endCxn id="14" idx="1"/>
          </p:cNvCxnSpPr>
          <p:nvPr/>
        </p:nvCxnSpPr>
        <p:spPr>
          <a:xfrm flipV="1">
            <a:off x="4118981" y="3850111"/>
            <a:ext cx="1484681" cy="74088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6" name="Picture 133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127312" y="2549508"/>
            <a:ext cx="877982" cy="660348"/>
          </a:xfrm>
          <a:prstGeom prst="rect">
            <a:avLst/>
          </a:prstGeom>
          <a:noFill/>
          <a:ln>
            <a:noFill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</p:pic>
      <p:pic>
        <p:nvPicPr>
          <p:cNvPr id="27" name="Picture 133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207010" y="4290969"/>
            <a:ext cx="675230" cy="507854"/>
          </a:xfrm>
          <a:prstGeom prst="rect">
            <a:avLst/>
          </a:prstGeom>
          <a:noFill/>
          <a:ln>
            <a:noFill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</p:pic>
      <p:sp>
        <p:nvSpPr>
          <p:cNvPr id="29" name="Can 28"/>
          <p:cNvSpPr/>
          <p:nvPr/>
        </p:nvSpPr>
        <p:spPr>
          <a:xfrm>
            <a:off x="7596336" y="2804248"/>
            <a:ext cx="1050487" cy="1296059"/>
          </a:xfrm>
          <a:prstGeom prst="can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 err="1" smtClean="0"/>
              <a:t>Error</a:t>
            </a:r>
            <a:r>
              <a:rPr lang="fi-FI" dirty="0" smtClean="0"/>
              <a:t> </a:t>
            </a:r>
            <a:r>
              <a:rPr lang="fi-FI" dirty="0" err="1" smtClean="0"/>
              <a:t>Database</a:t>
            </a:r>
            <a:endParaRPr lang="en-US" dirty="0"/>
          </a:p>
        </p:txBody>
      </p:sp>
      <p:cxnSp>
        <p:nvCxnSpPr>
          <p:cNvPr id="33" name="Curved Connector 32"/>
          <p:cNvCxnSpPr>
            <a:stCxn id="29" idx="1"/>
            <a:endCxn id="26" idx="0"/>
          </p:cNvCxnSpPr>
          <p:nvPr/>
        </p:nvCxnSpPr>
        <p:spPr>
          <a:xfrm rot="16200000" flipV="1">
            <a:off x="4716572" y="-600761"/>
            <a:ext cx="254740" cy="6555277"/>
          </a:xfrm>
          <a:prstGeom prst="curvedConnector3">
            <a:avLst>
              <a:gd name="adj1" fmla="val 486085"/>
            </a:avLst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" name="Curved Connector 35"/>
          <p:cNvCxnSpPr>
            <a:stCxn id="13" idx="3"/>
            <a:endCxn id="29" idx="3"/>
          </p:cNvCxnSpPr>
          <p:nvPr/>
        </p:nvCxnSpPr>
        <p:spPr>
          <a:xfrm flipV="1">
            <a:off x="6610972" y="4100307"/>
            <a:ext cx="1510608" cy="904371"/>
          </a:xfrm>
          <a:prstGeom prst="curvedConnector2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4" name="Folded Corner 43"/>
          <p:cNvSpPr/>
          <p:nvPr/>
        </p:nvSpPr>
        <p:spPr>
          <a:xfrm>
            <a:off x="7150229" y="4393077"/>
            <a:ext cx="936104" cy="720080"/>
          </a:xfrm>
          <a:prstGeom prst="foldedCorner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i-FI" dirty="0" smtClean="0"/>
              <a:t>Bug </a:t>
            </a:r>
          </a:p>
          <a:p>
            <a:pPr algn="ctr"/>
            <a:r>
              <a:rPr lang="fi-FI" dirty="0" smtClean="0"/>
              <a:t>Report</a:t>
            </a:r>
            <a:endParaRPr lang="en-US" dirty="0"/>
          </a:p>
        </p:txBody>
      </p:sp>
      <p:sp>
        <p:nvSpPr>
          <p:cNvPr id="45" name="Folded Corner 44"/>
          <p:cNvSpPr/>
          <p:nvPr/>
        </p:nvSpPr>
        <p:spPr>
          <a:xfrm>
            <a:off x="4393218" y="1424391"/>
            <a:ext cx="936104" cy="720080"/>
          </a:xfrm>
          <a:prstGeom prst="foldedCorner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i-FI" dirty="0" smtClean="0"/>
              <a:t>Bug </a:t>
            </a:r>
          </a:p>
          <a:p>
            <a:pPr algn="ctr"/>
            <a:r>
              <a:rPr lang="fi-FI" dirty="0" smtClean="0"/>
              <a:t>Report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19684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i-FI" dirty="0" smtClean="0"/>
              <a:t>Is </a:t>
            </a:r>
            <a:r>
              <a:rPr lang="fi-FI" dirty="0" err="1" smtClean="0"/>
              <a:t>product</a:t>
            </a:r>
            <a:r>
              <a:rPr lang="fi-FI" dirty="0" smtClean="0"/>
              <a:t> a </a:t>
            </a:r>
            <a:r>
              <a:rPr lang="fi-FI" dirty="0" err="1" smtClean="0"/>
              <a:t>combination</a:t>
            </a:r>
            <a:r>
              <a:rPr lang="fi-FI" dirty="0" smtClean="0"/>
              <a:t> of </a:t>
            </a:r>
            <a:r>
              <a:rPr lang="fi-FI" dirty="0" err="1" smtClean="0"/>
              <a:t>features</a:t>
            </a:r>
            <a:endParaRPr lang="en-US" dirty="0"/>
          </a:p>
        </p:txBody>
      </p:sp>
      <p:sp>
        <p:nvSpPr>
          <p:cNvPr id="4" name="Rectangle 2"/>
          <p:cNvSpPr/>
          <p:nvPr/>
        </p:nvSpPr>
        <p:spPr>
          <a:xfrm>
            <a:off x="2612761" y="3068611"/>
            <a:ext cx="3788417" cy="2286350"/>
          </a:xfrm>
          <a:prstGeom prst="rect">
            <a:avLst/>
          </a:prstGeom>
          <a:gradFill>
            <a:gsLst>
              <a:gs pos="0">
                <a:srgbClr val="2C5D98"/>
              </a:gs>
              <a:gs pos="100000">
                <a:srgbClr val="3C7BC7"/>
              </a:gs>
            </a:gsLst>
            <a:lin ang="16200000"/>
          </a:gradFill>
          <a:ln>
            <a:noFill/>
            <a:prstDash val="solid"/>
          </a:ln>
          <a:effectLst>
            <a:outerShdw dist="22997" dir="5400000" algn="tl">
              <a:srgbClr val="000000">
                <a:alpha val="35000"/>
              </a:srgbClr>
            </a:outerShdw>
          </a:effectLst>
        </p:spPr>
        <p:txBody>
          <a:bodyPr vert="horz" wrap="square" lIns="82945" tIns="41473" rIns="82945" bIns="41473" anchor="ctr" anchorCtr="1" compatLnSpc="1"/>
          <a:lstStyle/>
          <a:p>
            <a:pPr algn="ctr"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600">
                <a:solidFill>
                  <a:srgbClr val="FFFFFF"/>
                </a:solidFill>
                <a:latin typeface="Calibri"/>
              </a:rPr>
              <a:t>Core Software</a:t>
            </a:r>
            <a:endParaRPr lang="en-US" sz="160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5" name="Rectangle 2"/>
          <p:cNvSpPr/>
          <p:nvPr/>
        </p:nvSpPr>
        <p:spPr>
          <a:xfrm>
            <a:off x="1240809" y="3705961"/>
            <a:ext cx="2351719" cy="833849"/>
          </a:xfrm>
          <a:prstGeom prst="rect">
            <a:avLst/>
          </a:prstGeom>
          <a:gradFill>
            <a:gsLst>
              <a:gs pos="0">
                <a:srgbClr val="769535"/>
              </a:gs>
              <a:gs pos="100000">
                <a:srgbClr val="9BC348"/>
              </a:gs>
            </a:gsLst>
            <a:lin ang="16200000"/>
          </a:gradFill>
          <a:ln>
            <a:noFill/>
            <a:prstDash val="solid"/>
          </a:ln>
          <a:effectLst>
            <a:outerShdw dist="22997" dir="5400000" algn="tl">
              <a:srgbClr val="000000">
                <a:alpha val="35000"/>
              </a:srgbClr>
            </a:outerShdw>
          </a:effectLst>
        </p:spPr>
        <p:txBody>
          <a:bodyPr vert="horz" wrap="square" lIns="81643" tIns="40817" rIns="81643" bIns="40817" anchor="ctr" anchorCtr="1" compatLnSpc="0"/>
          <a:lstStyle/>
          <a:p>
            <a:pPr algn="ctr" defTabSz="829452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300">
                <a:solidFill>
                  <a:srgbClr val="000000"/>
                </a:solidFill>
                <a:latin typeface="Calibri"/>
                <a:ea typeface="Andale Sans UI" pitchFamily="2"/>
                <a:cs typeface="Tahoma" pitchFamily="2"/>
              </a:rPr>
              <a:t>Calory Counter</a:t>
            </a:r>
          </a:p>
        </p:txBody>
      </p:sp>
      <p:sp>
        <p:nvSpPr>
          <p:cNvPr id="6" name="Rectangle 2"/>
          <p:cNvSpPr/>
          <p:nvPr/>
        </p:nvSpPr>
        <p:spPr>
          <a:xfrm>
            <a:off x="2024613" y="5044396"/>
            <a:ext cx="2351719" cy="833849"/>
          </a:xfrm>
          <a:prstGeom prst="rect">
            <a:avLst/>
          </a:prstGeom>
          <a:gradFill>
            <a:gsLst>
              <a:gs pos="0">
                <a:srgbClr val="769535"/>
              </a:gs>
              <a:gs pos="100000">
                <a:srgbClr val="9BC348"/>
              </a:gs>
            </a:gsLst>
            <a:lin ang="16200000"/>
          </a:gradFill>
          <a:ln>
            <a:noFill/>
            <a:prstDash val="solid"/>
          </a:ln>
          <a:effectLst>
            <a:outerShdw dist="22997" dir="5400000" algn="tl">
              <a:srgbClr val="000000">
                <a:alpha val="35000"/>
              </a:srgbClr>
            </a:outerShdw>
          </a:effectLst>
        </p:spPr>
        <p:txBody>
          <a:bodyPr vert="horz" wrap="square" lIns="81643" tIns="40817" rIns="81643" bIns="40817" anchor="ctr" anchorCtr="1" compatLnSpc="0"/>
          <a:lstStyle/>
          <a:p>
            <a:pPr algn="ctr" defTabSz="829452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300">
                <a:solidFill>
                  <a:srgbClr val="000000"/>
                </a:solidFill>
                <a:latin typeface="Calibri"/>
                <a:ea typeface="Andale Sans UI" pitchFamily="2"/>
                <a:cs typeface="Tahoma" pitchFamily="2"/>
              </a:rPr>
              <a:t>Drum Metronome</a:t>
            </a:r>
          </a:p>
        </p:txBody>
      </p:sp>
      <p:sp>
        <p:nvSpPr>
          <p:cNvPr id="7" name="Rectangle 2"/>
          <p:cNvSpPr/>
          <p:nvPr/>
        </p:nvSpPr>
        <p:spPr>
          <a:xfrm>
            <a:off x="2047075" y="2408266"/>
            <a:ext cx="2351719" cy="833849"/>
          </a:xfrm>
          <a:prstGeom prst="rect">
            <a:avLst/>
          </a:prstGeom>
          <a:gradFill>
            <a:gsLst>
              <a:gs pos="0">
                <a:srgbClr val="769535"/>
              </a:gs>
              <a:gs pos="100000">
                <a:srgbClr val="9BC348"/>
              </a:gs>
            </a:gsLst>
            <a:lin ang="16200000"/>
          </a:gradFill>
          <a:ln>
            <a:noFill/>
            <a:prstDash val="solid"/>
          </a:ln>
          <a:effectLst>
            <a:outerShdw dist="22997" dir="5400000" algn="tl">
              <a:srgbClr val="000000">
                <a:alpha val="35000"/>
              </a:srgbClr>
            </a:outerShdw>
          </a:effectLst>
        </p:spPr>
        <p:txBody>
          <a:bodyPr vert="horz" wrap="square" lIns="81643" tIns="40817" rIns="81643" bIns="40817" anchor="ctr" anchorCtr="1" compatLnSpc="0"/>
          <a:lstStyle/>
          <a:p>
            <a:pPr algn="ctr" defTabSz="829452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300">
                <a:solidFill>
                  <a:srgbClr val="000000"/>
                </a:solidFill>
                <a:latin typeface="Calibri"/>
                <a:ea typeface="Andale Sans UI" pitchFamily="2"/>
                <a:cs typeface="Tahoma" pitchFamily="2"/>
              </a:rPr>
              <a:t>Table Drum Mode</a:t>
            </a:r>
          </a:p>
        </p:txBody>
      </p:sp>
      <p:sp>
        <p:nvSpPr>
          <p:cNvPr id="8" name="Rectangle 2"/>
          <p:cNvSpPr/>
          <p:nvPr/>
        </p:nvSpPr>
        <p:spPr>
          <a:xfrm>
            <a:off x="4812461" y="2408266"/>
            <a:ext cx="2351719" cy="833849"/>
          </a:xfrm>
          <a:prstGeom prst="rect">
            <a:avLst/>
          </a:prstGeom>
          <a:gradFill>
            <a:gsLst>
              <a:gs pos="0">
                <a:srgbClr val="769535"/>
              </a:gs>
              <a:gs pos="100000">
                <a:srgbClr val="9BC348"/>
              </a:gs>
            </a:gsLst>
            <a:lin ang="16200000"/>
          </a:gradFill>
          <a:ln>
            <a:noFill/>
            <a:prstDash val="solid"/>
          </a:ln>
          <a:effectLst>
            <a:outerShdw dist="22997" dir="5400000" algn="tl">
              <a:srgbClr val="000000">
                <a:alpha val="35000"/>
              </a:srgbClr>
            </a:outerShdw>
          </a:effectLst>
        </p:spPr>
        <p:txBody>
          <a:bodyPr vert="horz" wrap="square" lIns="81643" tIns="40817" rIns="81643" bIns="40817" anchor="ctr" anchorCtr="1" compatLnSpc="0"/>
          <a:lstStyle/>
          <a:p>
            <a:pPr algn="ctr" defTabSz="829452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300">
                <a:solidFill>
                  <a:srgbClr val="000000"/>
                </a:solidFill>
                <a:latin typeface="Calibri"/>
                <a:ea typeface="Andale Sans UI" pitchFamily="2"/>
                <a:cs typeface="Tahoma" pitchFamily="2"/>
              </a:rPr>
              <a:t>Standby Mode</a:t>
            </a:r>
          </a:p>
        </p:txBody>
      </p:sp>
      <p:sp>
        <p:nvSpPr>
          <p:cNvPr id="9" name="Rectangle 2"/>
          <p:cNvSpPr/>
          <p:nvPr/>
        </p:nvSpPr>
        <p:spPr>
          <a:xfrm>
            <a:off x="5486447" y="3671901"/>
            <a:ext cx="2351719" cy="833849"/>
          </a:xfrm>
          <a:prstGeom prst="rect">
            <a:avLst/>
          </a:prstGeom>
          <a:gradFill>
            <a:gsLst>
              <a:gs pos="0">
                <a:srgbClr val="769535"/>
              </a:gs>
              <a:gs pos="100000">
                <a:srgbClr val="9BC348"/>
              </a:gs>
            </a:gsLst>
            <a:lin ang="16200000"/>
          </a:gradFill>
          <a:ln>
            <a:noFill/>
            <a:prstDash val="solid"/>
          </a:ln>
          <a:effectLst>
            <a:outerShdw dist="22997" dir="5400000" algn="tl">
              <a:srgbClr val="000000">
                <a:alpha val="35000"/>
              </a:srgbClr>
            </a:outerShdw>
          </a:effectLst>
        </p:spPr>
        <p:txBody>
          <a:bodyPr vert="horz" wrap="square" lIns="81643" tIns="40817" rIns="81643" bIns="40817" anchor="ctr" anchorCtr="1" compatLnSpc="0"/>
          <a:lstStyle/>
          <a:p>
            <a:pPr algn="ctr" defTabSz="829452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300">
                <a:solidFill>
                  <a:srgbClr val="000000"/>
                </a:solidFill>
                <a:latin typeface="Calibri"/>
                <a:ea typeface="Andale Sans UI" pitchFamily="2"/>
                <a:cs typeface="Tahoma" pitchFamily="2"/>
              </a:rPr>
              <a:t>MIDI Support</a:t>
            </a:r>
          </a:p>
        </p:txBody>
      </p:sp>
      <p:sp>
        <p:nvSpPr>
          <p:cNvPr id="10" name="Rectangle 2"/>
          <p:cNvSpPr/>
          <p:nvPr/>
        </p:nvSpPr>
        <p:spPr>
          <a:xfrm>
            <a:off x="4767953" y="5044396"/>
            <a:ext cx="2351719" cy="833849"/>
          </a:xfrm>
          <a:prstGeom prst="rect">
            <a:avLst/>
          </a:prstGeom>
          <a:gradFill>
            <a:gsLst>
              <a:gs pos="0">
                <a:srgbClr val="769535"/>
              </a:gs>
              <a:gs pos="100000">
                <a:srgbClr val="9BC348"/>
              </a:gs>
            </a:gsLst>
            <a:lin ang="16200000"/>
          </a:gradFill>
          <a:ln>
            <a:noFill/>
            <a:prstDash val="solid"/>
          </a:ln>
          <a:effectLst>
            <a:outerShdw dist="22997" dir="5400000" algn="tl">
              <a:srgbClr val="000000">
                <a:alpha val="35000"/>
              </a:srgbClr>
            </a:outerShdw>
          </a:effectLst>
        </p:spPr>
        <p:txBody>
          <a:bodyPr vert="horz" wrap="square" lIns="81643" tIns="40817" rIns="81643" bIns="40817" anchor="ctr" anchorCtr="1" compatLnSpc="0"/>
          <a:lstStyle/>
          <a:p>
            <a:pPr algn="ctr" defTabSz="829452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300">
                <a:solidFill>
                  <a:srgbClr val="000000"/>
                </a:solidFill>
                <a:latin typeface="Calibri"/>
                <a:ea typeface="Andale Sans UI" pitchFamily="2"/>
                <a:cs typeface="Tahoma" pitchFamily="2"/>
              </a:rPr>
              <a:t>Touch Screen with single tap</a:t>
            </a:r>
          </a:p>
        </p:txBody>
      </p:sp>
    </p:spTree>
    <p:extLst>
      <p:ext uri="{BB962C8B-B14F-4D97-AF65-F5344CB8AC3E}">
        <p14:creationId xmlns:p14="http://schemas.microsoft.com/office/powerpoint/2010/main" val="2305664783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/>
          <p:cNvSpPr/>
          <p:nvPr/>
        </p:nvSpPr>
        <p:spPr>
          <a:xfrm>
            <a:off x="179512" y="5329251"/>
            <a:ext cx="4968551" cy="122265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179512" y="4106600"/>
            <a:ext cx="4968552" cy="122265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179512" y="1772816"/>
            <a:ext cx="4968552" cy="230425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 smtClean="0"/>
              <a:t>Error</a:t>
            </a:r>
            <a:r>
              <a:rPr lang="fi-FI" dirty="0" smtClean="0"/>
              <a:t> Management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87296" y="2002173"/>
            <a:ext cx="2088233" cy="69292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946448" y="2107704"/>
            <a:ext cx="1272472" cy="52704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6" name="Rounded Rectangle 5"/>
          <p:cNvSpPr/>
          <p:nvPr/>
        </p:nvSpPr>
        <p:spPr>
          <a:xfrm>
            <a:off x="842848" y="2229107"/>
            <a:ext cx="1177113" cy="275272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000" dirty="0" err="1" smtClean="0"/>
              <a:t>Implementation</a:t>
            </a:r>
            <a:endParaRPr lang="en-US" sz="1000" dirty="0"/>
          </a:p>
        </p:txBody>
      </p:sp>
      <p:pic>
        <p:nvPicPr>
          <p:cNvPr id="7" name="Picture 133"/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427815" y="2173677"/>
            <a:ext cx="486638" cy="366010"/>
          </a:xfrm>
          <a:prstGeom prst="rect">
            <a:avLst/>
          </a:prstGeom>
          <a:noFill/>
          <a:ln>
            <a:noFill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</p:pic>
      <p:sp>
        <p:nvSpPr>
          <p:cNvPr id="12" name="Rectangle 11"/>
          <p:cNvSpPr/>
          <p:nvPr/>
        </p:nvSpPr>
        <p:spPr>
          <a:xfrm>
            <a:off x="439696" y="2154573"/>
            <a:ext cx="2088233" cy="69292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1098848" y="2260104"/>
            <a:ext cx="1272472" cy="52704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14" name="Rounded Rectangle 13"/>
          <p:cNvSpPr/>
          <p:nvPr/>
        </p:nvSpPr>
        <p:spPr>
          <a:xfrm>
            <a:off x="995248" y="2381507"/>
            <a:ext cx="1177113" cy="275272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000" dirty="0" err="1" smtClean="0"/>
              <a:t>Implementation</a:t>
            </a:r>
            <a:endParaRPr lang="en-US" sz="1000" dirty="0"/>
          </a:p>
        </p:txBody>
      </p:sp>
      <p:pic>
        <p:nvPicPr>
          <p:cNvPr id="15" name="Picture 133"/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580215" y="2326077"/>
            <a:ext cx="486638" cy="366010"/>
          </a:xfrm>
          <a:prstGeom prst="rect">
            <a:avLst/>
          </a:prstGeom>
          <a:noFill/>
          <a:ln>
            <a:noFill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</p:pic>
      <p:sp>
        <p:nvSpPr>
          <p:cNvPr id="20" name="Rectangle 19"/>
          <p:cNvSpPr/>
          <p:nvPr/>
        </p:nvSpPr>
        <p:spPr>
          <a:xfrm>
            <a:off x="592096" y="2306973"/>
            <a:ext cx="2088233" cy="69292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/>
          <p:cNvSpPr/>
          <p:nvPr/>
        </p:nvSpPr>
        <p:spPr>
          <a:xfrm>
            <a:off x="1251248" y="2412504"/>
            <a:ext cx="1272472" cy="52704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22" name="Rounded Rectangle 21"/>
          <p:cNvSpPr/>
          <p:nvPr/>
        </p:nvSpPr>
        <p:spPr>
          <a:xfrm>
            <a:off x="1147648" y="2533907"/>
            <a:ext cx="1177113" cy="275272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000" dirty="0" err="1" smtClean="0"/>
              <a:t>Implementation</a:t>
            </a:r>
            <a:endParaRPr lang="en-US" sz="1000" dirty="0"/>
          </a:p>
        </p:txBody>
      </p:sp>
      <p:pic>
        <p:nvPicPr>
          <p:cNvPr id="23" name="Picture 133"/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732615" y="2478477"/>
            <a:ext cx="486638" cy="366010"/>
          </a:xfrm>
          <a:prstGeom prst="rect">
            <a:avLst/>
          </a:prstGeom>
          <a:noFill/>
          <a:ln>
            <a:noFill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</p:pic>
      <p:sp>
        <p:nvSpPr>
          <p:cNvPr id="24" name="Rectangle 23"/>
          <p:cNvSpPr/>
          <p:nvPr/>
        </p:nvSpPr>
        <p:spPr>
          <a:xfrm>
            <a:off x="744496" y="2459373"/>
            <a:ext cx="2088233" cy="69292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1403648" y="2564904"/>
            <a:ext cx="1272472" cy="52704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26" name="Rounded Rectangle 25"/>
          <p:cNvSpPr/>
          <p:nvPr/>
        </p:nvSpPr>
        <p:spPr>
          <a:xfrm>
            <a:off x="1300048" y="2686307"/>
            <a:ext cx="1177113" cy="275272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000" dirty="0" err="1" smtClean="0"/>
              <a:t>Implementation</a:t>
            </a:r>
            <a:endParaRPr lang="en-US" sz="1000" dirty="0"/>
          </a:p>
        </p:txBody>
      </p:sp>
      <p:pic>
        <p:nvPicPr>
          <p:cNvPr id="27" name="Picture 133"/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885015" y="2630877"/>
            <a:ext cx="486638" cy="366010"/>
          </a:xfrm>
          <a:prstGeom prst="rect">
            <a:avLst/>
          </a:prstGeom>
          <a:noFill/>
          <a:ln>
            <a:noFill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</p:pic>
      <p:pic>
        <p:nvPicPr>
          <p:cNvPr id="28" name="Picture 163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869412" y="4994593"/>
            <a:ext cx="432047" cy="669315"/>
          </a:xfrm>
          <a:prstGeom prst="rect">
            <a:avLst/>
          </a:prstGeom>
          <a:noFill/>
          <a:ln>
            <a:noFill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</p:pic>
      <p:sp>
        <p:nvSpPr>
          <p:cNvPr id="29" name="Vertical Scroll 28"/>
          <p:cNvSpPr/>
          <p:nvPr/>
        </p:nvSpPr>
        <p:spPr>
          <a:xfrm>
            <a:off x="3301459" y="2002173"/>
            <a:ext cx="1678885" cy="1340530"/>
          </a:xfrm>
          <a:prstGeom prst="verticalScroll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i-FI" dirty="0" err="1" smtClean="0"/>
              <a:t>Integration</a:t>
            </a:r>
            <a:endParaRPr lang="fi-FI" dirty="0" smtClean="0"/>
          </a:p>
          <a:p>
            <a:pPr algn="ctr"/>
            <a:r>
              <a:rPr lang="fi-FI" dirty="0" err="1" smtClean="0"/>
              <a:t>Test</a:t>
            </a:r>
            <a:r>
              <a:rPr lang="fi-FI" dirty="0" smtClean="0"/>
              <a:t> Plan</a:t>
            </a:r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462508" y="4475597"/>
            <a:ext cx="2088233" cy="69292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ed Rectangle 32"/>
          <p:cNvSpPr/>
          <p:nvPr/>
        </p:nvSpPr>
        <p:spPr>
          <a:xfrm>
            <a:off x="1121660" y="4581128"/>
            <a:ext cx="1272472" cy="52704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34" name="Rounded Rectangle 33"/>
          <p:cNvSpPr/>
          <p:nvPr/>
        </p:nvSpPr>
        <p:spPr>
          <a:xfrm>
            <a:off x="1018060" y="4702531"/>
            <a:ext cx="1177113" cy="275272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42" name="Rectangle 41"/>
          <p:cNvSpPr/>
          <p:nvPr/>
        </p:nvSpPr>
        <p:spPr>
          <a:xfrm>
            <a:off x="441018" y="5431899"/>
            <a:ext cx="2088233" cy="69292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ounded Rectangle 42"/>
          <p:cNvSpPr/>
          <p:nvPr/>
        </p:nvSpPr>
        <p:spPr>
          <a:xfrm>
            <a:off x="1100170" y="5537430"/>
            <a:ext cx="1272472" cy="52704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44" name="Rounded Rectangle 43"/>
          <p:cNvSpPr/>
          <p:nvPr/>
        </p:nvSpPr>
        <p:spPr>
          <a:xfrm>
            <a:off x="996570" y="5658833"/>
            <a:ext cx="1177113" cy="275272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000" dirty="0" smtClean="0"/>
              <a:t>Hardware</a:t>
            </a:r>
            <a:endParaRPr lang="en-US" sz="1000" dirty="0"/>
          </a:p>
        </p:txBody>
      </p:sp>
      <p:pic>
        <p:nvPicPr>
          <p:cNvPr id="46" name="Picture 171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583868" y="4503808"/>
            <a:ext cx="362580" cy="604364"/>
          </a:xfrm>
          <a:prstGeom prst="rect">
            <a:avLst/>
          </a:prstGeom>
          <a:noFill/>
          <a:ln>
            <a:noFill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</p:pic>
      <p:pic>
        <p:nvPicPr>
          <p:cNvPr id="47" name="Picture 159"/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555371" y="5519971"/>
            <a:ext cx="450726" cy="540928"/>
          </a:xfrm>
          <a:prstGeom prst="rect">
            <a:avLst/>
          </a:prstGeom>
          <a:noFill/>
          <a:ln>
            <a:noFill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</p:pic>
      <p:sp>
        <p:nvSpPr>
          <p:cNvPr id="51" name="Vertical Scroll 50"/>
          <p:cNvSpPr/>
          <p:nvPr/>
        </p:nvSpPr>
        <p:spPr>
          <a:xfrm>
            <a:off x="3396149" y="4688514"/>
            <a:ext cx="1678885" cy="1340530"/>
          </a:xfrm>
          <a:prstGeom prst="verticalScroll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i-FI" dirty="0" err="1" smtClean="0"/>
              <a:t>Platform</a:t>
            </a:r>
            <a:endParaRPr lang="fi-FI" dirty="0" smtClean="0"/>
          </a:p>
          <a:p>
            <a:pPr algn="ctr"/>
            <a:r>
              <a:rPr lang="fi-FI" dirty="0" err="1" smtClean="0"/>
              <a:t>Integration</a:t>
            </a:r>
            <a:endParaRPr lang="fi-FI" dirty="0" smtClean="0"/>
          </a:p>
          <a:p>
            <a:pPr algn="ctr"/>
            <a:r>
              <a:rPr lang="fi-FI" dirty="0" err="1" smtClean="0"/>
              <a:t>Test</a:t>
            </a:r>
            <a:r>
              <a:rPr lang="fi-FI" dirty="0" smtClean="0"/>
              <a:t> Plan</a:t>
            </a:r>
            <a:endParaRPr lang="en-US" dirty="0"/>
          </a:p>
        </p:txBody>
      </p:sp>
      <p:pic>
        <p:nvPicPr>
          <p:cNvPr id="52" name="Picture 163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959266" y="2381778"/>
            <a:ext cx="432047" cy="669315"/>
          </a:xfrm>
          <a:prstGeom prst="rect">
            <a:avLst/>
          </a:prstGeom>
          <a:noFill/>
          <a:ln>
            <a:noFill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</p:pic>
      <p:sp>
        <p:nvSpPr>
          <p:cNvPr id="53" name="Rectangle 52"/>
          <p:cNvSpPr/>
          <p:nvPr/>
        </p:nvSpPr>
        <p:spPr>
          <a:xfrm>
            <a:off x="5159944" y="1772816"/>
            <a:ext cx="3660527" cy="477908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Vertical Scroll 53"/>
          <p:cNvSpPr/>
          <p:nvPr/>
        </p:nvSpPr>
        <p:spPr>
          <a:xfrm>
            <a:off x="6804248" y="3499637"/>
            <a:ext cx="1678885" cy="1340530"/>
          </a:xfrm>
          <a:prstGeom prst="verticalScroll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i-FI" dirty="0" smtClean="0"/>
              <a:t>System</a:t>
            </a:r>
          </a:p>
          <a:p>
            <a:pPr algn="ctr"/>
            <a:r>
              <a:rPr lang="fi-FI" dirty="0" err="1" smtClean="0"/>
              <a:t>Integration</a:t>
            </a:r>
            <a:endParaRPr lang="fi-FI" dirty="0" smtClean="0"/>
          </a:p>
          <a:p>
            <a:pPr algn="ctr"/>
            <a:r>
              <a:rPr lang="fi-FI" dirty="0" err="1" smtClean="0"/>
              <a:t>Test</a:t>
            </a:r>
            <a:r>
              <a:rPr lang="fi-FI" dirty="0" smtClean="0"/>
              <a:t> Plan</a:t>
            </a:r>
            <a:endParaRPr lang="en-US" dirty="0"/>
          </a:p>
        </p:txBody>
      </p:sp>
      <p:pic>
        <p:nvPicPr>
          <p:cNvPr id="55" name="Picture 163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6466910" y="3892889"/>
            <a:ext cx="432047" cy="669315"/>
          </a:xfrm>
          <a:prstGeom prst="rect">
            <a:avLst/>
          </a:prstGeom>
          <a:noFill/>
          <a:ln>
            <a:noFill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</p:pic>
      <p:sp>
        <p:nvSpPr>
          <p:cNvPr id="58" name="Right Arrow 57"/>
          <p:cNvSpPr/>
          <p:nvPr/>
        </p:nvSpPr>
        <p:spPr>
          <a:xfrm>
            <a:off x="4872312" y="2564904"/>
            <a:ext cx="599768" cy="3660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ight Arrow 58"/>
          <p:cNvSpPr/>
          <p:nvPr/>
        </p:nvSpPr>
        <p:spPr>
          <a:xfrm>
            <a:off x="4919267" y="5153961"/>
            <a:ext cx="599768" cy="3660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ight Arrow 59"/>
          <p:cNvSpPr/>
          <p:nvPr/>
        </p:nvSpPr>
        <p:spPr>
          <a:xfrm>
            <a:off x="8386916" y="3979354"/>
            <a:ext cx="599768" cy="3660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382084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smtClean="0"/>
              <a:t>CMMI </a:t>
            </a:r>
            <a:r>
              <a:rPr lang="fi-FI" dirty="0" err="1" smtClean="0"/>
              <a:t>Process</a:t>
            </a:r>
            <a:r>
              <a:rPr lang="fi-FI" dirty="0" smtClean="0"/>
              <a:t> Framework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25000" lnSpcReduction="20000"/>
          </a:bodyPr>
          <a:lstStyle/>
          <a:p>
            <a:pPr marL="310879" indent="-310879">
              <a:lnSpc>
                <a:spcPct val="93000"/>
              </a:lnSpc>
              <a:spcAft>
                <a:spcPts val="1293"/>
              </a:spcAft>
              <a:buNone/>
              <a:tabLst>
                <a:tab pos="310879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18" algn="l"/>
                <a:tab pos="2852461" algn="l"/>
                <a:tab pos="3260004" algn="l"/>
                <a:tab pos="3667547" algn="l"/>
                <a:tab pos="4075090" algn="l"/>
                <a:tab pos="4482301" algn="l"/>
                <a:tab pos="4889844" algn="l"/>
                <a:tab pos="5297388" algn="l"/>
                <a:tab pos="5704931" algn="l"/>
                <a:tab pos="6112473" algn="l"/>
                <a:tab pos="6520016" algn="l"/>
                <a:tab pos="6927552" algn="l"/>
                <a:tab pos="7335095" algn="l"/>
                <a:tab pos="7742637" algn="l"/>
                <a:tab pos="8150180" algn="l"/>
              </a:tabLst>
            </a:pPr>
            <a:r>
              <a:rPr lang="fi-FI" dirty="0">
                <a:latin typeface="Arial" pitchFamily="18"/>
                <a:ea typeface="SimSun" pitchFamily="2"/>
              </a:rPr>
              <a:t>CMMI – </a:t>
            </a:r>
            <a:r>
              <a:rPr lang="fi-FI" dirty="0" err="1">
                <a:latin typeface="Arial" pitchFamily="18"/>
                <a:ea typeface="SimSun" pitchFamily="2"/>
              </a:rPr>
              <a:t>covers</a:t>
            </a:r>
            <a:r>
              <a:rPr lang="fi-FI" dirty="0">
                <a:latin typeface="Arial" pitchFamily="18"/>
                <a:ea typeface="SimSun" pitchFamily="2"/>
              </a:rPr>
              <a:t> ”</a:t>
            </a:r>
            <a:r>
              <a:rPr lang="fi-FI" dirty="0" err="1">
                <a:latin typeface="Arial" pitchFamily="18"/>
                <a:ea typeface="SimSun" pitchFamily="2"/>
              </a:rPr>
              <a:t>error</a:t>
            </a:r>
            <a:r>
              <a:rPr lang="fi-FI" dirty="0">
                <a:latin typeface="Arial" pitchFamily="18"/>
                <a:ea typeface="SimSun" pitchFamily="2"/>
              </a:rPr>
              <a:t> management” in </a:t>
            </a:r>
            <a:r>
              <a:rPr lang="fi-FI" dirty="0" err="1">
                <a:latin typeface="Arial" pitchFamily="18"/>
                <a:ea typeface="SimSun" pitchFamily="2"/>
              </a:rPr>
              <a:t>several</a:t>
            </a:r>
            <a:r>
              <a:rPr lang="fi-FI" dirty="0">
                <a:latin typeface="Arial" pitchFamily="18"/>
                <a:ea typeface="SimSun" pitchFamily="2"/>
              </a:rPr>
              <a:t> </a:t>
            </a:r>
            <a:r>
              <a:rPr lang="fi-FI" dirty="0" err="1">
                <a:latin typeface="Arial" pitchFamily="18"/>
                <a:ea typeface="SimSun" pitchFamily="2"/>
              </a:rPr>
              <a:t>process</a:t>
            </a:r>
            <a:r>
              <a:rPr lang="fi-FI" dirty="0">
                <a:latin typeface="Arial" pitchFamily="18"/>
                <a:ea typeface="SimSun" pitchFamily="2"/>
              </a:rPr>
              <a:t> </a:t>
            </a:r>
            <a:r>
              <a:rPr lang="fi-FI" dirty="0" err="1">
                <a:latin typeface="Arial" pitchFamily="18"/>
                <a:ea typeface="SimSun" pitchFamily="2"/>
              </a:rPr>
              <a:t>areas</a:t>
            </a:r>
            <a:endParaRPr lang="fi-FI" dirty="0">
              <a:latin typeface="Arial" pitchFamily="18"/>
              <a:ea typeface="SimSun" pitchFamily="2"/>
            </a:endParaRPr>
          </a:p>
          <a:p>
            <a:pPr marL="310879" indent="-310879">
              <a:lnSpc>
                <a:spcPct val="93000"/>
              </a:lnSpc>
              <a:spcAft>
                <a:spcPts val="1293"/>
              </a:spcAft>
              <a:buNone/>
              <a:tabLst>
                <a:tab pos="310879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18" algn="l"/>
                <a:tab pos="2852461" algn="l"/>
                <a:tab pos="3260004" algn="l"/>
                <a:tab pos="3667547" algn="l"/>
                <a:tab pos="4075090" algn="l"/>
                <a:tab pos="4482301" algn="l"/>
                <a:tab pos="4889844" algn="l"/>
                <a:tab pos="5297388" algn="l"/>
                <a:tab pos="5704931" algn="l"/>
                <a:tab pos="6112473" algn="l"/>
                <a:tab pos="6520016" algn="l"/>
                <a:tab pos="6927552" algn="l"/>
                <a:tab pos="7335095" algn="l"/>
                <a:tab pos="7742637" algn="l"/>
                <a:tab pos="8150180" algn="l"/>
              </a:tabLst>
            </a:pPr>
            <a:r>
              <a:rPr lang="fi-FI" dirty="0">
                <a:latin typeface="Arial" pitchFamily="18"/>
                <a:ea typeface="SimSun" pitchFamily="2"/>
              </a:rPr>
              <a:t>SP3.2 </a:t>
            </a:r>
            <a:r>
              <a:rPr lang="fi-FI" dirty="0" err="1">
                <a:latin typeface="Arial" pitchFamily="18"/>
                <a:ea typeface="SimSun" pitchFamily="2"/>
              </a:rPr>
              <a:t>Analyze</a:t>
            </a:r>
            <a:r>
              <a:rPr lang="fi-FI" dirty="0">
                <a:latin typeface="Arial" pitchFamily="18"/>
                <a:ea typeface="SimSun" pitchFamily="2"/>
              </a:rPr>
              <a:t> </a:t>
            </a:r>
            <a:r>
              <a:rPr lang="fi-FI" dirty="0" err="1">
                <a:latin typeface="Arial" pitchFamily="18"/>
                <a:ea typeface="SimSun" pitchFamily="2"/>
              </a:rPr>
              <a:t>Verification</a:t>
            </a:r>
            <a:r>
              <a:rPr lang="fi-FI" dirty="0">
                <a:latin typeface="Arial" pitchFamily="18"/>
                <a:ea typeface="SimSun" pitchFamily="2"/>
              </a:rPr>
              <a:t> </a:t>
            </a:r>
            <a:r>
              <a:rPr lang="fi-FI" dirty="0" err="1">
                <a:latin typeface="Arial" pitchFamily="18"/>
                <a:ea typeface="SimSun" pitchFamily="2"/>
              </a:rPr>
              <a:t>results</a:t>
            </a:r>
            <a:endParaRPr lang="fi-FI" dirty="0">
              <a:latin typeface="Arial" pitchFamily="18"/>
              <a:ea typeface="SimSun" pitchFamily="2"/>
            </a:endParaRPr>
          </a:p>
          <a:p>
            <a:pPr marL="310879" indent="-310879">
              <a:lnSpc>
                <a:spcPct val="93000"/>
              </a:lnSpc>
              <a:spcAft>
                <a:spcPts val="1293"/>
              </a:spcAft>
              <a:buNone/>
              <a:tabLst>
                <a:tab pos="310879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18" algn="l"/>
                <a:tab pos="2852461" algn="l"/>
                <a:tab pos="3260004" algn="l"/>
                <a:tab pos="3667547" algn="l"/>
                <a:tab pos="4075090" algn="l"/>
                <a:tab pos="4482301" algn="l"/>
                <a:tab pos="4889844" algn="l"/>
                <a:tab pos="5297388" algn="l"/>
                <a:tab pos="5704931" algn="l"/>
                <a:tab pos="6112473" algn="l"/>
                <a:tab pos="6520016" algn="l"/>
                <a:tab pos="6927552" algn="l"/>
                <a:tab pos="7335095" algn="l"/>
                <a:tab pos="7742637" algn="l"/>
                <a:tab pos="8150180" algn="l"/>
              </a:tabLst>
            </a:pPr>
            <a:r>
              <a:rPr lang="fi-FI" dirty="0" err="1">
                <a:latin typeface="Arial" pitchFamily="18"/>
                <a:ea typeface="SimSun" pitchFamily="2"/>
              </a:rPr>
              <a:t>Typical</a:t>
            </a:r>
            <a:r>
              <a:rPr lang="fi-FI" dirty="0">
                <a:latin typeface="Arial" pitchFamily="18"/>
                <a:ea typeface="SimSun" pitchFamily="2"/>
              </a:rPr>
              <a:t> </a:t>
            </a:r>
            <a:r>
              <a:rPr lang="fi-FI" dirty="0" err="1">
                <a:latin typeface="Arial" pitchFamily="18"/>
                <a:ea typeface="SimSun" pitchFamily="2"/>
              </a:rPr>
              <a:t>Work</a:t>
            </a:r>
            <a:r>
              <a:rPr lang="fi-FI" dirty="0">
                <a:latin typeface="Arial" pitchFamily="18"/>
                <a:ea typeface="SimSun" pitchFamily="2"/>
              </a:rPr>
              <a:t> Products: </a:t>
            </a:r>
            <a:r>
              <a:rPr lang="fi-FI" dirty="0" err="1">
                <a:latin typeface="Arial" pitchFamily="18"/>
                <a:ea typeface="SimSun" pitchFamily="2"/>
              </a:rPr>
              <a:t>Trouble</a:t>
            </a:r>
            <a:r>
              <a:rPr lang="fi-FI" dirty="0">
                <a:latin typeface="Arial" pitchFamily="18"/>
                <a:ea typeface="SimSun" pitchFamily="2"/>
              </a:rPr>
              <a:t> </a:t>
            </a:r>
            <a:r>
              <a:rPr lang="fi-FI" dirty="0" err="1">
                <a:latin typeface="Arial" pitchFamily="18"/>
                <a:ea typeface="SimSun" pitchFamily="2"/>
              </a:rPr>
              <a:t>reports</a:t>
            </a:r>
            <a:endParaRPr lang="fi-FI" dirty="0">
              <a:latin typeface="Arial" pitchFamily="18"/>
              <a:ea typeface="SimSun" pitchFamily="2"/>
            </a:endParaRPr>
          </a:p>
          <a:p>
            <a:pPr marL="310879" indent="-310879">
              <a:lnSpc>
                <a:spcPct val="93000"/>
              </a:lnSpc>
              <a:spcAft>
                <a:spcPts val="1293"/>
              </a:spcAft>
              <a:buNone/>
              <a:tabLst>
                <a:tab pos="310879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18" algn="l"/>
                <a:tab pos="2852461" algn="l"/>
                <a:tab pos="3260004" algn="l"/>
                <a:tab pos="3667547" algn="l"/>
                <a:tab pos="4075090" algn="l"/>
                <a:tab pos="4482301" algn="l"/>
                <a:tab pos="4889844" algn="l"/>
                <a:tab pos="5297388" algn="l"/>
                <a:tab pos="5704931" algn="l"/>
                <a:tab pos="6112473" algn="l"/>
                <a:tab pos="6520016" algn="l"/>
                <a:tab pos="6927552" algn="l"/>
                <a:tab pos="7335095" algn="l"/>
                <a:tab pos="7742637" algn="l"/>
                <a:tab pos="8150180" algn="l"/>
              </a:tabLst>
            </a:pPr>
            <a:r>
              <a:rPr lang="fi-FI" dirty="0">
                <a:latin typeface="Arial" pitchFamily="18"/>
                <a:ea typeface="SimSun" pitchFamily="2"/>
              </a:rPr>
              <a:t>- </a:t>
            </a:r>
            <a:r>
              <a:rPr lang="fi-FI" dirty="0" err="1">
                <a:latin typeface="Arial" pitchFamily="18"/>
                <a:ea typeface="SimSun" pitchFamily="2"/>
              </a:rPr>
              <a:t>Analyze</a:t>
            </a:r>
            <a:r>
              <a:rPr lang="fi-FI" dirty="0">
                <a:latin typeface="Arial" pitchFamily="18"/>
                <a:ea typeface="SimSun" pitchFamily="2"/>
              </a:rPr>
              <a:t> </a:t>
            </a:r>
            <a:r>
              <a:rPr lang="fi-FI" dirty="0" err="1">
                <a:latin typeface="Arial" pitchFamily="18"/>
                <a:ea typeface="SimSun" pitchFamily="2"/>
              </a:rPr>
              <a:t>the</a:t>
            </a:r>
            <a:r>
              <a:rPr lang="fi-FI" dirty="0">
                <a:latin typeface="Arial" pitchFamily="18"/>
                <a:ea typeface="SimSun" pitchFamily="2"/>
              </a:rPr>
              <a:t> </a:t>
            </a:r>
            <a:r>
              <a:rPr lang="fi-FI" dirty="0" err="1">
                <a:latin typeface="Arial" pitchFamily="18"/>
                <a:ea typeface="SimSun" pitchFamily="2"/>
              </a:rPr>
              <a:t>verificationd</a:t>
            </a:r>
            <a:r>
              <a:rPr lang="fi-FI" dirty="0">
                <a:latin typeface="Arial" pitchFamily="18"/>
                <a:ea typeface="SimSun" pitchFamily="2"/>
              </a:rPr>
              <a:t> </a:t>
            </a:r>
            <a:r>
              <a:rPr lang="fi-FI" dirty="0" err="1">
                <a:latin typeface="Arial" pitchFamily="18"/>
                <a:ea typeface="SimSun" pitchFamily="2"/>
              </a:rPr>
              <a:t>ata</a:t>
            </a:r>
            <a:r>
              <a:rPr lang="fi-FI" dirty="0">
                <a:latin typeface="Arial" pitchFamily="18"/>
                <a:ea typeface="SimSun" pitchFamily="2"/>
              </a:rPr>
              <a:t> on </a:t>
            </a:r>
            <a:r>
              <a:rPr lang="fi-FI" dirty="0" err="1">
                <a:latin typeface="Arial" pitchFamily="18"/>
                <a:ea typeface="SimSun" pitchFamily="2"/>
              </a:rPr>
              <a:t>defects</a:t>
            </a:r>
            <a:endParaRPr lang="fi-FI" dirty="0">
              <a:latin typeface="Arial" pitchFamily="18"/>
              <a:ea typeface="SimSun" pitchFamily="2"/>
            </a:endParaRPr>
          </a:p>
          <a:p>
            <a:pPr marL="310879" indent="-310879">
              <a:lnSpc>
                <a:spcPct val="93000"/>
              </a:lnSpc>
              <a:spcAft>
                <a:spcPts val="1293"/>
              </a:spcAft>
              <a:buNone/>
              <a:tabLst>
                <a:tab pos="310879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18" algn="l"/>
                <a:tab pos="2852461" algn="l"/>
                <a:tab pos="3260004" algn="l"/>
                <a:tab pos="3667547" algn="l"/>
                <a:tab pos="4075090" algn="l"/>
                <a:tab pos="4482301" algn="l"/>
                <a:tab pos="4889844" algn="l"/>
                <a:tab pos="5297388" algn="l"/>
                <a:tab pos="5704931" algn="l"/>
                <a:tab pos="6112473" algn="l"/>
                <a:tab pos="6520016" algn="l"/>
                <a:tab pos="6927552" algn="l"/>
                <a:tab pos="7335095" algn="l"/>
                <a:tab pos="7742637" algn="l"/>
                <a:tab pos="8150180" algn="l"/>
              </a:tabLst>
            </a:pPr>
            <a:r>
              <a:rPr lang="fi-FI" dirty="0">
                <a:latin typeface="Arial" pitchFamily="18"/>
                <a:ea typeface="SimSun" pitchFamily="2"/>
              </a:rPr>
              <a:t>- </a:t>
            </a:r>
            <a:r>
              <a:rPr lang="fi-FI" dirty="0" err="1">
                <a:latin typeface="Arial" pitchFamily="18"/>
                <a:ea typeface="SimSun" pitchFamily="2"/>
              </a:rPr>
              <a:t>Record</a:t>
            </a:r>
            <a:r>
              <a:rPr lang="fi-FI" dirty="0">
                <a:latin typeface="Arial" pitchFamily="18"/>
                <a:ea typeface="SimSun" pitchFamily="2"/>
              </a:rPr>
              <a:t> </a:t>
            </a:r>
            <a:r>
              <a:rPr lang="fi-FI" dirty="0" err="1">
                <a:latin typeface="Arial" pitchFamily="18"/>
                <a:ea typeface="SimSun" pitchFamily="2"/>
              </a:rPr>
              <a:t>all</a:t>
            </a:r>
            <a:r>
              <a:rPr lang="fi-FI" dirty="0">
                <a:latin typeface="Arial" pitchFamily="18"/>
                <a:ea typeface="SimSun" pitchFamily="2"/>
              </a:rPr>
              <a:t> </a:t>
            </a:r>
            <a:r>
              <a:rPr lang="fi-FI" dirty="0" err="1">
                <a:latin typeface="Arial" pitchFamily="18"/>
                <a:ea typeface="SimSun" pitchFamily="2"/>
              </a:rPr>
              <a:t>results</a:t>
            </a:r>
            <a:r>
              <a:rPr lang="fi-FI" dirty="0">
                <a:latin typeface="Arial" pitchFamily="18"/>
                <a:ea typeface="SimSun" pitchFamily="2"/>
              </a:rPr>
              <a:t> of </a:t>
            </a:r>
            <a:r>
              <a:rPr lang="fi-FI" dirty="0" err="1">
                <a:latin typeface="Arial" pitchFamily="18"/>
                <a:ea typeface="SimSun" pitchFamily="2"/>
              </a:rPr>
              <a:t>the</a:t>
            </a:r>
            <a:r>
              <a:rPr lang="fi-FI" dirty="0">
                <a:latin typeface="Arial" pitchFamily="18"/>
                <a:ea typeface="SimSun" pitchFamily="2"/>
              </a:rPr>
              <a:t> </a:t>
            </a:r>
            <a:r>
              <a:rPr lang="fi-FI" dirty="0" err="1">
                <a:latin typeface="Arial" pitchFamily="18"/>
                <a:ea typeface="SimSun" pitchFamily="2"/>
              </a:rPr>
              <a:t>analysis</a:t>
            </a:r>
            <a:r>
              <a:rPr lang="fi-FI" dirty="0">
                <a:latin typeface="Arial" pitchFamily="18"/>
                <a:ea typeface="SimSun" pitchFamily="2"/>
              </a:rPr>
              <a:t> in a </a:t>
            </a:r>
            <a:r>
              <a:rPr lang="fi-FI" dirty="0" err="1">
                <a:latin typeface="Arial" pitchFamily="18"/>
                <a:ea typeface="SimSun" pitchFamily="2"/>
              </a:rPr>
              <a:t>report</a:t>
            </a:r>
            <a:endParaRPr lang="fi-FI" dirty="0">
              <a:latin typeface="Arial" pitchFamily="18"/>
              <a:ea typeface="SimSun" pitchFamily="2"/>
            </a:endParaRPr>
          </a:p>
          <a:p>
            <a:pPr marL="310879" indent="-310879">
              <a:lnSpc>
                <a:spcPct val="93000"/>
              </a:lnSpc>
              <a:spcAft>
                <a:spcPts val="1293"/>
              </a:spcAft>
              <a:buNone/>
              <a:tabLst>
                <a:tab pos="310879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18" algn="l"/>
                <a:tab pos="2852461" algn="l"/>
                <a:tab pos="3260004" algn="l"/>
                <a:tab pos="3667547" algn="l"/>
                <a:tab pos="4075090" algn="l"/>
                <a:tab pos="4482301" algn="l"/>
                <a:tab pos="4889844" algn="l"/>
                <a:tab pos="5297388" algn="l"/>
                <a:tab pos="5704931" algn="l"/>
                <a:tab pos="6112473" algn="l"/>
                <a:tab pos="6520016" algn="l"/>
                <a:tab pos="6927552" algn="l"/>
                <a:tab pos="7335095" algn="l"/>
                <a:tab pos="7742637" algn="l"/>
                <a:tab pos="8150180" algn="l"/>
              </a:tabLst>
            </a:pPr>
            <a:r>
              <a:rPr lang="fi-FI" dirty="0">
                <a:latin typeface="Arial" pitchFamily="18"/>
                <a:ea typeface="SimSun" pitchFamily="2"/>
              </a:rPr>
              <a:t>- </a:t>
            </a:r>
            <a:r>
              <a:rPr lang="fi-FI" dirty="0" err="1">
                <a:latin typeface="Arial" pitchFamily="18"/>
                <a:ea typeface="SimSun" pitchFamily="2"/>
              </a:rPr>
              <a:t>Provide</a:t>
            </a:r>
            <a:r>
              <a:rPr lang="fi-FI" dirty="0">
                <a:latin typeface="Arial" pitchFamily="18"/>
                <a:ea typeface="SimSun" pitchFamily="2"/>
              </a:rPr>
              <a:t> </a:t>
            </a:r>
            <a:r>
              <a:rPr lang="fi-FI" dirty="0" err="1">
                <a:latin typeface="Arial" pitchFamily="18"/>
                <a:ea typeface="SimSun" pitchFamily="2"/>
              </a:rPr>
              <a:t>infromation</a:t>
            </a:r>
            <a:r>
              <a:rPr lang="fi-FI" dirty="0">
                <a:latin typeface="Arial" pitchFamily="18"/>
                <a:ea typeface="SimSun" pitchFamily="2"/>
              </a:rPr>
              <a:t> on </a:t>
            </a:r>
            <a:r>
              <a:rPr lang="fi-FI" dirty="0" err="1">
                <a:latin typeface="Arial" pitchFamily="18"/>
                <a:ea typeface="SimSun" pitchFamily="2"/>
              </a:rPr>
              <a:t>how</a:t>
            </a:r>
            <a:r>
              <a:rPr lang="fi-FI" dirty="0">
                <a:latin typeface="Arial" pitchFamily="18"/>
                <a:ea typeface="SimSun" pitchFamily="2"/>
              </a:rPr>
              <a:t> </a:t>
            </a:r>
            <a:r>
              <a:rPr lang="fi-FI" dirty="0" err="1">
                <a:latin typeface="Arial" pitchFamily="18"/>
                <a:ea typeface="SimSun" pitchFamily="2"/>
              </a:rPr>
              <a:t>defects</a:t>
            </a:r>
            <a:r>
              <a:rPr lang="fi-FI" dirty="0">
                <a:latin typeface="Arial" pitchFamily="18"/>
                <a:ea typeface="SimSun" pitchFamily="2"/>
              </a:rPr>
              <a:t> </a:t>
            </a:r>
            <a:r>
              <a:rPr lang="fi-FI" dirty="0" err="1">
                <a:latin typeface="Arial" pitchFamily="18"/>
                <a:ea typeface="SimSun" pitchFamily="2"/>
              </a:rPr>
              <a:t>can</a:t>
            </a:r>
            <a:r>
              <a:rPr lang="fi-FI" dirty="0">
                <a:latin typeface="Arial" pitchFamily="18"/>
                <a:ea typeface="SimSun" pitchFamily="2"/>
              </a:rPr>
              <a:t> </a:t>
            </a:r>
            <a:r>
              <a:rPr lang="fi-FI" dirty="0" err="1">
                <a:latin typeface="Arial" pitchFamily="18"/>
                <a:ea typeface="SimSun" pitchFamily="2"/>
              </a:rPr>
              <a:t>be</a:t>
            </a:r>
            <a:r>
              <a:rPr lang="fi-FI" dirty="0">
                <a:latin typeface="Arial" pitchFamily="18"/>
                <a:ea typeface="SimSun" pitchFamily="2"/>
              </a:rPr>
              <a:t> </a:t>
            </a:r>
            <a:r>
              <a:rPr lang="fi-FI" dirty="0" err="1">
                <a:latin typeface="Arial" pitchFamily="18"/>
                <a:ea typeface="SimSun" pitchFamily="2"/>
              </a:rPr>
              <a:t>resolved</a:t>
            </a:r>
            <a:r>
              <a:rPr lang="fi-FI" dirty="0">
                <a:latin typeface="Arial" pitchFamily="18"/>
                <a:ea typeface="SimSun" pitchFamily="2"/>
              </a:rPr>
              <a:t> (</a:t>
            </a:r>
            <a:r>
              <a:rPr lang="fi-FI" dirty="0" err="1">
                <a:latin typeface="Arial" pitchFamily="18"/>
                <a:ea typeface="SimSun" pitchFamily="2"/>
              </a:rPr>
              <a:t>including</a:t>
            </a:r>
            <a:r>
              <a:rPr lang="fi-FI" dirty="0">
                <a:latin typeface="Arial" pitchFamily="18"/>
                <a:ea typeface="SimSun" pitchFamily="2"/>
              </a:rPr>
              <a:t> </a:t>
            </a:r>
            <a:r>
              <a:rPr lang="fi-FI" dirty="0" err="1">
                <a:latin typeface="Arial" pitchFamily="18"/>
                <a:ea typeface="SimSun" pitchFamily="2"/>
              </a:rPr>
              <a:t>verfiocation</a:t>
            </a:r>
            <a:r>
              <a:rPr lang="fi-FI" dirty="0">
                <a:latin typeface="Arial" pitchFamily="18"/>
                <a:ea typeface="SimSun" pitchFamily="2"/>
              </a:rPr>
              <a:t> </a:t>
            </a:r>
            <a:r>
              <a:rPr lang="fi-FI" dirty="0" err="1">
                <a:latin typeface="Arial" pitchFamily="18"/>
                <a:ea typeface="SimSun" pitchFamily="2"/>
              </a:rPr>
              <a:t>methods</a:t>
            </a:r>
            <a:r>
              <a:rPr lang="fi-FI" dirty="0">
                <a:latin typeface="Arial" pitchFamily="18"/>
                <a:ea typeface="SimSun" pitchFamily="2"/>
              </a:rPr>
              <a:t>, </a:t>
            </a:r>
            <a:r>
              <a:rPr lang="fi-FI" dirty="0" err="1">
                <a:latin typeface="Arial" pitchFamily="18"/>
                <a:ea typeface="SimSun" pitchFamily="2"/>
              </a:rPr>
              <a:t>criteria</a:t>
            </a:r>
            <a:r>
              <a:rPr lang="fi-FI" dirty="0">
                <a:latin typeface="Arial" pitchFamily="18"/>
                <a:ea typeface="SimSun" pitchFamily="2"/>
              </a:rPr>
              <a:t>, and </a:t>
            </a:r>
            <a:r>
              <a:rPr lang="fi-FI" dirty="0" err="1">
                <a:latin typeface="Arial" pitchFamily="18"/>
                <a:ea typeface="SimSun" pitchFamily="2"/>
              </a:rPr>
              <a:t>verification</a:t>
            </a:r>
            <a:r>
              <a:rPr lang="fi-FI" dirty="0">
                <a:latin typeface="Arial" pitchFamily="18"/>
                <a:ea typeface="SimSun" pitchFamily="2"/>
              </a:rPr>
              <a:t> </a:t>
            </a:r>
            <a:r>
              <a:rPr lang="fi-FI" dirty="0" err="1">
                <a:latin typeface="Arial" pitchFamily="18"/>
                <a:ea typeface="SimSun" pitchFamily="2"/>
              </a:rPr>
              <a:t>environment</a:t>
            </a:r>
            <a:r>
              <a:rPr lang="fi-FI" dirty="0">
                <a:latin typeface="Arial" pitchFamily="18"/>
                <a:ea typeface="SimSun" pitchFamily="2"/>
              </a:rPr>
              <a:t>) and </a:t>
            </a:r>
            <a:r>
              <a:rPr lang="fi-FI" dirty="0" err="1">
                <a:latin typeface="Arial" pitchFamily="18"/>
                <a:ea typeface="SimSun" pitchFamily="2"/>
              </a:rPr>
              <a:t>initiate</a:t>
            </a:r>
            <a:r>
              <a:rPr lang="fi-FI" dirty="0">
                <a:latin typeface="Arial" pitchFamily="18"/>
                <a:ea typeface="SimSun" pitchFamily="2"/>
              </a:rPr>
              <a:t> </a:t>
            </a:r>
            <a:r>
              <a:rPr lang="fi-FI" dirty="0" err="1">
                <a:latin typeface="Arial" pitchFamily="18"/>
                <a:ea typeface="SimSun" pitchFamily="2"/>
              </a:rPr>
              <a:t>corrective</a:t>
            </a:r>
            <a:r>
              <a:rPr lang="fi-FI" dirty="0">
                <a:latin typeface="Arial" pitchFamily="18"/>
                <a:ea typeface="SimSun" pitchFamily="2"/>
              </a:rPr>
              <a:t> action</a:t>
            </a:r>
          </a:p>
          <a:p>
            <a:pPr marL="310879" indent="-310879">
              <a:lnSpc>
                <a:spcPct val="93000"/>
              </a:lnSpc>
              <a:spcAft>
                <a:spcPts val="1293"/>
              </a:spcAft>
              <a:buNone/>
              <a:tabLst>
                <a:tab pos="310879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18" algn="l"/>
                <a:tab pos="2852461" algn="l"/>
                <a:tab pos="3260004" algn="l"/>
                <a:tab pos="3667547" algn="l"/>
                <a:tab pos="4075090" algn="l"/>
                <a:tab pos="4482301" algn="l"/>
                <a:tab pos="4889844" algn="l"/>
                <a:tab pos="5297388" algn="l"/>
                <a:tab pos="5704931" algn="l"/>
                <a:tab pos="6112473" algn="l"/>
                <a:tab pos="6520016" algn="l"/>
                <a:tab pos="6927552" algn="l"/>
                <a:tab pos="7335095" algn="l"/>
                <a:tab pos="7742637" algn="l"/>
                <a:tab pos="8150180" algn="l"/>
              </a:tabLst>
            </a:pPr>
            <a:endParaRPr lang="fi-FI" dirty="0">
              <a:latin typeface="Arial" pitchFamily="18"/>
              <a:ea typeface="SimSun" pitchFamily="2"/>
            </a:endParaRPr>
          </a:p>
          <a:p>
            <a:pPr marL="310879" indent="-310879">
              <a:lnSpc>
                <a:spcPct val="93000"/>
              </a:lnSpc>
              <a:spcAft>
                <a:spcPts val="1293"/>
              </a:spcAft>
              <a:buNone/>
              <a:tabLst>
                <a:tab pos="310879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18" algn="l"/>
                <a:tab pos="2852461" algn="l"/>
                <a:tab pos="3260004" algn="l"/>
                <a:tab pos="3667547" algn="l"/>
                <a:tab pos="4075090" algn="l"/>
                <a:tab pos="4482301" algn="l"/>
                <a:tab pos="4889844" algn="l"/>
                <a:tab pos="5297388" algn="l"/>
                <a:tab pos="5704931" algn="l"/>
                <a:tab pos="6112473" algn="l"/>
                <a:tab pos="6520016" algn="l"/>
                <a:tab pos="6927552" algn="l"/>
                <a:tab pos="7335095" algn="l"/>
                <a:tab pos="7742637" algn="l"/>
                <a:tab pos="8150180" algn="l"/>
              </a:tabLst>
            </a:pPr>
            <a:r>
              <a:rPr lang="fi-FI" dirty="0">
                <a:latin typeface="Arial" pitchFamily="18"/>
                <a:ea typeface="SimSun" pitchFamily="2"/>
              </a:rPr>
              <a:t>Project </a:t>
            </a:r>
            <a:r>
              <a:rPr lang="fi-FI" dirty="0" err="1">
                <a:latin typeface="Arial" pitchFamily="18"/>
                <a:ea typeface="SimSun" pitchFamily="2"/>
              </a:rPr>
              <a:t>Monitoring</a:t>
            </a:r>
            <a:r>
              <a:rPr lang="fi-FI" dirty="0">
                <a:latin typeface="Arial" pitchFamily="18"/>
                <a:ea typeface="SimSun" pitchFamily="2"/>
              </a:rPr>
              <a:t> and Control</a:t>
            </a:r>
          </a:p>
          <a:p>
            <a:pPr marL="310879" indent="-310879">
              <a:lnSpc>
                <a:spcPct val="93000"/>
              </a:lnSpc>
              <a:spcAft>
                <a:spcPts val="1293"/>
              </a:spcAft>
              <a:buNone/>
              <a:tabLst>
                <a:tab pos="310879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18" algn="l"/>
                <a:tab pos="2852461" algn="l"/>
                <a:tab pos="3260004" algn="l"/>
                <a:tab pos="3667547" algn="l"/>
                <a:tab pos="4075090" algn="l"/>
                <a:tab pos="4482301" algn="l"/>
                <a:tab pos="4889844" algn="l"/>
                <a:tab pos="5297388" algn="l"/>
                <a:tab pos="5704931" algn="l"/>
                <a:tab pos="6112473" algn="l"/>
                <a:tab pos="6520016" algn="l"/>
                <a:tab pos="6927552" algn="l"/>
                <a:tab pos="7335095" algn="l"/>
                <a:tab pos="7742637" algn="l"/>
                <a:tab pos="8150180" algn="l"/>
              </a:tabLst>
            </a:pPr>
            <a:r>
              <a:rPr lang="fi-FI" dirty="0">
                <a:latin typeface="Arial" pitchFamily="18"/>
                <a:ea typeface="SimSun" pitchFamily="2"/>
              </a:rPr>
              <a:t>SG2 </a:t>
            </a:r>
            <a:r>
              <a:rPr lang="fi-FI" dirty="0" err="1">
                <a:latin typeface="Arial" pitchFamily="18"/>
                <a:ea typeface="SimSun" pitchFamily="2"/>
              </a:rPr>
              <a:t>Manage</a:t>
            </a:r>
            <a:r>
              <a:rPr lang="fi-FI" dirty="0">
                <a:latin typeface="Arial" pitchFamily="18"/>
                <a:ea typeface="SimSun" pitchFamily="2"/>
              </a:rPr>
              <a:t> </a:t>
            </a:r>
            <a:r>
              <a:rPr lang="fi-FI" dirty="0" err="1">
                <a:latin typeface="Arial" pitchFamily="18"/>
                <a:ea typeface="SimSun" pitchFamily="2"/>
              </a:rPr>
              <a:t>Corrective</a:t>
            </a:r>
            <a:r>
              <a:rPr lang="fi-FI" dirty="0">
                <a:latin typeface="Arial" pitchFamily="18"/>
                <a:ea typeface="SimSun" pitchFamily="2"/>
              </a:rPr>
              <a:t> Action to </a:t>
            </a:r>
            <a:r>
              <a:rPr lang="fi-FI" dirty="0" err="1">
                <a:latin typeface="Arial" pitchFamily="18"/>
                <a:ea typeface="SimSun" pitchFamily="2"/>
              </a:rPr>
              <a:t>Closure</a:t>
            </a:r>
            <a:endParaRPr lang="fi-FI" dirty="0">
              <a:latin typeface="Arial" pitchFamily="18"/>
              <a:ea typeface="SimSun" pitchFamily="2"/>
            </a:endParaRPr>
          </a:p>
          <a:p>
            <a:pPr marL="310879" indent="-310879">
              <a:lnSpc>
                <a:spcPct val="93000"/>
              </a:lnSpc>
              <a:spcAft>
                <a:spcPts val="1293"/>
              </a:spcAft>
              <a:buNone/>
              <a:tabLst>
                <a:tab pos="310879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18" algn="l"/>
                <a:tab pos="2852461" algn="l"/>
                <a:tab pos="3260004" algn="l"/>
                <a:tab pos="3667547" algn="l"/>
                <a:tab pos="4075090" algn="l"/>
                <a:tab pos="4482301" algn="l"/>
                <a:tab pos="4889844" algn="l"/>
                <a:tab pos="5297388" algn="l"/>
                <a:tab pos="5704931" algn="l"/>
                <a:tab pos="6112473" algn="l"/>
                <a:tab pos="6520016" algn="l"/>
                <a:tab pos="6927552" algn="l"/>
                <a:tab pos="7335095" algn="l"/>
                <a:tab pos="7742637" algn="l"/>
                <a:tab pos="8150180" algn="l"/>
              </a:tabLst>
            </a:pPr>
            <a:r>
              <a:rPr lang="fi-FI" dirty="0">
                <a:latin typeface="Arial" pitchFamily="18"/>
                <a:ea typeface="SimSun" pitchFamily="2"/>
              </a:rPr>
              <a:t>SP2.1 </a:t>
            </a:r>
            <a:r>
              <a:rPr lang="fi-FI" dirty="0" err="1">
                <a:latin typeface="Arial" pitchFamily="18"/>
                <a:ea typeface="SimSun" pitchFamily="2"/>
              </a:rPr>
              <a:t>Analyze</a:t>
            </a:r>
            <a:r>
              <a:rPr lang="fi-FI" dirty="0">
                <a:latin typeface="Arial" pitchFamily="18"/>
                <a:ea typeface="SimSun" pitchFamily="2"/>
              </a:rPr>
              <a:t> </a:t>
            </a:r>
            <a:r>
              <a:rPr lang="fi-FI" dirty="0" err="1">
                <a:latin typeface="Arial" pitchFamily="18"/>
                <a:ea typeface="SimSun" pitchFamily="2"/>
              </a:rPr>
              <a:t>Issues</a:t>
            </a:r>
            <a:endParaRPr lang="fi-FI" dirty="0">
              <a:latin typeface="Arial" pitchFamily="18"/>
              <a:ea typeface="SimSun" pitchFamily="2"/>
            </a:endParaRPr>
          </a:p>
          <a:p>
            <a:pPr marL="310879" indent="-310879">
              <a:lnSpc>
                <a:spcPct val="93000"/>
              </a:lnSpc>
              <a:spcAft>
                <a:spcPts val="1293"/>
              </a:spcAft>
              <a:buNone/>
              <a:tabLst>
                <a:tab pos="310879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18" algn="l"/>
                <a:tab pos="2852461" algn="l"/>
                <a:tab pos="3260004" algn="l"/>
                <a:tab pos="3667547" algn="l"/>
                <a:tab pos="4075090" algn="l"/>
                <a:tab pos="4482301" algn="l"/>
                <a:tab pos="4889844" algn="l"/>
                <a:tab pos="5297388" algn="l"/>
                <a:tab pos="5704931" algn="l"/>
                <a:tab pos="6112473" algn="l"/>
                <a:tab pos="6520016" algn="l"/>
                <a:tab pos="6927552" algn="l"/>
                <a:tab pos="7335095" algn="l"/>
                <a:tab pos="7742637" algn="l"/>
                <a:tab pos="8150180" algn="l"/>
              </a:tabLst>
            </a:pPr>
            <a:r>
              <a:rPr lang="fi-FI" dirty="0">
                <a:latin typeface="Arial" pitchFamily="18"/>
                <a:ea typeface="SimSun" pitchFamily="2"/>
              </a:rPr>
              <a:t>SP2.2 </a:t>
            </a:r>
            <a:r>
              <a:rPr lang="fi-FI" dirty="0" err="1">
                <a:latin typeface="Arial" pitchFamily="18"/>
                <a:ea typeface="SimSun" pitchFamily="2"/>
              </a:rPr>
              <a:t>Take</a:t>
            </a:r>
            <a:r>
              <a:rPr lang="fi-FI" dirty="0">
                <a:latin typeface="Arial" pitchFamily="18"/>
                <a:ea typeface="SimSun" pitchFamily="2"/>
              </a:rPr>
              <a:t> </a:t>
            </a:r>
            <a:r>
              <a:rPr lang="fi-FI" dirty="0" err="1">
                <a:latin typeface="Arial" pitchFamily="18"/>
                <a:ea typeface="SimSun" pitchFamily="2"/>
              </a:rPr>
              <a:t>corrective</a:t>
            </a:r>
            <a:r>
              <a:rPr lang="fi-FI" dirty="0">
                <a:latin typeface="Arial" pitchFamily="18"/>
                <a:ea typeface="SimSun" pitchFamily="2"/>
              </a:rPr>
              <a:t> Action</a:t>
            </a:r>
          </a:p>
          <a:p>
            <a:pPr marL="310879" indent="-310879">
              <a:lnSpc>
                <a:spcPct val="93000"/>
              </a:lnSpc>
              <a:spcAft>
                <a:spcPts val="1293"/>
              </a:spcAft>
              <a:buNone/>
              <a:tabLst>
                <a:tab pos="310879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18" algn="l"/>
                <a:tab pos="2852461" algn="l"/>
                <a:tab pos="3260004" algn="l"/>
                <a:tab pos="3667547" algn="l"/>
                <a:tab pos="4075090" algn="l"/>
                <a:tab pos="4482301" algn="l"/>
                <a:tab pos="4889844" algn="l"/>
                <a:tab pos="5297388" algn="l"/>
                <a:tab pos="5704931" algn="l"/>
                <a:tab pos="6112473" algn="l"/>
                <a:tab pos="6520016" algn="l"/>
                <a:tab pos="6927552" algn="l"/>
                <a:tab pos="7335095" algn="l"/>
                <a:tab pos="7742637" algn="l"/>
                <a:tab pos="8150180" algn="l"/>
              </a:tabLst>
            </a:pPr>
            <a:r>
              <a:rPr lang="fi-FI" dirty="0">
                <a:latin typeface="Arial" pitchFamily="18"/>
                <a:ea typeface="SimSun" pitchFamily="2"/>
              </a:rPr>
              <a:t>SP2.3 </a:t>
            </a:r>
            <a:r>
              <a:rPr lang="fi-FI" dirty="0" err="1">
                <a:latin typeface="Arial" pitchFamily="18"/>
                <a:ea typeface="SimSun" pitchFamily="2"/>
              </a:rPr>
              <a:t>Manage</a:t>
            </a:r>
            <a:r>
              <a:rPr lang="fi-FI" dirty="0">
                <a:latin typeface="Arial" pitchFamily="18"/>
                <a:ea typeface="SimSun" pitchFamily="2"/>
              </a:rPr>
              <a:t> </a:t>
            </a:r>
            <a:r>
              <a:rPr lang="fi-FI" dirty="0" err="1">
                <a:latin typeface="Arial" pitchFamily="18"/>
                <a:ea typeface="SimSun" pitchFamily="2"/>
              </a:rPr>
              <a:t>corrective</a:t>
            </a:r>
            <a:r>
              <a:rPr lang="fi-FI" dirty="0">
                <a:latin typeface="Arial" pitchFamily="18"/>
                <a:ea typeface="SimSun" pitchFamily="2"/>
              </a:rPr>
              <a:t> Action</a:t>
            </a:r>
          </a:p>
          <a:p>
            <a:pPr marL="310879" indent="-310879">
              <a:lnSpc>
                <a:spcPct val="93000"/>
              </a:lnSpc>
              <a:spcAft>
                <a:spcPts val="1293"/>
              </a:spcAft>
              <a:buNone/>
              <a:tabLst>
                <a:tab pos="310879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18" algn="l"/>
                <a:tab pos="2852461" algn="l"/>
                <a:tab pos="3260004" algn="l"/>
                <a:tab pos="3667547" algn="l"/>
                <a:tab pos="4075090" algn="l"/>
                <a:tab pos="4482301" algn="l"/>
                <a:tab pos="4889844" algn="l"/>
                <a:tab pos="5297388" algn="l"/>
                <a:tab pos="5704931" algn="l"/>
                <a:tab pos="6112473" algn="l"/>
                <a:tab pos="6520016" algn="l"/>
                <a:tab pos="6927552" algn="l"/>
                <a:tab pos="7335095" algn="l"/>
                <a:tab pos="7742637" algn="l"/>
                <a:tab pos="8150180" algn="l"/>
              </a:tabLst>
            </a:pPr>
            <a:endParaRPr lang="fi-FI" dirty="0">
              <a:latin typeface="Arial" pitchFamily="18"/>
              <a:ea typeface="SimSun" pitchFamily="2"/>
            </a:endParaRPr>
          </a:p>
          <a:p>
            <a:pPr marL="310879" indent="-310879">
              <a:lnSpc>
                <a:spcPct val="93000"/>
              </a:lnSpc>
              <a:spcAft>
                <a:spcPts val="1293"/>
              </a:spcAft>
              <a:buNone/>
              <a:tabLst>
                <a:tab pos="310879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18" algn="l"/>
                <a:tab pos="2852461" algn="l"/>
                <a:tab pos="3260004" algn="l"/>
                <a:tab pos="3667547" algn="l"/>
                <a:tab pos="4075090" algn="l"/>
                <a:tab pos="4482301" algn="l"/>
                <a:tab pos="4889844" algn="l"/>
                <a:tab pos="5297388" algn="l"/>
                <a:tab pos="5704931" algn="l"/>
                <a:tab pos="6112473" algn="l"/>
                <a:tab pos="6520016" algn="l"/>
                <a:tab pos="6927552" algn="l"/>
                <a:tab pos="7335095" algn="l"/>
                <a:tab pos="7742637" algn="l"/>
                <a:tab pos="8150180" algn="l"/>
              </a:tabLst>
            </a:pPr>
            <a:r>
              <a:rPr lang="fi-FI" dirty="0">
                <a:latin typeface="Arial" pitchFamily="18"/>
                <a:ea typeface="SimSun" pitchFamily="2"/>
              </a:rPr>
              <a:t>SG2 </a:t>
            </a:r>
            <a:r>
              <a:rPr lang="fi-FI" dirty="0" err="1">
                <a:latin typeface="Arial" pitchFamily="18"/>
                <a:ea typeface="SimSun" pitchFamily="2"/>
              </a:rPr>
              <a:t>Validate</a:t>
            </a:r>
            <a:r>
              <a:rPr lang="fi-FI" dirty="0">
                <a:latin typeface="Arial" pitchFamily="18"/>
                <a:ea typeface="SimSun" pitchFamily="2"/>
              </a:rPr>
              <a:t> Product </a:t>
            </a:r>
            <a:r>
              <a:rPr lang="fi-FI" dirty="0" err="1">
                <a:latin typeface="Arial" pitchFamily="18"/>
                <a:ea typeface="SimSun" pitchFamily="2"/>
              </a:rPr>
              <a:t>or</a:t>
            </a:r>
            <a:r>
              <a:rPr lang="fi-FI" dirty="0">
                <a:latin typeface="Arial" pitchFamily="18"/>
                <a:ea typeface="SimSun" pitchFamily="2"/>
              </a:rPr>
              <a:t> Product Components</a:t>
            </a:r>
          </a:p>
          <a:p>
            <a:pPr marL="310879" indent="-310879">
              <a:lnSpc>
                <a:spcPct val="93000"/>
              </a:lnSpc>
              <a:spcAft>
                <a:spcPts val="1293"/>
              </a:spcAft>
              <a:buNone/>
              <a:tabLst>
                <a:tab pos="310879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18" algn="l"/>
                <a:tab pos="2852461" algn="l"/>
                <a:tab pos="3260004" algn="l"/>
                <a:tab pos="3667547" algn="l"/>
                <a:tab pos="4075090" algn="l"/>
                <a:tab pos="4482301" algn="l"/>
                <a:tab pos="4889844" algn="l"/>
                <a:tab pos="5297388" algn="l"/>
                <a:tab pos="5704931" algn="l"/>
                <a:tab pos="6112473" algn="l"/>
                <a:tab pos="6520016" algn="l"/>
                <a:tab pos="6927552" algn="l"/>
                <a:tab pos="7335095" algn="l"/>
                <a:tab pos="7742637" algn="l"/>
                <a:tab pos="8150180" algn="l"/>
              </a:tabLst>
            </a:pPr>
            <a:r>
              <a:rPr lang="fi-FI" dirty="0">
                <a:latin typeface="Arial" pitchFamily="18"/>
                <a:ea typeface="SimSun" pitchFamily="2"/>
              </a:rPr>
              <a:t>SP2.2 </a:t>
            </a:r>
            <a:r>
              <a:rPr lang="fi-FI" dirty="0" err="1">
                <a:latin typeface="Arial" pitchFamily="18"/>
                <a:ea typeface="SimSun" pitchFamily="2"/>
              </a:rPr>
              <a:t>Analyze</a:t>
            </a:r>
            <a:r>
              <a:rPr lang="fi-FI" dirty="0">
                <a:latin typeface="Arial" pitchFamily="18"/>
                <a:ea typeface="SimSun" pitchFamily="2"/>
              </a:rPr>
              <a:t> </a:t>
            </a:r>
            <a:r>
              <a:rPr lang="fi-FI" dirty="0" err="1">
                <a:latin typeface="Arial" pitchFamily="18"/>
                <a:ea typeface="SimSun" pitchFamily="2"/>
              </a:rPr>
              <a:t>Validation</a:t>
            </a:r>
            <a:r>
              <a:rPr lang="fi-FI" dirty="0">
                <a:latin typeface="Arial" pitchFamily="18"/>
                <a:ea typeface="SimSun" pitchFamily="2"/>
              </a:rPr>
              <a:t> </a:t>
            </a:r>
            <a:r>
              <a:rPr lang="fi-FI" dirty="0" err="1">
                <a:latin typeface="Arial" pitchFamily="18"/>
                <a:ea typeface="SimSun" pitchFamily="2"/>
              </a:rPr>
              <a:t>Results</a:t>
            </a:r>
            <a:r>
              <a:rPr lang="fi-FI" dirty="0">
                <a:latin typeface="Arial" pitchFamily="18"/>
                <a:ea typeface="SimSun" pitchFamily="2"/>
              </a:rPr>
              <a:t>. </a:t>
            </a:r>
            <a:r>
              <a:rPr lang="fi-FI" dirty="0" err="1">
                <a:latin typeface="Arial" pitchFamily="18"/>
                <a:ea typeface="SimSun" pitchFamily="2"/>
              </a:rPr>
              <a:t>Change</a:t>
            </a:r>
            <a:r>
              <a:rPr lang="fi-FI" dirty="0">
                <a:latin typeface="Arial" pitchFamily="18"/>
                <a:ea typeface="SimSun" pitchFamily="2"/>
              </a:rPr>
              <a:t> </a:t>
            </a:r>
            <a:r>
              <a:rPr lang="fi-FI" dirty="0" err="1">
                <a:latin typeface="Arial" pitchFamily="18"/>
                <a:ea typeface="SimSun" pitchFamily="2"/>
              </a:rPr>
              <a:t>request</a:t>
            </a:r>
            <a:r>
              <a:rPr lang="fi-FI" dirty="0">
                <a:latin typeface="Arial" pitchFamily="18"/>
                <a:ea typeface="SimSun" pitchFamily="2"/>
              </a:rPr>
              <a:t>  management &amp; </a:t>
            </a:r>
            <a:r>
              <a:rPr lang="fi-FI" dirty="0" err="1">
                <a:latin typeface="Arial" pitchFamily="18"/>
                <a:ea typeface="SimSun" pitchFamily="2"/>
              </a:rPr>
              <a:t>Configuration</a:t>
            </a:r>
            <a:r>
              <a:rPr lang="fi-FI" dirty="0">
                <a:latin typeface="Arial" pitchFamily="18"/>
                <a:ea typeface="SimSun" pitchFamily="2"/>
              </a:rPr>
              <a:t> Management </a:t>
            </a:r>
            <a:r>
              <a:rPr lang="fi-FI" dirty="0" err="1">
                <a:latin typeface="Arial" pitchFamily="18"/>
                <a:ea typeface="SimSun" pitchFamily="2"/>
              </a:rPr>
              <a:t>process</a:t>
            </a:r>
            <a:endParaRPr lang="fi-FI" dirty="0">
              <a:latin typeface="Arial" pitchFamily="18"/>
              <a:ea typeface="SimSun" pitchFamily="2"/>
            </a:endParaRPr>
          </a:p>
          <a:p>
            <a:pPr marL="310879" indent="-310879">
              <a:lnSpc>
                <a:spcPct val="93000"/>
              </a:lnSpc>
              <a:spcAft>
                <a:spcPts val="1293"/>
              </a:spcAft>
              <a:buNone/>
              <a:tabLst>
                <a:tab pos="310879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18" algn="l"/>
                <a:tab pos="2852461" algn="l"/>
                <a:tab pos="3260004" algn="l"/>
                <a:tab pos="3667547" algn="l"/>
                <a:tab pos="4075090" algn="l"/>
                <a:tab pos="4482301" algn="l"/>
                <a:tab pos="4889844" algn="l"/>
                <a:tab pos="5297388" algn="l"/>
                <a:tab pos="5704931" algn="l"/>
                <a:tab pos="6112473" algn="l"/>
                <a:tab pos="6520016" algn="l"/>
                <a:tab pos="6927552" algn="l"/>
                <a:tab pos="7335095" algn="l"/>
                <a:tab pos="7742637" algn="l"/>
                <a:tab pos="8150180" algn="l"/>
              </a:tabLst>
            </a:pPr>
            <a:r>
              <a:rPr lang="fi-FI" dirty="0">
                <a:latin typeface="Arial" pitchFamily="18"/>
                <a:ea typeface="SimSun" pitchFamily="2"/>
              </a:rPr>
              <a:t>SG2 </a:t>
            </a:r>
            <a:r>
              <a:rPr lang="fi-FI" dirty="0" err="1">
                <a:latin typeface="Arial" pitchFamily="18"/>
                <a:ea typeface="SimSun" pitchFamily="2"/>
              </a:rPr>
              <a:t>Track</a:t>
            </a:r>
            <a:r>
              <a:rPr lang="fi-FI" dirty="0">
                <a:latin typeface="Arial" pitchFamily="18"/>
                <a:ea typeface="SimSun" pitchFamily="2"/>
              </a:rPr>
              <a:t> and Control </a:t>
            </a:r>
            <a:r>
              <a:rPr lang="fi-FI" dirty="0" err="1">
                <a:latin typeface="Arial" pitchFamily="18"/>
                <a:ea typeface="SimSun" pitchFamily="2"/>
              </a:rPr>
              <a:t>Changes</a:t>
            </a:r>
            <a:endParaRPr lang="fi-FI" dirty="0">
              <a:latin typeface="Arial" pitchFamily="18"/>
              <a:ea typeface="SimSun" pitchFamily="2"/>
            </a:endParaRPr>
          </a:p>
          <a:p>
            <a:pPr marL="310879" indent="-310879">
              <a:lnSpc>
                <a:spcPct val="93000"/>
              </a:lnSpc>
              <a:spcAft>
                <a:spcPts val="1293"/>
              </a:spcAft>
              <a:buNone/>
              <a:tabLst>
                <a:tab pos="310879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18" algn="l"/>
                <a:tab pos="2852461" algn="l"/>
                <a:tab pos="3260004" algn="l"/>
                <a:tab pos="3667547" algn="l"/>
                <a:tab pos="4075090" algn="l"/>
                <a:tab pos="4482301" algn="l"/>
                <a:tab pos="4889844" algn="l"/>
                <a:tab pos="5297388" algn="l"/>
                <a:tab pos="5704931" algn="l"/>
                <a:tab pos="6112473" algn="l"/>
                <a:tab pos="6520016" algn="l"/>
                <a:tab pos="6927552" algn="l"/>
                <a:tab pos="7335095" algn="l"/>
                <a:tab pos="7742637" algn="l"/>
                <a:tab pos="8150180" algn="l"/>
              </a:tabLst>
            </a:pPr>
            <a:r>
              <a:rPr lang="fi-FI" dirty="0">
                <a:latin typeface="Arial" pitchFamily="18"/>
                <a:ea typeface="SimSun" pitchFamily="2"/>
              </a:rPr>
              <a:t>SP2.1 </a:t>
            </a:r>
            <a:r>
              <a:rPr lang="fi-FI" dirty="0" err="1">
                <a:latin typeface="Arial" pitchFamily="18"/>
                <a:ea typeface="SimSun" pitchFamily="2"/>
              </a:rPr>
              <a:t>Track</a:t>
            </a:r>
            <a:r>
              <a:rPr lang="fi-FI" dirty="0">
                <a:latin typeface="Arial" pitchFamily="18"/>
                <a:ea typeface="SimSun" pitchFamily="2"/>
              </a:rPr>
              <a:t> </a:t>
            </a:r>
            <a:r>
              <a:rPr lang="fi-FI" dirty="0" err="1">
                <a:latin typeface="Arial" pitchFamily="18"/>
                <a:ea typeface="SimSun" pitchFamily="2"/>
              </a:rPr>
              <a:t>Change</a:t>
            </a:r>
            <a:r>
              <a:rPr lang="fi-FI" dirty="0">
                <a:latin typeface="Arial" pitchFamily="18"/>
                <a:ea typeface="SimSun" pitchFamily="2"/>
              </a:rPr>
              <a:t> </a:t>
            </a:r>
            <a:r>
              <a:rPr lang="fi-FI" dirty="0" err="1">
                <a:latin typeface="Arial" pitchFamily="18"/>
                <a:ea typeface="SimSun" pitchFamily="2"/>
              </a:rPr>
              <a:t>Requests</a:t>
            </a:r>
            <a:endParaRPr lang="fi-FI" dirty="0">
              <a:latin typeface="Arial" pitchFamily="18"/>
              <a:ea typeface="SimSun" pitchFamily="2"/>
            </a:endParaRPr>
          </a:p>
          <a:p>
            <a:pPr marL="310879" indent="-310879">
              <a:lnSpc>
                <a:spcPct val="93000"/>
              </a:lnSpc>
              <a:spcAft>
                <a:spcPts val="1293"/>
              </a:spcAft>
              <a:buNone/>
              <a:tabLst>
                <a:tab pos="310879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18" algn="l"/>
                <a:tab pos="2852461" algn="l"/>
                <a:tab pos="3260004" algn="l"/>
                <a:tab pos="3667547" algn="l"/>
                <a:tab pos="4075090" algn="l"/>
                <a:tab pos="4482301" algn="l"/>
                <a:tab pos="4889844" algn="l"/>
                <a:tab pos="5297388" algn="l"/>
                <a:tab pos="5704931" algn="l"/>
                <a:tab pos="6112473" algn="l"/>
                <a:tab pos="6520016" algn="l"/>
                <a:tab pos="6927552" algn="l"/>
                <a:tab pos="7335095" algn="l"/>
                <a:tab pos="7742637" algn="l"/>
                <a:tab pos="8150180" algn="l"/>
              </a:tabLst>
            </a:pPr>
            <a:r>
              <a:rPr lang="fi-FI" dirty="0">
                <a:latin typeface="Arial" pitchFamily="18"/>
                <a:ea typeface="SimSun" pitchFamily="2"/>
              </a:rPr>
              <a:t>SP2.2 Control </a:t>
            </a:r>
            <a:r>
              <a:rPr lang="fi-FI" dirty="0" err="1">
                <a:latin typeface="Arial" pitchFamily="18"/>
                <a:ea typeface="SimSun" pitchFamily="2"/>
              </a:rPr>
              <a:t>Configuration</a:t>
            </a:r>
            <a:r>
              <a:rPr lang="fi-FI" dirty="0">
                <a:latin typeface="Arial" pitchFamily="18"/>
                <a:ea typeface="SimSun" pitchFamily="2"/>
              </a:rPr>
              <a:t> </a:t>
            </a:r>
            <a:r>
              <a:rPr lang="fi-FI" dirty="0" err="1">
                <a:latin typeface="Arial" pitchFamily="18"/>
                <a:ea typeface="SimSun" pitchFamily="2"/>
              </a:rPr>
              <a:t>Items</a:t>
            </a:r>
            <a:endParaRPr lang="fi-FI" dirty="0">
              <a:latin typeface="Arial" pitchFamily="18"/>
              <a:ea typeface="SimSun" pitchFamily="2"/>
            </a:endParaRPr>
          </a:p>
          <a:p>
            <a:pPr marL="310879" indent="-310879">
              <a:lnSpc>
                <a:spcPct val="93000"/>
              </a:lnSpc>
              <a:spcAft>
                <a:spcPts val="1293"/>
              </a:spcAft>
              <a:buNone/>
              <a:tabLst>
                <a:tab pos="310879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18" algn="l"/>
                <a:tab pos="2852461" algn="l"/>
                <a:tab pos="3260004" algn="l"/>
                <a:tab pos="3667547" algn="l"/>
                <a:tab pos="4075090" algn="l"/>
                <a:tab pos="4482301" algn="l"/>
                <a:tab pos="4889844" algn="l"/>
                <a:tab pos="5297388" algn="l"/>
                <a:tab pos="5704931" algn="l"/>
                <a:tab pos="6112473" algn="l"/>
                <a:tab pos="6520016" algn="l"/>
                <a:tab pos="6927552" algn="l"/>
                <a:tab pos="7335095" algn="l"/>
                <a:tab pos="7742637" algn="l"/>
                <a:tab pos="8150180" algn="l"/>
              </a:tabLst>
            </a:pPr>
            <a:r>
              <a:rPr lang="fi-FI" sz="4000" dirty="0">
                <a:latin typeface="Arial" pitchFamily="18"/>
                <a:ea typeface="SimSun" pitchFamily="2"/>
              </a:rPr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9906188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 smtClean="0"/>
              <a:t>Test</a:t>
            </a:r>
            <a:r>
              <a:rPr lang="fi-FI" dirty="0" smtClean="0"/>
              <a:t> &amp; </a:t>
            </a:r>
            <a:r>
              <a:rPr lang="fi-FI" dirty="0" err="1" smtClean="0"/>
              <a:t>Error</a:t>
            </a:r>
            <a:r>
              <a:rPr lang="fi-FI" dirty="0" smtClean="0"/>
              <a:t> Management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1633" y="1469630"/>
            <a:ext cx="2258119" cy="4735487"/>
          </a:xfrm>
          <a:prstGeom prst="rect">
            <a:avLst/>
          </a:prstGeom>
          <a:solidFill>
            <a:srgbClr val="CCCCCC"/>
          </a:solidFill>
          <a:ln w="35999">
            <a:solidFill>
              <a:srgbClr val="000000">
                <a:alpha val="50000"/>
              </a:srgbClr>
            </a:solidFill>
            <a:prstDash val="solid"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  <p:txBody>
          <a:bodyPr vert="horz" wrap="square" lIns="81643" tIns="40817" rIns="81643" bIns="40817" anchor="ctr" anchorCtr="1" compatLnSpc="1"/>
          <a:lstStyle/>
          <a:p>
            <a:pPr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i-FI" sz="1100">
              <a:solidFill>
                <a:srgbClr val="000000"/>
              </a:solidFill>
              <a:latin typeface="Bitstream Vera Sans Mono" pitchFamily="49"/>
              <a:ea typeface="SimSun" pitchFamily="2"/>
              <a:cs typeface="SimSun" pitchFamily="2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449136" y="1469631"/>
            <a:ext cx="3755339" cy="4735487"/>
          </a:xfrm>
          <a:prstGeom prst="rect">
            <a:avLst/>
          </a:prstGeom>
          <a:solidFill>
            <a:srgbClr val="CCCCCC"/>
          </a:solidFill>
          <a:ln w="35999">
            <a:solidFill>
              <a:srgbClr val="000000">
                <a:alpha val="50000"/>
              </a:srgbClr>
            </a:solidFill>
            <a:prstDash val="solid"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  <p:txBody>
          <a:bodyPr vert="horz" wrap="square" lIns="81643" tIns="40817" rIns="81643" bIns="40817" anchor="ctr" anchorCtr="1" compatLnSpc="1"/>
          <a:lstStyle/>
          <a:p>
            <a:pPr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i-FI" sz="1100">
              <a:solidFill>
                <a:srgbClr val="000000"/>
              </a:solidFill>
              <a:latin typeface="Bitstream Vera Sans Mono" pitchFamily="49"/>
              <a:ea typeface="SimSun" pitchFamily="2"/>
              <a:cs typeface="SimSun" pitchFamily="2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489121" y="2939271"/>
            <a:ext cx="2285862" cy="3265856"/>
          </a:xfrm>
          <a:prstGeom prst="rect">
            <a:avLst/>
          </a:prstGeom>
          <a:solidFill>
            <a:srgbClr val="E6FF00"/>
          </a:solidFill>
          <a:ln w="35999">
            <a:solidFill>
              <a:srgbClr val="000000">
                <a:alpha val="50000"/>
              </a:srgbClr>
            </a:solidFill>
            <a:prstDash val="solid"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  <p:txBody>
          <a:bodyPr vert="horz" wrap="square" lIns="81643" tIns="40817" rIns="81643" bIns="40817" anchor="ctr" anchorCtr="1" compatLnSpc="1"/>
          <a:lstStyle/>
          <a:p>
            <a:pPr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i-FI" sz="1100">
              <a:solidFill>
                <a:srgbClr val="000000"/>
              </a:solidFill>
              <a:latin typeface="Bitstream Vera Sans Mono" pitchFamily="49"/>
              <a:ea typeface="SimSun" pitchFamily="2"/>
              <a:cs typeface="SimSun" pitchFamily="2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938962" y="1796216"/>
            <a:ext cx="3102238" cy="2286102"/>
          </a:xfrm>
          <a:prstGeom prst="rect">
            <a:avLst/>
          </a:prstGeom>
          <a:solidFill>
            <a:srgbClr val="FFFF99"/>
          </a:solidFill>
          <a:ln w="35999">
            <a:solidFill>
              <a:srgbClr val="000000">
                <a:alpha val="50000"/>
              </a:srgbClr>
            </a:solidFill>
            <a:prstDash val="solid"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  <p:txBody>
          <a:bodyPr vert="horz" wrap="square" lIns="81643" tIns="40817" rIns="81643" bIns="40817" anchor="ctr" anchorCtr="1" compatLnSpc="1"/>
          <a:lstStyle/>
          <a:p>
            <a:pPr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i-FI" sz="1100">
              <a:solidFill>
                <a:srgbClr val="000000"/>
              </a:solidFill>
              <a:latin typeface="Bitstream Vera Sans Mono" pitchFamily="49"/>
              <a:ea typeface="SimSun" pitchFamily="2"/>
              <a:cs typeface="SimSun" pitchFamily="2"/>
            </a:endParaRPr>
          </a:p>
        </p:txBody>
      </p:sp>
      <p:sp>
        <p:nvSpPr>
          <p:cNvPr id="8" name="Freeform 7"/>
          <p:cNvSpPr/>
          <p:nvPr/>
        </p:nvSpPr>
        <p:spPr>
          <a:xfrm>
            <a:off x="3755339" y="4735488"/>
            <a:ext cx="1142926" cy="1143046"/>
          </a:xfrm>
          <a:custGeom>
            <a:avLst>
              <a:gd name="f0" fmla="val 4053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0"/>
              <a:gd name="f7" fmla="val 88"/>
              <a:gd name="f8" fmla="val 21600"/>
              <a:gd name="f9" fmla="val 44"/>
              <a:gd name="f10" fmla="val 10800"/>
              <a:gd name="f11" fmla="val 20"/>
              <a:gd name="f12" fmla="val 68"/>
              <a:gd name="f13" fmla="val -2147483647"/>
              <a:gd name="f14" fmla="val 2147483647"/>
              <a:gd name="f15" fmla="+- 0 0 0"/>
              <a:gd name="f16" fmla="*/ f4 1 88"/>
              <a:gd name="f17" fmla="*/ f5 1 21600"/>
              <a:gd name="f18" fmla="+- f8 0 f6"/>
              <a:gd name="f19" fmla="+- f7 0 f6"/>
              <a:gd name="f20" fmla="pin 0 f0 10800"/>
              <a:gd name="f21" fmla="*/ f15 f1 1"/>
              <a:gd name="f22" fmla="val f20"/>
              <a:gd name="f23" fmla="*/ f19 1 88"/>
              <a:gd name="f24" fmla="*/ f18 1 21600"/>
              <a:gd name="f25" fmla="*/ f20 f17 1"/>
              <a:gd name="f26" fmla="*/ f21 1 f3"/>
              <a:gd name="f27" fmla="*/ f22 2 1"/>
              <a:gd name="f28" fmla="*/ 0 f23 1"/>
              <a:gd name="f29" fmla="*/ 88 f23 1"/>
              <a:gd name="f30" fmla="*/ 44 f23 1"/>
              <a:gd name="f31" fmla="*/ 0 f24 1"/>
              <a:gd name="f32" fmla="*/ 10800 f24 1"/>
              <a:gd name="f33" fmla="*/ 21600 f24 1"/>
              <a:gd name="f34" fmla="*/ f22 f17 1"/>
              <a:gd name="f35" fmla="+- f26 0 f2"/>
              <a:gd name="f36" fmla="*/ f27 1 4"/>
              <a:gd name="f37" fmla="*/ f30 1 f23"/>
              <a:gd name="f38" fmla="*/ f31 1 f24"/>
              <a:gd name="f39" fmla="*/ f28 1 f23"/>
              <a:gd name="f40" fmla="*/ f32 1 f24"/>
              <a:gd name="f41" fmla="*/ f33 1 f24"/>
              <a:gd name="f42" fmla="*/ f29 1 f23"/>
              <a:gd name="f43" fmla="*/ f36 6 1"/>
              <a:gd name="f44" fmla="+- 21600 0 f36"/>
              <a:gd name="f45" fmla="*/ f37 f16 1"/>
              <a:gd name="f46" fmla="*/ f39 f16 1"/>
              <a:gd name="f47" fmla="*/ f42 f16 1"/>
              <a:gd name="f48" fmla="*/ f38 f17 1"/>
              <a:gd name="f49" fmla="*/ f40 f17 1"/>
              <a:gd name="f50" fmla="*/ f41 f17 1"/>
              <a:gd name="f51" fmla="*/ f43 1 11"/>
              <a:gd name="f52" fmla="*/ f44 f17 1"/>
              <a:gd name="f53" fmla="+- f36 0 f51"/>
              <a:gd name="f54" fmla="+- f44 f51 0"/>
              <a:gd name="f55" fmla="+- f36 f51 0"/>
            </a:gdLst>
            <a:ahLst>
              <a:ahXY gdRefY="f0" minY="f6" maxY="f10">
                <a:pos x="f45" y="f2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5">
                <a:pos x="f45" y="f34"/>
              </a:cxn>
              <a:cxn ang="f35">
                <a:pos x="f45" y="f48"/>
              </a:cxn>
              <a:cxn ang="f35">
                <a:pos x="f46" y="f49"/>
              </a:cxn>
              <a:cxn ang="f35">
                <a:pos x="f45" y="f50"/>
              </a:cxn>
              <a:cxn ang="f35">
                <a:pos x="f47" y="f49"/>
              </a:cxn>
            </a:cxnLst>
            <a:rect l="f46" t="f34" r="f47" b="f52"/>
            <a:pathLst>
              <a:path w="88" h="21600">
                <a:moveTo>
                  <a:pt x="f9" y="f6"/>
                </a:moveTo>
                <a:cubicBezTo>
                  <a:pt x="f11" y="f6"/>
                  <a:pt x="f6" y="f53"/>
                  <a:pt x="f6" y="f36"/>
                </a:cubicBezTo>
                <a:lnTo>
                  <a:pt x="f6" y="f44"/>
                </a:lnTo>
                <a:cubicBezTo>
                  <a:pt x="f6" y="f54"/>
                  <a:pt x="f11" y="f8"/>
                  <a:pt x="f9" y="f8"/>
                </a:cubicBezTo>
                <a:cubicBezTo>
                  <a:pt x="f12" y="f8"/>
                  <a:pt x="f7" y="f54"/>
                  <a:pt x="f7" y="f44"/>
                </a:cubicBezTo>
                <a:lnTo>
                  <a:pt x="f7" y="f36"/>
                </a:lnTo>
                <a:cubicBezTo>
                  <a:pt x="f7" y="f53"/>
                  <a:pt x="f12" y="f6"/>
                  <a:pt x="f9" y="f6"/>
                </a:cubicBezTo>
                <a:close/>
              </a:path>
              <a:path w="88" h="21600">
                <a:moveTo>
                  <a:pt x="f9" y="f6"/>
                </a:moveTo>
                <a:cubicBezTo>
                  <a:pt x="f11" y="f6"/>
                  <a:pt x="f6" y="f53"/>
                  <a:pt x="f6" y="f36"/>
                </a:cubicBezTo>
                <a:cubicBezTo>
                  <a:pt x="f6" y="f55"/>
                  <a:pt x="f11" y="f22"/>
                  <a:pt x="f9" y="f22"/>
                </a:cubicBezTo>
                <a:cubicBezTo>
                  <a:pt x="f12" y="f22"/>
                  <a:pt x="f7" y="f55"/>
                  <a:pt x="f7" y="f36"/>
                </a:cubicBezTo>
                <a:cubicBezTo>
                  <a:pt x="f7" y="f53"/>
                  <a:pt x="f12" y="f6"/>
                  <a:pt x="f9" y="f6"/>
                </a:cubicBezTo>
                <a:close/>
              </a:path>
            </a:pathLst>
          </a:custGeom>
          <a:solidFill>
            <a:srgbClr val="CCFFFF"/>
          </a:solidFill>
          <a:ln w="35999">
            <a:solidFill>
              <a:srgbClr val="000000">
                <a:alpha val="50000"/>
              </a:srgbClr>
            </a:solidFill>
            <a:prstDash val="solid"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  <p:txBody>
          <a:bodyPr vert="horz" wrap="square" lIns="81643" tIns="40817" rIns="81643" bIns="40817" anchor="ctr" anchorCtr="1" compatLnSpc="1"/>
          <a:lstStyle/>
          <a:p>
            <a:pPr algn="ctr"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100">
                <a:solidFill>
                  <a:srgbClr val="000000"/>
                </a:solidFill>
                <a:latin typeface="Bitstream Vera Sans Mono" pitchFamily="49"/>
                <a:ea typeface="SimSun" pitchFamily="2"/>
                <a:cs typeface="SimSun" pitchFamily="2"/>
              </a:rPr>
              <a:t>Test</a:t>
            </a:r>
          </a:p>
          <a:p>
            <a:pPr algn="ctr"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100">
                <a:solidFill>
                  <a:srgbClr val="000000"/>
                </a:solidFill>
                <a:latin typeface="Bitstream Vera Sans Mono" pitchFamily="49"/>
                <a:ea typeface="SimSun" pitchFamily="2"/>
                <a:cs typeface="SimSun" pitchFamily="2"/>
              </a:rPr>
              <a:t>Management</a:t>
            </a:r>
          </a:p>
          <a:p>
            <a:pPr algn="ctr"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100">
                <a:solidFill>
                  <a:srgbClr val="000000"/>
                </a:solidFill>
                <a:latin typeface="Bitstream Vera Sans Mono" pitchFamily="49"/>
                <a:ea typeface="SimSun" pitchFamily="2"/>
                <a:cs typeface="SimSun" pitchFamily="2"/>
              </a:rPr>
              <a:t>Database</a:t>
            </a:r>
          </a:p>
        </p:txBody>
      </p:sp>
      <p:sp>
        <p:nvSpPr>
          <p:cNvPr id="9" name="Rectangle 8"/>
          <p:cNvSpPr/>
          <p:nvPr/>
        </p:nvSpPr>
        <p:spPr>
          <a:xfrm>
            <a:off x="326550" y="1959509"/>
            <a:ext cx="1632752" cy="979754"/>
          </a:xfrm>
          <a:prstGeom prst="rect">
            <a:avLst/>
          </a:prstGeom>
          <a:solidFill>
            <a:srgbClr val="E6FF00"/>
          </a:solidFill>
          <a:ln w="35999">
            <a:solidFill>
              <a:srgbClr val="000000">
                <a:alpha val="50000"/>
              </a:srgbClr>
            </a:solidFill>
            <a:prstDash val="solid"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  <p:txBody>
          <a:bodyPr vert="horz" wrap="square" lIns="81643" tIns="40817" rIns="81643" bIns="40817" anchor="ctr" anchorCtr="1" compatLnSpc="1"/>
          <a:lstStyle/>
          <a:p>
            <a:pPr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100" dirty="0">
                <a:solidFill>
                  <a:srgbClr val="000000"/>
                </a:solidFill>
                <a:latin typeface="Bitstream Vera Sans Mono" pitchFamily="49"/>
                <a:ea typeface="SimSun" pitchFamily="2"/>
                <a:cs typeface="SimSun" pitchFamily="2"/>
              </a:rPr>
              <a:t>Feature</a:t>
            </a:r>
          </a:p>
          <a:p>
            <a:pPr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100" dirty="0" err="1" smtClean="0">
                <a:solidFill>
                  <a:srgbClr val="000000"/>
                </a:solidFill>
                <a:latin typeface="Bitstream Vera Sans Mono" pitchFamily="49"/>
                <a:ea typeface="SimSun" pitchFamily="2"/>
                <a:cs typeface="SimSun" pitchFamily="2"/>
              </a:rPr>
              <a:t>Implementation</a:t>
            </a:r>
            <a:endParaRPr lang="fi-FI" sz="1100" dirty="0">
              <a:solidFill>
                <a:srgbClr val="000000"/>
              </a:solidFill>
              <a:latin typeface="Bitstream Vera Sans Mono" pitchFamily="49"/>
              <a:ea typeface="SimSun" pitchFamily="2"/>
              <a:cs typeface="SimSun" pitchFamily="2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428788" y="2612687"/>
            <a:ext cx="1632752" cy="979754"/>
          </a:xfrm>
          <a:prstGeom prst="rect">
            <a:avLst/>
          </a:prstGeom>
          <a:solidFill>
            <a:srgbClr val="FFFFCC"/>
          </a:solidFill>
          <a:ln w="35999">
            <a:solidFill>
              <a:srgbClr val="000000">
                <a:alpha val="50000"/>
              </a:srgbClr>
            </a:solidFill>
            <a:prstDash val="solid"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  <p:txBody>
          <a:bodyPr vert="horz" wrap="square" lIns="81643" tIns="40817" rIns="81643" bIns="40817" anchor="ctr" anchorCtr="1" compatLnSpc="1"/>
          <a:lstStyle/>
          <a:p>
            <a:pPr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100">
                <a:solidFill>
                  <a:srgbClr val="000000"/>
                </a:solidFill>
                <a:latin typeface="Bitstream Vera Sans Mono" pitchFamily="49"/>
                <a:ea typeface="SimSun" pitchFamily="2"/>
                <a:cs typeface="SimSun" pitchFamily="2"/>
              </a:rPr>
              <a:t>TestCase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981448" y="3592441"/>
            <a:ext cx="1632752" cy="979754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81643" tIns="40817" rIns="81643" bIns="40817" anchor="ctr" anchorCtr="1" compatLnSpc="1"/>
          <a:lstStyle/>
          <a:p>
            <a:pPr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100">
                <a:solidFill>
                  <a:srgbClr val="000000"/>
                </a:solidFill>
                <a:latin typeface="Bitstream Vera Sans Mono" pitchFamily="49"/>
                <a:ea typeface="SimSun" pitchFamily="2"/>
                <a:cs typeface="SimSun" pitchFamily="2"/>
              </a:rPr>
              <a:t>Bug Report</a:t>
            </a:r>
          </a:p>
        </p:txBody>
      </p:sp>
      <p:sp>
        <p:nvSpPr>
          <p:cNvPr id="12" name="Freeform 11"/>
          <p:cNvSpPr/>
          <p:nvPr/>
        </p:nvSpPr>
        <p:spPr>
          <a:xfrm>
            <a:off x="7226361" y="4729727"/>
            <a:ext cx="1142926" cy="1143046"/>
          </a:xfrm>
          <a:custGeom>
            <a:avLst>
              <a:gd name="f0" fmla="val 454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0"/>
              <a:gd name="f7" fmla="val 88"/>
              <a:gd name="f8" fmla="val 21600"/>
              <a:gd name="f9" fmla="val 44"/>
              <a:gd name="f10" fmla="val 10800"/>
              <a:gd name="f11" fmla="val 20"/>
              <a:gd name="f12" fmla="val 68"/>
              <a:gd name="f13" fmla="val -2147483647"/>
              <a:gd name="f14" fmla="val 2147483647"/>
              <a:gd name="f15" fmla="+- 0 0 0"/>
              <a:gd name="f16" fmla="*/ f4 1 88"/>
              <a:gd name="f17" fmla="*/ f5 1 21600"/>
              <a:gd name="f18" fmla="+- f8 0 f6"/>
              <a:gd name="f19" fmla="+- f7 0 f6"/>
              <a:gd name="f20" fmla="pin 0 f0 10800"/>
              <a:gd name="f21" fmla="*/ f15 f1 1"/>
              <a:gd name="f22" fmla="val f20"/>
              <a:gd name="f23" fmla="*/ f19 1 88"/>
              <a:gd name="f24" fmla="*/ f18 1 21600"/>
              <a:gd name="f25" fmla="*/ f20 f17 1"/>
              <a:gd name="f26" fmla="*/ f21 1 f3"/>
              <a:gd name="f27" fmla="*/ f22 2 1"/>
              <a:gd name="f28" fmla="*/ 0 f23 1"/>
              <a:gd name="f29" fmla="*/ 88 f23 1"/>
              <a:gd name="f30" fmla="*/ 44 f23 1"/>
              <a:gd name="f31" fmla="*/ 0 f24 1"/>
              <a:gd name="f32" fmla="*/ 10800 f24 1"/>
              <a:gd name="f33" fmla="*/ 21600 f24 1"/>
              <a:gd name="f34" fmla="*/ f22 f17 1"/>
              <a:gd name="f35" fmla="+- f26 0 f2"/>
              <a:gd name="f36" fmla="*/ f27 1 4"/>
              <a:gd name="f37" fmla="*/ f30 1 f23"/>
              <a:gd name="f38" fmla="*/ f31 1 f24"/>
              <a:gd name="f39" fmla="*/ f28 1 f23"/>
              <a:gd name="f40" fmla="*/ f32 1 f24"/>
              <a:gd name="f41" fmla="*/ f33 1 f24"/>
              <a:gd name="f42" fmla="*/ f29 1 f23"/>
              <a:gd name="f43" fmla="*/ f36 6 1"/>
              <a:gd name="f44" fmla="+- 21600 0 f36"/>
              <a:gd name="f45" fmla="*/ f37 f16 1"/>
              <a:gd name="f46" fmla="*/ f39 f16 1"/>
              <a:gd name="f47" fmla="*/ f42 f16 1"/>
              <a:gd name="f48" fmla="*/ f38 f17 1"/>
              <a:gd name="f49" fmla="*/ f40 f17 1"/>
              <a:gd name="f50" fmla="*/ f41 f17 1"/>
              <a:gd name="f51" fmla="*/ f43 1 11"/>
              <a:gd name="f52" fmla="*/ f44 f17 1"/>
              <a:gd name="f53" fmla="+- f36 0 f51"/>
              <a:gd name="f54" fmla="+- f44 f51 0"/>
              <a:gd name="f55" fmla="+- f36 f51 0"/>
            </a:gdLst>
            <a:ahLst>
              <a:ahXY gdRefY="f0" minY="f6" maxY="f10">
                <a:pos x="f45" y="f2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5">
                <a:pos x="f45" y="f34"/>
              </a:cxn>
              <a:cxn ang="f35">
                <a:pos x="f45" y="f48"/>
              </a:cxn>
              <a:cxn ang="f35">
                <a:pos x="f46" y="f49"/>
              </a:cxn>
              <a:cxn ang="f35">
                <a:pos x="f45" y="f50"/>
              </a:cxn>
              <a:cxn ang="f35">
                <a:pos x="f47" y="f49"/>
              </a:cxn>
            </a:cxnLst>
            <a:rect l="f46" t="f34" r="f47" b="f52"/>
            <a:pathLst>
              <a:path w="88" h="21600">
                <a:moveTo>
                  <a:pt x="f9" y="f6"/>
                </a:moveTo>
                <a:cubicBezTo>
                  <a:pt x="f11" y="f6"/>
                  <a:pt x="f6" y="f53"/>
                  <a:pt x="f6" y="f36"/>
                </a:cubicBezTo>
                <a:lnTo>
                  <a:pt x="f6" y="f44"/>
                </a:lnTo>
                <a:cubicBezTo>
                  <a:pt x="f6" y="f54"/>
                  <a:pt x="f11" y="f8"/>
                  <a:pt x="f9" y="f8"/>
                </a:cubicBezTo>
                <a:cubicBezTo>
                  <a:pt x="f12" y="f8"/>
                  <a:pt x="f7" y="f54"/>
                  <a:pt x="f7" y="f44"/>
                </a:cubicBezTo>
                <a:lnTo>
                  <a:pt x="f7" y="f36"/>
                </a:lnTo>
                <a:cubicBezTo>
                  <a:pt x="f7" y="f53"/>
                  <a:pt x="f12" y="f6"/>
                  <a:pt x="f9" y="f6"/>
                </a:cubicBezTo>
                <a:close/>
              </a:path>
              <a:path w="88" h="21600">
                <a:moveTo>
                  <a:pt x="f9" y="f6"/>
                </a:moveTo>
                <a:cubicBezTo>
                  <a:pt x="f11" y="f6"/>
                  <a:pt x="f6" y="f53"/>
                  <a:pt x="f6" y="f36"/>
                </a:cubicBezTo>
                <a:cubicBezTo>
                  <a:pt x="f6" y="f55"/>
                  <a:pt x="f11" y="f22"/>
                  <a:pt x="f9" y="f22"/>
                </a:cubicBezTo>
                <a:cubicBezTo>
                  <a:pt x="f12" y="f22"/>
                  <a:pt x="f7" y="f55"/>
                  <a:pt x="f7" y="f36"/>
                </a:cubicBezTo>
                <a:cubicBezTo>
                  <a:pt x="f7" y="f53"/>
                  <a:pt x="f12" y="f6"/>
                  <a:pt x="f9" y="f6"/>
                </a:cubicBezTo>
                <a:close/>
              </a:path>
            </a:pathLst>
          </a:custGeom>
          <a:solidFill>
            <a:srgbClr val="CCFFFF"/>
          </a:solidFill>
          <a:ln w="35999">
            <a:solidFill>
              <a:srgbClr val="000000">
                <a:alpha val="50000"/>
              </a:srgbClr>
            </a:solidFill>
            <a:prstDash val="solid"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  <p:txBody>
          <a:bodyPr vert="horz" wrap="square" lIns="81643" tIns="40817" rIns="81643" bIns="40817" anchor="ctr" anchorCtr="1" compatLnSpc="1"/>
          <a:lstStyle/>
          <a:p>
            <a:pPr algn="ctr"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100">
                <a:solidFill>
                  <a:srgbClr val="000000"/>
                </a:solidFill>
                <a:latin typeface="Bitstream Vera Sans Mono" pitchFamily="49"/>
                <a:ea typeface="SimSun" pitchFamily="2"/>
                <a:cs typeface="SimSun" pitchFamily="2"/>
              </a:rPr>
              <a:t>Error</a:t>
            </a:r>
          </a:p>
          <a:p>
            <a:pPr algn="ctr"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100">
                <a:solidFill>
                  <a:srgbClr val="000000"/>
                </a:solidFill>
                <a:latin typeface="Bitstream Vera Sans Mono" pitchFamily="49"/>
                <a:ea typeface="SimSun" pitchFamily="2"/>
                <a:cs typeface="SimSun" pitchFamily="2"/>
              </a:rPr>
              <a:t>Database</a:t>
            </a:r>
          </a:p>
        </p:txBody>
      </p:sp>
      <p:sp>
        <p:nvSpPr>
          <p:cNvPr id="13" name="Straight Connector 10"/>
          <p:cNvSpPr/>
          <p:nvPr/>
        </p:nvSpPr>
        <p:spPr>
          <a:xfrm>
            <a:off x="1959303" y="2449394"/>
            <a:ext cx="2122586" cy="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+- 0 0 -180"/>
              <a:gd name="f8" fmla="+- 0 0 -360"/>
              <a:gd name="f9" fmla="abs f3"/>
              <a:gd name="f10" fmla="abs f4"/>
              <a:gd name="f11" fmla="abs f5"/>
              <a:gd name="f12" fmla="*/ f7 f0 1"/>
              <a:gd name="f13" fmla="*/ f8 f0 1"/>
              <a:gd name="f14" fmla="?: f9 f3 1"/>
              <a:gd name="f15" fmla="?: f10 f4 1"/>
              <a:gd name="f16" fmla="?: f11 f5 1"/>
              <a:gd name="f17" fmla="*/ f12 1 f2"/>
              <a:gd name="f18" fmla="*/ f13 1 f2"/>
              <a:gd name="f19" fmla="*/ f14 1 21600"/>
              <a:gd name="f20" fmla="*/ f15 1 21600"/>
              <a:gd name="f21" fmla="*/ 21600 f14 1"/>
              <a:gd name="f22" fmla="*/ 21600 f15 1"/>
              <a:gd name="f23" fmla="+- f17 0 f1"/>
              <a:gd name="f24" fmla="+- f18 0 f1"/>
              <a:gd name="f25" fmla="min f20 f19"/>
              <a:gd name="f26" fmla="*/ f21 1 f16"/>
              <a:gd name="f27" fmla="*/ f22 1 f16"/>
              <a:gd name="f28" fmla="val f26"/>
              <a:gd name="f29" fmla="val f27"/>
              <a:gd name="f30" fmla="*/ f6 f25 1"/>
              <a:gd name="f31" fmla="*/ f28 f25 1"/>
              <a:gd name="f32" fmla="*/ f29 f2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3">
                <a:pos x="f30" y="f30"/>
              </a:cxn>
              <a:cxn ang="f24">
                <a:pos x="f31" y="f32"/>
              </a:cxn>
            </a:cxnLst>
            <a:rect l="f30" t="f30" r="f31" b="f32"/>
            <a:pathLst>
              <a:path>
                <a:moveTo>
                  <a:pt x="f30" y="f30"/>
                </a:moveTo>
                <a:lnTo>
                  <a:pt x="f31" y="f32"/>
                </a:lnTo>
              </a:path>
            </a:pathLst>
          </a:custGeom>
          <a:noFill/>
          <a:ln w="35999">
            <a:solidFill>
              <a:srgbClr val="000000">
                <a:alpha val="50000"/>
              </a:srgbClr>
            </a:solidFill>
            <a:prstDash val="solid"/>
            <a:tailEnd type="arrow"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  <p:txBody>
          <a:bodyPr vert="horz" wrap="square" lIns="81643" tIns="40817" rIns="81643" bIns="40817" anchor="ctr" anchorCtr="1" compatLnSpc="1"/>
          <a:lstStyle/>
          <a:p>
            <a:pPr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i-FI" sz="1100">
              <a:solidFill>
                <a:srgbClr val="000000"/>
              </a:solidFill>
              <a:latin typeface="Bitstream Vera Sans Mono" pitchFamily="49"/>
              <a:ea typeface="SimSun" pitchFamily="2"/>
              <a:cs typeface="SimSun" pitchFamily="2"/>
            </a:endParaRPr>
          </a:p>
        </p:txBody>
      </p:sp>
      <p:sp>
        <p:nvSpPr>
          <p:cNvPr id="14" name="Straight Connector 11"/>
          <p:cNvSpPr/>
          <p:nvPr/>
        </p:nvSpPr>
        <p:spPr>
          <a:xfrm>
            <a:off x="5714642" y="2449394"/>
            <a:ext cx="1469477" cy="1143046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+- 0 0 -180"/>
              <a:gd name="f8" fmla="+- 0 0 -360"/>
              <a:gd name="f9" fmla="abs f3"/>
              <a:gd name="f10" fmla="abs f4"/>
              <a:gd name="f11" fmla="abs f5"/>
              <a:gd name="f12" fmla="*/ f7 f0 1"/>
              <a:gd name="f13" fmla="*/ f8 f0 1"/>
              <a:gd name="f14" fmla="?: f9 f3 1"/>
              <a:gd name="f15" fmla="?: f10 f4 1"/>
              <a:gd name="f16" fmla="?: f11 f5 1"/>
              <a:gd name="f17" fmla="*/ f12 1 f2"/>
              <a:gd name="f18" fmla="*/ f13 1 f2"/>
              <a:gd name="f19" fmla="*/ f14 1 21600"/>
              <a:gd name="f20" fmla="*/ f15 1 21600"/>
              <a:gd name="f21" fmla="*/ 21600 f14 1"/>
              <a:gd name="f22" fmla="*/ 21600 f15 1"/>
              <a:gd name="f23" fmla="+- f17 0 f1"/>
              <a:gd name="f24" fmla="+- f18 0 f1"/>
              <a:gd name="f25" fmla="min f20 f19"/>
              <a:gd name="f26" fmla="*/ f21 1 f16"/>
              <a:gd name="f27" fmla="*/ f22 1 f16"/>
              <a:gd name="f28" fmla="val f26"/>
              <a:gd name="f29" fmla="val f27"/>
              <a:gd name="f30" fmla="*/ f6 f25 1"/>
              <a:gd name="f31" fmla="*/ f28 f25 1"/>
              <a:gd name="f32" fmla="*/ f29 f2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3">
                <a:pos x="f30" y="f30"/>
              </a:cxn>
              <a:cxn ang="f24">
                <a:pos x="f31" y="f32"/>
              </a:cxn>
            </a:cxnLst>
            <a:rect l="f30" t="f30" r="f31" b="f32"/>
            <a:pathLst>
              <a:path>
                <a:moveTo>
                  <a:pt x="f30" y="f30"/>
                </a:moveTo>
                <a:lnTo>
                  <a:pt x="f31" y="f32"/>
                </a:lnTo>
              </a:path>
            </a:pathLst>
          </a:custGeom>
          <a:noFill/>
          <a:ln w="35999">
            <a:solidFill>
              <a:srgbClr val="000000">
                <a:alpha val="50000"/>
              </a:srgbClr>
            </a:solidFill>
            <a:prstDash val="solid"/>
            <a:tailEnd type="arrow"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  <p:txBody>
          <a:bodyPr vert="horz" wrap="square" lIns="81643" tIns="40817" rIns="81643" bIns="40817" anchor="ctr" anchorCtr="1" compatLnSpc="1"/>
          <a:lstStyle/>
          <a:p>
            <a:pPr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i-FI" sz="1100">
              <a:solidFill>
                <a:srgbClr val="000000"/>
              </a:solidFill>
              <a:latin typeface="Bitstream Vera Sans Mono" pitchFamily="49"/>
              <a:ea typeface="SimSun" pitchFamily="2"/>
              <a:cs typeface="SimSun" pitchFamily="2"/>
            </a:endParaRPr>
          </a:p>
        </p:txBody>
      </p:sp>
      <p:sp>
        <p:nvSpPr>
          <p:cNvPr id="15" name="Straight Connector 12"/>
          <p:cNvSpPr/>
          <p:nvPr/>
        </p:nvSpPr>
        <p:spPr>
          <a:xfrm flipV="1">
            <a:off x="5714642" y="1959508"/>
            <a:ext cx="1632752" cy="489876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+- 0 0 -180"/>
              <a:gd name="f8" fmla="+- 0 0 -360"/>
              <a:gd name="f9" fmla="abs f3"/>
              <a:gd name="f10" fmla="abs f4"/>
              <a:gd name="f11" fmla="abs f5"/>
              <a:gd name="f12" fmla="*/ f7 f0 1"/>
              <a:gd name="f13" fmla="*/ f8 f0 1"/>
              <a:gd name="f14" fmla="?: f9 f3 1"/>
              <a:gd name="f15" fmla="?: f10 f4 1"/>
              <a:gd name="f16" fmla="?: f11 f5 1"/>
              <a:gd name="f17" fmla="*/ f12 1 f2"/>
              <a:gd name="f18" fmla="*/ f13 1 f2"/>
              <a:gd name="f19" fmla="*/ f14 1 21600"/>
              <a:gd name="f20" fmla="*/ f15 1 21600"/>
              <a:gd name="f21" fmla="*/ 21600 f14 1"/>
              <a:gd name="f22" fmla="*/ 21600 f15 1"/>
              <a:gd name="f23" fmla="+- f17 0 f1"/>
              <a:gd name="f24" fmla="+- f18 0 f1"/>
              <a:gd name="f25" fmla="min f20 f19"/>
              <a:gd name="f26" fmla="*/ f21 1 f16"/>
              <a:gd name="f27" fmla="*/ f22 1 f16"/>
              <a:gd name="f28" fmla="val f26"/>
              <a:gd name="f29" fmla="val f27"/>
              <a:gd name="f30" fmla="*/ f6 f25 1"/>
              <a:gd name="f31" fmla="*/ f28 f25 1"/>
              <a:gd name="f32" fmla="*/ f29 f2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3">
                <a:pos x="f30" y="f30"/>
              </a:cxn>
              <a:cxn ang="f24">
                <a:pos x="f31" y="f32"/>
              </a:cxn>
            </a:cxnLst>
            <a:rect l="f30" t="f30" r="f31" b="f32"/>
            <a:pathLst>
              <a:path>
                <a:moveTo>
                  <a:pt x="f30" y="f30"/>
                </a:moveTo>
                <a:lnTo>
                  <a:pt x="f31" y="f32"/>
                </a:lnTo>
              </a:path>
            </a:pathLst>
          </a:custGeom>
          <a:noFill/>
          <a:ln w="35999">
            <a:solidFill>
              <a:srgbClr val="000000">
                <a:alpha val="50000"/>
              </a:srgbClr>
            </a:solidFill>
            <a:prstDash val="solid"/>
            <a:tailEnd type="arrow"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  <p:txBody>
          <a:bodyPr vert="horz" wrap="square" lIns="81643" tIns="40817" rIns="81643" bIns="40817" anchor="ctr" anchorCtr="1" compatLnSpc="1"/>
          <a:lstStyle/>
          <a:p>
            <a:pPr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i-FI" sz="1100">
              <a:solidFill>
                <a:srgbClr val="000000"/>
              </a:solidFill>
              <a:latin typeface="Bitstream Vera Sans Mono" pitchFamily="49"/>
              <a:ea typeface="SimSun" pitchFamily="2"/>
              <a:cs typeface="SimSun" pitchFamily="2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347403" y="1835736"/>
            <a:ext cx="1469477" cy="297105"/>
          </a:xfrm>
          <a:prstGeom prst="rect">
            <a:avLst/>
          </a:prstGeom>
          <a:noFill/>
          <a:ln>
            <a:noFill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  <p:txBody>
          <a:bodyPr vert="horz" wrap="square" lIns="81643" tIns="40817" rIns="81643" bIns="40817" anchor="t" anchorCtr="0" compatLnSpc="1">
            <a:spAutoFit/>
          </a:bodyPr>
          <a:lstStyle/>
          <a:p>
            <a:pPr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500">
                <a:solidFill>
                  <a:srgbClr val="000000"/>
                </a:solidFill>
                <a:latin typeface="Bitstream Vera Sans Mono" pitchFamily="49"/>
                <a:ea typeface="SimSun" pitchFamily="2"/>
                <a:cs typeface="SimSun" pitchFamily="2"/>
              </a:rPr>
              <a:t>PASS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184128" y="3265856"/>
            <a:ext cx="1469477" cy="297105"/>
          </a:xfrm>
          <a:prstGeom prst="rect">
            <a:avLst/>
          </a:prstGeom>
          <a:noFill/>
          <a:ln>
            <a:noFill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  <p:txBody>
          <a:bodyPr vert="horz" wrap="square" lIns="81643" tIns="40817" rIns="81643" bIns="40817" anchor="t" anchorCtr="0" compatLnSpc="1">
            <a:spAutoFit/>
          </a:bodyPr>
          <a:lstStyle/>
          <a:p>
            <a:pPr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500">
                <a:solidFill>
                  <a:srgbClr val="000000"/>
                </a:solidFill>
                <a:latin typeface="Bitstream Vera Sans Mono" pitchFamily="49"/>
                <a:ea typeface="SimSun" pitchFamily="2"/>
                <a:cs typeface="SimSun" pitchFamily="2"/>
              </a:rPr>
              <a:t>FAIL</a:t>
            </a:r>
          </a:p>
        </p:txBody>
      </p:sp>
      <p:sp>
        <p:nvSpPr>
          <p:cNvPr id="18" name="Rectangle 17"/>
          <p:cNvSpPr/>
          <p:nvPr/>
        </p:nvSpPr>
        <p:spPr>
          <a:xfrm>
            <a:off x="3592064" y="2449394"/>
            <a:ext cx="1632752" cy="979754"/>
          </a:xfrm>
          <a:prstGeom prst="rect">
            <a:avLst/>
          </a:prstGeom>
          <a:solidFill>
            <a:srgbClr val="FFFFCC"/>
          </a:solidFill>
          <a:ln w="35999">
            <a:solidFill>
              <a:srgbClr val="000000">
                <a:alpha val="50000"/>
              </a:srgbClr>
            </a:solidFill>
            <a:prstDash val="solid"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  <p:txBody>
          <a:bodyPr vert="horz" wrap="square" lIns="81643" tIns="40817" rIns="81643" bIns="40817" anchor="ctr" anchorCtr="1" compatLnSpc="1"/>
          <a:lstStyle/>
          <a:p>
            <a:pPr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100">
                <a:solidFill>
                  <a:srgbClr val="000000"/>
                </a:solidFill>
                <a:latin typeface="Bitstream Vera Sans Mono" pitchFamily="49"/>
                <a:ea typeface="SimSun" pitchFamily="2"/>
                <a:cs typeface="SimSun" pitchFamily="2"/>
              </a:rPr>
              <a:t>TestCase</a:t>
            </a:r>
          </a:p>
        </p:txBody>
      </p:sp>
      <p:sp>
        <p:nvSpPr>
          <p:cNvPr id="19" name="Rectangle 18"/>
          <p:cNvSpPr/>
          <p:nvPr/>
        </p:nvSpPr>
        <p:spPr>
          <a:xfrm>
            <a:off x="3755339" y="2286102"/>
            <a:ext cx="1632752" cy="979754"/>
          </a:xfrm>
          <a:prstGeom prst="rect">
            <a:avLst/>
          </a:prstGeom>
          <a:solidFill>
            <a:srgbClr val="FFFFCC"/>
          </a:solidFill>
          <a:ln w="35999">
            <a:solidFill>
              <a:srgbClr val="000000">
                <a:alpha val="50000"/>
              </a:srgbClr>
            </a:solidFill>
            <a:prstDash val="solid"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  <p:txBody>
          <a:bodyPr vert="horz" wrap="square" lIns="81643" tIns="40817" rIns="81643" bIns="40817" anchor="ctr" anchorCtr="1" compatLnSpc="1"/>
          <a:lstStyle/>
          <a:p>
            <a:pPr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100">
                <a:solidFill>
                  <a:srgbClr val="000000"/>
                </a:solidFill>
                <a:latin typeface="Bitstream Vera Sans Mono" pitchFamily="49"/>
                <a:ea typeface="SimSun" pitchFamily="2"/>
                <a:cs typeface="SimSun" pitchFamily="2"/>
              </a:rPr>
              <a:t>TestCase</a:t>
            </a:r>
          </a:p>
        </p:txBody>
      </p:sp>
      <p:sp>
        <p:nvSpPr>
          <p:cNvPr id="20" name="Rectangle 19"/>
          <p:cNvSpPr/>
          <p:nvPr/>
        </p:nvSpPr>
        <p:spPr>
          <a:xfrm>
            <a:off x="3918614" y="2122809"/>
            <a:ext cx="1632752" cy="979754"/>
          </a:xfrm>
          <a:prstGeom prst="rect">
            <a:avLst/>
          </a:prstGeom>
          <a:solidFill>
            <a:srgbClr val="FFFFCC"/>
          </a:solidFill>
          <a:ln w="35999">
            <a:solidFill>
              <a:srgbClr val="000000">
                <a:alpha val="50000"/>
              </a:srgbClr>
            </a:solidFill>
            <a:prstDash val="solid"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  <p:txBody>
          <a:bodyPr vert="horz" wrap="square" lIns="81643" tIns="40817" rIns="81643" bIns="40817" anchor="ctr" anchorCtr="1" compatLnSpc="1"/>
          <a:lstStyle/>
          <a:p>
            <a:pPr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100">
                <a:solidFill>
                  <a:srgbClr val="000000"/>
                </a:solidFill>
                <a:latin typeface="Bitstream Vera Sans Mono" pitchFamily="49"/>
                <a:ea typeface="SimSun" pitchFamily="2"/>
                <a:cs typeface="SimSun" pitchFamily="2"/>
              </a:rPr>
              <a:t>TestCase</a:t>
            </a:r>
          </a:p>
        </p:txBody>
      </p:sp>
      <p:sp>
        <p:nvSpPr>
          <p:cNvPr id="21" name="Rectangle 20"/>
          <p:cNvSpPr/>
          <p:nvPr/>
        </p:nvSpPr>
        <p:spPr>
          <a:xfrm>
            <a:off x="4081890" y="1959509"/>
            <a:ext cx="1632752" cy="979754"/>
          </a:xfrm>
          <a:prstGeom prst="rect">
            <a:avLst/>
          </a:prstGeom>
          <a:solidFill>
            <a:srgbClr val="FFFFCC"/>
          </a:solidFill>
          <a:ln w="35999">
            <a:solidFill>
              <a:srgbClr val="000000">
                <a:alpha val="50000"/>
              </a:srgbClr>
            </a:solidFill>
            <a:prstDash val="solid"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  <p:txBody>
          <a:bodyPr vert="horz" wrap="square" lIns="81643" tIns="40817" rIns="81643" bIns="40817" anchor="ctr" anchorCtr="1" compatLnSpc="1"/>
          <a:lstStyle/>
          <a:p>
            <a:pPr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100">
                <a:solidFill>
                  <a:srgbClr val="000000"/>
                </a:solidFill>
                <a:latin typeface="Bitstream Vera Sans Mono" pitchFamily="49"/>
                <a:ea typeface="SimSun" pitchFamily="2"/>
                <a:cs typeface="SimSun" pitchFamily="2"/>
              </a:rPr>
              <a:t>TestCase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938963" y="3846524"/>
            <a:ext cx="1632752" cy="239847"/>
          </a:xfrm>
          <a:prstGeom prst="rect">
            <a:avLst/>
          </a:prstGeom>
          <a:noFill/>
          <a:ln>
            <a:noFill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  <p:txBody>
          <a:bodyPr vert="horz" wrap="square" lIns="81643" tIns="40817" rIns="81643" bIns="40817" anchor="t" anchorCtr="0" compatLnSpc="1">
            <a:spAutoFit/>
          </a:bodyPr>
          <a:lstStyle/>
          <a:p>
            <a:pPr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100">
                <a:solidFill>
                  <a:srgbClr val="000000"/>
                </a:solidFill>
                <a:latin typeface="Bitstream Vera Sans Mono" pitchFamily="49"/>
                <a:ea typeface="SimSun" pitchFamily="2"/>
                <a:cs typeface="SimSun" pitchFamily="2"/>
              </a:rPr>
              <a:t>Test Plan/Suite</a:t>
            </a:r>
          </a:p>
        </p:txBody>
      </p:sp>
      <p:cxnSp>
        <p:nvCxnSpPr>
          <p:cNvPr id="23" name="Curved Connector 22"/>
          <p:cNvCxnSpPr>
            <a:stCxn id="12" idx="6"/>
            <a:endCxn id="8" idx="8"/>
          </p:cNvCxnSpPr>
          <p:nvPr/>
        </p:nvCxnSpPr>
        <p:spPr>
          <a:xfrm rot="16200000" flipH="1" flipV="1">
            <a:off x="6059432" y="4140082"/>
            <a:ext cx="5761" cy="2328096"/>
          </a:xfrm>
          <a:prstGeom prst="curvedConnector3">
            <a:avLst>
              <a:gd name="adj1" fmla="val -13888613"/>
            </a:avLst>
          </a:prstGeom>
          <a:noFill/>
          <a:ln w="35999">
            <a:solidFill>
              <a:srgbClr val="000000">
                <a:alpha val="50000"/>
              </a:srgbClr>
            </a:solidFill>
            <a:prstDash val="solid"/>
            <a:tailEnd type="arrow"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</p:cxnSp>
      <p:cxnSp>
        <p:nvCxnSpPr>
          <p:cNvPr id="24" name="Curved Connector 23"/>
          <p:cNvCxnSpPr>
            <a:stCxn id="7" idx="2"/>
            <a:endCxn id="8" idx="5"/>
          </p:cNvCxnSpPr>
          <p:nvPr/>
        </p:nvCxnSpPr>
        <p:spPr>
          <a:xfrm rot="5400000">
            <a:off x="4081857" y="4327263"/>
            <a:ext cx="653169" cy="163279"/>
          </a:xfrm>
          <a:prstGeom prst="curvedConnector3">
            <a:avLst/>
          </a:prstGeom>
          <a:noFill/>
          <a:ln w="35999">
            <a:solidFill>
              <a:srgbClr val="000000">
                <a:alpha val="50000"/>
              </a:srgbClr>
            </a:solidFill>
            <a:prstDash val="solid"/>
            <a:headEnd type="arrow"/>
            <a:tailEnd type="arrow"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</p:cxnSp>
      <p:sp>
        <p:nvSpPr>
          <p:cNvPr id="25" name="Freeform 24"/>
          <p:cNvSpPr/>
          <p:nvPr/>
        </p:nvSpPr>
        <p:spPr>
          <a:xfrm>
            <a:off x="653101" y="4735488"/>
            <a:ext cx="1142926" cy="1143046"/>
          </a:xfrm>
          <a:custGeom>
            <a:avLst>
              <a:gd name="f0" fmla="val 4053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0"/>
              <a:gd name="f7" fmla="val 88"/>
              <a:gd name="f8" fmla="val 21600"/>
              <a:gd name="f9" fmla="val 44"/>
              <a:gd name="f10" fmla="val 10800"/>
              <a:gd name="f11" fmla="val 20"/>
              <a:gd name="f12" fmla="val 68"/>
              <a:gd name="f13" fmla="val -2147483647"/>
              <a:gd name="f14" fmla="val 2147483647"/>
              <a:gd name="f15" fmla="+- 0 0 0"/>
              <a:gd name="f16" fmla="*/ f4 1 88"/>
              <a:gd name="f17" fmla="*/ f5 1 21600"/>
              <a:gd name="f18" fmla="+- f8 0 f6"/>
              <a:gd name="f19" fmla="+- f7 0 f6"/>
              <a:gd name="f20" fmla="pin 0 f0 10800"/>
              <a:gd name="f21" fmla="*/ f15 f1 1"/>
              <a:gd name="f22" fmla="val f20"/>
              <a:gd name="f23" fmla="*/ f19 1 88"/>
              <a:gd name="f24" fmla="*/ f18 1 21600"/>
              <a:gd name="f25" fmla="*/ f20 f17 1"/>
              <a:gd name="f26" fmla="*/ f21 1 f3"/>
              <a:gd name="f27" fmla="*/ f22 2 1"/>
              <a:gd name="f28" fmla="*/ 0 f23 1"/>
              <a:gd name="f29" fmla="*/ 88 f23 1"/>
              <a:gd name="f30" fmla="*/ 44 f23 1"/>
              <a:gd name="f31" fmla="*/ 0 f24 1"/>
              <a:gd name="f32" fmla="*/ 10800 f24 1"/>
              <a:gd name="f33" fmla="*/ 21600 f24 1"/>
              <a:gd name="f34" fmla="*/ f22 f17 1"/>
              <a:gd name="f35" fmla="+- f26 0 f2"/>
              <a:gd name="f36" fmla="*/ f27 1 4"/>
              <a:gd name="f37" fmla="*/ f30 1 f23"/>
              <a:gd name="f38" fmla="*/ f31 1 f24"/>
              <a:gd name="f39" fmla="*/ f28 1 f23"/>
              <a:gd name="f40" fmla="*/ f32 1 f24"/>
              <a:gd name="f41" fmla="*/ f33 1 f24"/>
              <a:gd name="f42" fmla="*/ f29 1 f23"/>
              <a:gd name="f43" fmla="*/ f36 6 1"/>
              <a:gd name="f44" fmla="+- 21600 0 f36"/>
              <a:gd name="f45" fmla="*/ f37 f16 1"/>
              <a:gd name="f46" fmla="*/ f39 f16 1"/>
              <a:gd name="f47" fmla="*/ f42 f16 1"/>
              <a:gd name="f48" fmla="*/ f38 f17 1"/>
              <a:gd name="f49" fmla="*/ f40 f17 1"/>
              <a:gd name="f50" fmla="*/ f41 f17 1"/>
              <a:gd name="f51" fmla="*/ f43 1 11"/>
              <a:gd name="f52" fmla="*/ f44 f17 1"/>
              <a:gd name="f53" fmla="+- f36 0 f51"/>
              <a:gd name="f54" fmla="+- f44 f51 0"/>
              <a:gd name="f55" fmla="+- f36 f51 0"/>
            </a:gdLst>
            <a:ahLst>
              <a:ahXY gdRefY="f0" minY="f6" maxY="f10">
                <a:pos x="f45" y="f2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5">
                <a:pos x="f45" y="f34"/>
              </a:cxn>
              <a:cxn ang="f35">
                <a:pos x="f45" y="f48"/>
              </a:cxn>
              <a:cxn ang="f35">
                <a:pos x="f46" y="f49"/>
              </a:cxn>
              <a:cxn ang="f35">
                <a:pos x="f45" y="f50"/>
              </a:cxn>
              <a:cxn ang="f35">
                <a:pos x="f47" y="f49"/>
              </a:cxn>
            </a:cxnLst>
            <a:rect l="f46" t="f34" r="f47" b="f52"/>
            <a:pathLst>
              <a:path w="88" h="21600">
                <a:moveTo>
                  <a:pt x="f9" y="f6"/>
                </a:moveTo>
                <a:cubicBezTo>
                  <a:pt x="f11" y="f6"/>
                  <a:pt x="f6" y="f53"/>
                  <a:pt x="f6" y="f36"/>
                </a:cubicBezTo>
                <a:lnTo>
                  <a:pt x="f6" y="f44"/>
                </a:lnTo>
                <a:cubicBezTo>
                  <a:pt x="f6" y="f54"/>
                  <a:pt x="f11" y="f8"/>
                  <a:pt x="f9" y="f8"/>
                </a:cubicBezTo>
                <a:cubicBezTo>
                  <a:pt x="f12" y="f8"/>
                  <a:pt x="f7" y="f54"/>
                  <a:pt x="f7" y="f44"/>
                </a:cubicBezTo>
                <a:lnTo>
                  <a:pt x="f7" y="f36"/>
                </a:lnTo>
                <a:cubicBezTo>
                  <a:pt x="f7" y="f53"/>
                  <a:pt x="f12" y="f6"/>
                  <a:pt x="f9" y="f6"/>
                </a:cubicBezTo>
                <a:close/>
              </a:path>
              <a:path w="88" h="21600">
                <a:moveTo>
                  <a:pt x="f9" y="f6"/>
                </a:moveTo>
                <a:cubicBezTo>
                  <a:pt x="f11" y="f6"/>
                  <a:pt x="f6" y="f53"/>
                  <a:pt x="f6" y="f36"/>
                </a:cubicBezTo>
                <a:cubicBezTo>
                  <a:pt x="f6" y="f55"/>
                  <a:pt x="f11" y="f22"/>
                  <a:pt x="f9" y="f22"/>
                </a:cubicBezTo>
                <a:cubicBezTo>
                  <a:pt x="f12" y="f22"/>
                  <a:pt x="f7" y="f55"/>
                  <a:pt x="f7" y="f36"/>
                </a:cubicBezTo>
                <a:cubicBezTo>
                  <a:pt x="f7" y="f53"/>
                  <a:pt x="f12" y="f6"/>
                  <a:pt x="f9" y="f6"/>
                </a:cubicBezTo>
                <a:close/>
              </a:path>
            </a:pathLst>
          </a:custGeom>
          <a:solidFill>
            <a:srgbClr val="CCFFFF"/>
          </a:solidFill>
          <a:ln w="35999">
            <a:solidFill>
              <a:srgbClr val="000000">
                <a:alpha val="50000"/>
              </a:srgbClr>
            </a:solidFill>
            <a:prstDash val="solid"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  <p:txBody>
          <a:bodyPr vert="horz" wrap="square" lIns="81643" tIns="40817" rIns="81643" bIns="40817" anchor="ctr" anchorCtr="1" compatLnSpc="1"/>
          <a:lstStyle/>
          <a:p>
            <a:pPr algn="ctr"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100">
                <a:solidFill>
                  <a:srgbClr val="000000"/>
                </a:solidFill>
                <a:latin typeface="Bitstream Vera Sans Mono" pitchFamily="49"/>
                <a:ea typeface="SimSun" pitchFamily="2"/>
                <a:cs typeface="SimSun" pitchFamily="2"/>
              </a:rPr>
              <a:t>SourceCode</a:t>
            </a:r>
          </a:p>
          <a:p>
            <a:pPr algn="ctr"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100">
                <a:solidFill>
                  <a:srgbClr val="000000"/>
                </a:solidFill>
                <a:latin typeface="Bitstream Vera Sans Mono" pitchFamily="49"/>
                <a:ea typeface="SimSun" pitchFamily="2"/>
                <a:cs typeface="SimSun" pitchFamily="2"/>
              </a:rPr>
              <a:t>Version</a:t>
            </a:r>
          </a:p>
          <a:p>
            <a:pPr algn="ctr"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100">
                <a:solidFill>
                  <a:srgbClr val="000000"/>
                </a:solidFill>
                <a:latin typeface="Bitstream Vera Sans Mono" pitchFamily="49"/>
                <a:ea typeface="SimSun" pitchFamily="2"/>
                <a:cs typeface="SimSun" pitchFamily="2"/>
              </a:rPr>
              <a:t>Control</a:t>
            </a:r>
          </a:p>
        </p:txBody>
      </p:sp>
      <p:cxnSp>
        <p:nvCxnSpPr>
          <p:cNvPr id="26" name="Curved Connector 25"/>
          <p:cNvCxnSpPr>
            <a:stCxn id="9" idx="2"/>
            <a:endCxn id="25" idx="5"/>
          </p:cNvCxnSpPr>
          <p:nvPr/>
        </p:nvCxnSpPr>
        <p:spPr>
          <a:xfrm rot="16200000" flipH="1">
            <a:off x="285632" y="3796556"/>
            <a:ext cx="1796226" cy="81638"/>
          </a:xfrm>
          <a:prstGeom prst="curvedConnector3">
            <a:avLst/>
          </a:prstGeom>
          <a:noFill/>
          <a:ln w="35999">
            <a:solidFill>
              <a:srgbClr val="000000">
                <a:alpha val="50000"/>
              </a:srgbClr>
            </a:solidFill>
            <a:prstDash val="solid"/>
            <a:headEnd type="arrow"/>
            <a:tailEnd type="arrow"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</p:cxnSp>
      <p:sp>
        <p:nvSpPr>
          <p:cNvPr id="27" name="TextBox 26"/>
          <p:cNvSpPr txBox="1"/>
          <p:nvPr/>
        </p:nvSpPr>
        <p:spPr>
          <a:xfrm>
            <a:off x="6857577" y="6295911"/>
            <a:ext cx="2285862" cy="239847"/>
          </a:xfrm>
          <a:prstGeom prst="rect">
            <a:avLst/>
          </a:prstGeom>
          <a:noFill/>
          <a:ln>
            <a:noFill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  <p:txBody>
          <a:bodyPr vert="horz" wrap="square" lIns="81643" tIns="40817" rIns="81643" bIns="40817" anchor="t" anchorCtr="0" compatLnSpc="1">
            <a:spAutoFit/>
          </a:bodyPr>
          <a:lstStyle/>
          <a:p>
            <a:pPr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100">
                <a:solidFill>
                  <a:srgbClr val="000000"/>
                </a:solidFill>
                <a:latin typeface="Bitstream Vera Sans Mono" pitchFamily="49"/>
                <a:ea typeface="SimSun" pitchFamily="2"/>
                <a:cs typeface="SimSun" pitchFamily="2"/>
              </a:rPr>
              <a:t>BUGZILLA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081890" y="6295911"/>
            <a:ext cx="1959303" cy="239847"/>
          </a:xfrm>
          <a:prstGeom prst="rect">
            <a:avLst/>
          </a:prstGeom>
          <a:noFill/>
          <a:ln>
            <a:noFill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  <p:txBody>
          <a:bodyPr vert="horz" wrap="square" lIns="81643" tIns="40817" rIns="81643" bIns="40817" anchor="t" anchorCtr="0" compatLnSpc="1">
            <a:spAutoFit/>
          </a:bodyPr>
          <a:lstStyle/>
          <a:p>
            <a:pPr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100" dirty="0">
                <a:solidFill>
                  <a:srgbClr val="000000"/>
                </a:solidFill>
                <a:latin typeface="Bitstream Vera Sans Mono" pitchFamily="49"/>
                <a:ea typeface="SimSun" pitchFamily="2"/>
                <a:cs typeface="SimSun" pitchFamily="2"/>
              </a:rPr>
              <a:t>TESTLINK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89833" y="6328387"/>
            <a:ext cx="1959303" cy="242796"/>
          </a:xfrm>
          <a:prstGeom prst="rect">
            <a:avLst/>
          </a:prstGeom>
          <a:noFill/>
          <a:ln>
            <a:noFill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  <p:txBody>
          <a:bodyPr vert="horz" wrap="square" lIns="81643" tIns="40817" rIns="81643" bIns="40817" anchor="t" anchorCtr="0" compatLnSpc="1">
            <a:spAutoFit/>
          </a:bodyPr>
          <a:lstStyle/>
          <a:p>
            <a:pPr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100" dirty="0" smtClean="0">
                <a:solidFill>
                  <a:srgbClr val="000000"/>
                </a:solidFill>
                <a:latin typeface="Bitstream Vera Sans Mono" pitchFamily="49"/>
                <a:ea typeface="SimSun" pitchFamily="2"/>
                <a:cs typeface="SimSun" pitchFamily="2"/>
              </a:rPr>
              <a:t>VC + </a:t>
            </a:r>
            <a:r>
              <a:rPr lang="fi-FI" sz="1100" dirty="0" err="1" smtClean="0">
                <a:solidFill>
                  <a:srgbClr val="000000"/>
                </a:solidFill>
                <a:latin typeface="Bitstream Vera Sans Mono" pitchFamily="49"/>
                <a:ea typeface="SimSun" pitchFamily="2"/>
                <a:cs typeface="SimSun" pitchFamily="2"/>
              </a:rPr>
              <a:t>Implementation</a:t>
            </a:r>
            <a:endParaRPr lang="fi-FI" sz="1100" dirty="0">
              <a:solidFill>
                <a:srgbClr val="000000"/>
              </a:solidFill>
              <a:latin typeface="Bitstream Vera Sans Mono" pitchFamily="49"/>
              <a:ea typeface="SimSun" pitchFamily="2"/>
              <a:cs typeface="SimSun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3354204056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 smtClean="0"/>
              <a:t>Change</a:t>
            </a:r>
            <a:r>
              <a:rPr lang="fi-FI" dirty="0" smtClean="0"/>
              <a:t> Management</a:t>
            </a:r>
            <a:endParaRPr lang="en-US" dirty="0"/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457170" y="1604844"/>
            <a:ext cx="8228766" cy="4444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rgbClr val="191919"/>
                </a:solidFill>
                <a:latin typeface="Roboto Lt" pitchFamily="2" charset="0"/>
                <a:ea typeface="Roboto Lt" pitchFamily="2" charset="0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200" kern="1200">
                <a:solidFill>
                  <a:srgbClr val="191919"/>
                </a:solidFill>
                <a:latin typeface="Roboto Lt" pitchFamily="2" charset="0"/>
                <a:ea typeface="Roboto Lt" pitchFamily="2" charset="0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rgbClr val="191919"/>
                </a:solidFill>
                <a:latin typeface="Roboto Lt" pitchFamily="2" charset="0"/>
                <a:ea typeface="Roboto Lt" pitchFamily="2" charset="0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rgbClr val="191919"/>
                </a:solidFill>
                <a:latin typeface="Roboto Lt" pitchFamily="2" charset="0"/>
                <a:ea typeface="Roboto Lt" pitchFamily="2" charset="0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rgbClr val="191919"/>
                </a:solidFill>
                <a:latin typeface="Roboto Lt" pitchFamily="2" charset="0"/>
                <a:ea typeface="Roboto Lt" pitchFamily="2" charset="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10879" indent="-310879">
              <a:lnSpc>
                <a:spcPct val="93000"/>
              </a:lnSpc>
              <a:spcAft>
                <a:spcPts val="1293"/>
              </a:spcAft>
              <a:buFont typeface="Arial" pitchFamily="34" charset="0"/>
              <a:buNone/>
              <a:tabLst>
                <a:tab pos="310879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18" algn="l"/>
                <a:tab pos="2852461" algn="l"/>
                <a:tab pos="3260004" algn="l"/>
                <a:tab pos="3667547" algn="l"/>
                <a:tab pos="4075090" algn="l"/>
                <a:tab pos="4482301" algn="l"/>
                <a:tab pos="4889844" algn="l"/>
                <a:tab pos="5297388" algn="l"/>
                <a:tab pos="5704931" algn="l"/>
                <a:tab pos="6112473" algn="l"/>
                <a:tab pos="6520016" algn="l"/>
                <a:tab pos="6927552" algn="l"/>
                <a:tab pos="7335095" algn="l"/>
                <a:tab pos="7742637" algn="l"/>
                <a:tab pos="8150180" algn="l"/>
              </a:tabLst>
            </a:pPr>
            <a:r>
              <a:rPr lang="fi-FI" dirty="0" err="1" smtClean="0">
                <a:latin typeface="Arial" pitchFamily="18"/>
                <a:ea typeface="SimSun" pitchFamily="2"/>
              </a:rPr>
              <a:t>Sometimes</a:t>
            </a:r>
            <a:r>
              <a:rPr lang="fi-FI" dirty="0" smtClean="0">
                <a:latin typeface="Arial" pitchFamily="18"/>
                <a:ea typeface="SimSun" pitchFamily="2"/>
              </a:rPr>
              <a:t> </a:t>
            </a:r>
            <a:r>
              <a:rPr lang="fi-FI" dirty="0" err="1" smtClean="0">
                <a:latin typeface="Arial" pitchFamily="18"/>
                <a:ea typeface="SimSun" pitchFamily="2"/>
              </a:rPr>
              <a:t>founded</a:t>
            </a:r>
            <a:r>
              <a:rPr lang="fi-FI" dirty="0" smtClean="0">
                <a:latin typeface="Arial" pitchFamily="18"/>
                <a:ea typeface="SimSun" pitchFamily="2"/>
              </a:rPr>
              <a:t> </a:t>
            </a:r>
            <a:r>
              <a:rPr lang="fi-FI" dirty="0" err="1" smtClean="0">
                <a:latin typeface="Arial" pitchFamily="18"/>
                <a:ea typeface="SimSun" pitchFamily="2"/>
              </a:rPr>
              <a:t>defect</a:t>
            </a:r>
            <a:r>
              <a:rPr lang="fi-FI" dirty="0" smtClean="0">
                <a:latin typeface="Arial" pitchFamily="18"/>
                <a:ea typeface="SimSun" pitchFamily="2"/>
              </a:rPr>
              <a:t> </a:t>
            </a:r>
            <a:r>
              <a:rPr lang="fi-FI" dirty="0" err="1" smtClean="0">
                <a:latin typeface="Arial" pitchFamily="18"/>
                <a:ea typeface="SimSun" pitchFamily="2"/>
              </a:rPr>
              <a:t>during</a:t>
            </a:r>
            <a:r>
              <a:rPr lang="fi-FI" dirty="0" smtClean="0">
                <a:latin typeface="Arial" pitchFamily="18"/>
                <a:ea typeface="SimSun" pitchFamily="2"/>
              </a:rPr>
              <a:t> </a:t>
            </a:r>
            <a:r>
              <a:rPr lang="fi-FI" dirty="0" err="1" smtClean="0">
                <a:latin typeface="Arial" pitchFamily="18"/>
                <a:ea typeface="SimSun" pitchFamily="2"/>
              </a:rPr>
              <a:t>testing</a:t>
            </a:r>
            <a:r>
              <a:rPr lang="fi-FI" dirty="0" smtClean="0">
                <a:latin typeface="Arial" pitchFamily="18"/>
                <a:ea typeface="SimSun" pitchFamily="2"/>
              </a:rPr>
              <a:t> </a:t>
            </a:r>
            <a:r>
              <a:rPr lang="fi-FI" dirty="0" err="1" smtClean="0">
                <a:latin typeface="Arial" pitchFamily="18"/>
                <a:ea typeface="SimSun" pitchFamily="2"/>
              </a:rPr>
              <a:t>can</a:t>
            </a:r>
            <a:r>
              <a:rPr lang="fi-FI" dirty="0" smtClean="0">
                <a:latin typeface="Arial" pitchFamily="18"/>
                <a:ea typeface="SimSun" pitchFamily="2"/>
              </a:rPr>
              <a:t> </a:t>
            </a:r>
            <a:r>
              <a:rPr lang="fi-FI" dirty="0" err="1" smtClean="0">
                <a:latin typeface="Arial" pitchFamily="18"/>
                <a:ea typeface="SimSun" pitchFamily="2"/>
              </a:rPr>
              <a:t>lead</a:t>
            </a:r>
            <a:r>
              <a:rPr lang="fi-FI" dirty="0" smtClean="0">
                <a:latin typeface="Arial" pitchFamily="18"/>
                <a:ea typeface="SimSun" pitchFamily="2"/>
              </a:rPr>
              <a:t> to </a:t>
            </a:r>
            <a:r>
              <a:rPr lang="fi-FI" dirty="0" err="1" smtClean="0">
                <a:latin typeface="Arial" pitchFamily="18"/>
                <a:ea typeface="SimSun" pitchFamily="2"/>
              </a:rPr>
              <a:t>change</a:t>
            </a:r>
            <a:r>
              <a:rPr lang="fi-FI" dirty="0" smtClean="0">
                <a:latin typeface="Arial" pitchFamily="18"/>
                <a:ea typeface="SimSun" pitchFamily="2"/>
              </a:rPr>
              <a:t> </a:t>
            </a:r>
            <a:r>
              <a:rPr lang="fi-FI" dirty="0" err="1" smtClean="0">
                <a:latin typeface="Arial" pitchFamily="18"/>
                <a:ea typeface="SimSun" pitchFamily="2"/>
              </a:rPr>
              <a:t>requests</a:t>
            </a:r>
            <a:endParaRPr lang="fi-FI" dirty="0">
              <a:latin typeface="Arial" pitchFamily="18"/>
              <a:ea typeface="SimSun" pitchFamily="2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592064" y="4082319"/>
            <a:ext cx="1306202" cy="979754"/>
          </a:xfrm>
          <a:prstGeom prst="rect">
            <a:avLst/>
          </a:prstGeom>
          <a:gradFill>
            <a:gsLst>
              <a:gs pos="0">
                <a:srgbClr val="9B2D2A"/>
              </a:gs>
              <a:gs pos="100000">
                <a:srgbClr val="CB3D3A"/>
              </a:gs>
            </a:gsLst>
            <a:lin ang="16200000"/>
          </a:gradFill>
          <a:ln>
            <a:noFill/>
            <a:prstDash val="solid"/>
          </a:ln>
          <a:effectLst>
            <a:outerShdw dist="22997" dir="5400000" algn="tl">
              <a:srgbClr val="000000">
                <a:alpha val="35000"/>
              </a:srgbClr>
            </a:outerShdw>
          </a:effectLst>
        </p:spPr>
        <p:txBody>
          <a:bodyPr vert="horz" wrap="square" lIns="97966" tIns="57149" rIns="97966" bIns="57149" anchor="ctr" anchorCtr="1" compatLnSpc="1"/>
          <a:lstStyle/>
          <a:p>
            <a:pPr algn="ctr"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500">
                <a:solidFill>
                  <a:srgbClr val="000000"/>
                </a:solidFill>
                <a:latin typeface="Bitstream Vera Sans Mono" pitchFamily="49"/>
                <a:ea typeface="SimSun" pitchFamily="2"/>
                <a:cs typeface="SimSun" pitchFamily="2"/>
              </a:rPr>
              <a:t>Bug?</a:t>
            </a:r>
          </a:p>
        </p:txBody>
      </p:sp>
      <p:sp>
        <p:nvSpPr>
          <p:cNvPr id="6" name="Rectangle 5"/>
          <p:cNvSpPr/>
          <p:nvPr/>
        </p:nvSpPr>
        <p:spPr>
          <a:xfrm>
            <a:off x="6041193" y="3265856"/>
            <a:ext cx="1959303" cy="979754"/>
          </a:xfrm>
          <a:prstGeom prst="rect">
            <a:avLst/>
          </a:prstGeom>
          <a:gradFill>
            <a:gsLst>
              <a:gs pos="0">
                <a:srgbClr val="9EEAFF"/>
              </a:gs>
              <a:gs pos="100000">
                <a:srgbClr val="BBEFFF"/>
              </a:gs>
            </a:gsLst>
            <a:lin ang="16200000"/>
          </a:gradFill>
          <a:ln w="9528">
            <a:solidFill>
              <a:srgbClr val="46AAC5"/>
            </a:solidFill>
            <a:prstDash val="solid"/>
          </a:ln>
          <a:effectLst>
            <a:outerShdw dist="19997" dir="5400000" algn="tl">
              <a:srgbClr val="000000">
                <a:alpha val="38000"/>
              </a:srgbClr>
            </a:outerShdw>
          </a:effectLst>
        </p:spPr>
        <p:txBody>
          <a:bodyPr vert="horz" wrap="square" lIns="97966" tIns="57149" rIns="97966" bIns="57149" anchor="ctr" anchorCtr="1" compatLnSpc="1"/>
          <a:lstStyle/>
          <a:p>
            <a:pPr algn="ctr"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500">
                <a:solidFill>
                  <a:srgbClr val="000000"/>
                </a:solidFill>
                <a:latin typeface="Bitstream Vera Sans Mono" pitchFamily="49"/>
                <a:ea typeface="SimSun" pitchFamily="2"/>
                <a:cs typeface="SimSun" pitchFamily="2"/>
              </a:rPr>
              <a:t>Change Request?</a:t>
            </a:r>
          </a:p>
        </p:txBody>
      </p:sp>
      <p:cxnSp>
        <p:nvCxnSpPr>
          <p:cNvPr id="7" name="Curved Connector 6"/>
          <p:cNvCxnSpPr>
            <a:stCxn id="12" idx="2"/>
          </p:cNvCxnSpPr>
          <p:nvPr/>
        </p:nvCxnSpPr>
        <p:spPr>
          <a:xfrm rot="5400000">
            <a:off x="3912807" y="3755716"/>
            <a:ext cx="658927" cy="5791"/>
          </a:xfrm>
          <a:prstGeom prst="curvedConnector3">
            <a:avLst/>
          </a:prstGeom>
          <a:noFill/>
          <a:ln w="35999">
            <a:solidFill>
              <a:srgbClr val="000000">
                <a:alpha val="50000"/>
              </a:srgbClr>
            </a:solidFill>
            <a:custDash>
              <a:ds d="508014" sp="508014"/>
              <a:ds d="508014" sp="508014"/>
            </a:custDash>
            <a:headEnd type="arrow"/>
            <a:tailEnd type="arrow"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</p:cxnSp>
      <p:cxnSp>
        <p:nvCxnSpPr>
          <p:cNvPr id="8" name="Curved Connector 7"/>
          <p:cNvCxnSpPr>
            <a:stCxn id="12" idx="3"/>
            <a:endCxn id="6" idx="1"/>
          </p:cNvCxnSpPr>
          <p:nvPr/>
        </p:nvCxnSpPr>
        <p:spPr>
          <a:xfrm>
            <a:off x="4898267" y="3020918"/>
            <a:ext cx="1142926" cy="734815"/>
          </a:xfrm>
          <a:prstGeom prst="curvedConnector3">
            <a:avLst/>
          </a:prstGeom>
          <a:noFill/>
          <a:ln w="35999">
            <a:solidFill>
              <a:srgbClr val="000000">
                <a:alpha val="50000"/>
              </a:srgbClr>
            </a:solidFill>
            <a:custDash>
              <a:ds d="508014" sp="508014"/>
              <a:ds d="508014" sp="508014"/>
            </a:custDash>
            <a:tailEnd type="arrow"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</p:cxnSp>
      <p:cxnSp>
        <p:nvCxnSpPr>
          <p:cNvPr id="9" name="Curved Connector 8"/>
          <p:cNvCxnSpPr>
            <a:stCxn id="5" idx="3"/>
            <a:endCxn id="6" idx="1"/>
          </p:cNvCxnSpPr>
          <p:nvPr/>
        </p:nvCxnSpPr>
        <p:spPr>
          <a:xfrm flipV="1">
            <a:off x="4898267" y="3755733"/>
            <a:ext cx="1142926" cy="816463"/>
          </a:xfrm>
          <a:prstGeom prst="curvedConnector3">
            <a:avLst/>
          </a:prstGeom>
          <a:noFill/>
          <a:ln w="35999">
            <a:solidFill>
              <a:srgbClr val="000000">
                <a:alpha val="50000"/>
              </a:srgbClr>
            </a:solidFill>
            <a:custDash>
              <a:ds d="508014" sp="508014"/>
              <a:ds d="508014" sp="508014"/>
            </a:custDash>
            <a:tailEnd type="arrow"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</p:cxnSp>
      <p:sp>
        <p:nvSpPr>
          <p:cNvPr id="10" name="Freeform 9"/>
          <p:cNvSpPr/>
          <p:nvPr/>
        </p:nvSpPr>
        <p:spPr>
          <a:xfrm>
            <a:off x="2612408" y="3023116"/>
            <a:ext cx="816376" cy="1306339"/>
          </a:xfrm>
          <a:custGeom>
            <a:avLst>
              <a:gd name="f0" fmla="val 162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+- f5 0 f4"/>
              <a:gd name="f10" fmla="pin 0 f0 21600"/>
              <a:gd name="f11" fmla="pin 0 f1 10800"/>
              <a:gd name="f12" fmla="val f10"/>
              <a:gd name="f13" fmla="val f11"/>
              <a:gd name="f14" fmla="*/ f9 1 21600"/>
              <a:gd name="f15" fmla="*/ f10 f7 1"/>
              <a:gd name="f16" fmla="*/ f11 f8 1"/>
              <a:gd name="f17" fmla="+- 21600 0 f13"/>
              <a:gd name="f18" fmla="+- 21600 0 f12"/>
              <a:gd name="f19" fmla="*/ 0 f14 1"/>
              <a:gd name="f20" fmla="*/ f13 f8 1"/>
              <a:gd name="f21" fmla="*/ f18 f13 1"/>
              <a:gd name="f22" fmla="*/ f19 1 f14"/>
              <a:gd name="f23" fmla="*/ f17 f8 1"/>
              <a:gd name="f24" fmla="*/ f21 1 10800"/>
              <a:gd name="f25" fmla="*/ f22 f7 1"/>
              <a:gd name="f26" fmla="+- f12 f24 0"/>
              <a:gd name="f27" fmla="*/ f26 f7 1"/>
            </a:gdLst>
            <a:ahLst>
              <a:ahXY gdRefX="f0" minX="f4" maxX="f5" gdRefY="f1" minY="f4" maxY="f6">
                <a:pos x="f15" y="f16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25" t="f20" r="f27" b="f23"/>
            <a:pathLst>
              <a:path w="21600" h="21600">
                <a:moveTo>
                  <a:pt x="f4" y="f13"/>
                </a:moveTo>
                <a:lnTo>
                  <a:pt x="f12" y="f13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7"/>
                </a:lnTo>
                <a:lnTo>
                  <a:pt x="f4" y="f17"/>
                </a:lnTo>
                <a:close/>
              </a:path>
            </a:pathLst>
          </a:custGeom>
          <a:gradFill>
            <a:gsLst>
              <a:gs pos="0">
                <a:srgbClr val="FFBE86"/>
              </a:gs>
              <a:gs pos="100000">
                <a:srgbClr val="FFD0AA"/>
              </a:gs>
            </a:gsLst>
            <a:lin ang="16200000"/>
          </a:gradFill>
          <a:ln w="9528">
            <a:solidFill>
              <a:srgbClr val="F69240"/>
            </a:solidFill>
            <a:prstDash val="solid"/>
          </a:ln>
          <a:effectLst>
            <a:outerShdw dist="19997" dir="5400000" algn="tl">
              <a:srgbClr val="000000">
                <a:alpha val="38000"/>
              </a:srgbClr>
            </a:outerShdw>
          </a:effectLst>
        </p:spPr>
        <p:txBody>
          <a:bodyPr vert="horz" wrap="square" lIns="81643" tIns="40817" rIns="81643" bIns="40817" anchor="ctr" anchorCtr="0" compatLnSpc="1"/>
          <a:lstStyle/>
          <a:p>
            <a:pPr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i-FI" sz="1100">
              <a:solidFill>
                <a:srgbClr val="000000"/>
              </a:solidFill>
              <a:latin typeface="Bitstream Vera Sans Mono" pitchFamily="49"/>
              <a:ea typeface="SimSun" pitchFamily="2"/>
              <a:cs typeface="SimSun" pitchFamily="2"/>
            </a:endParaRPr>
          </a:p>
        </p:txBody>
      </p:sp>
      <p:sp>
        <p:nvSpPr>
          <p:cNvPr id="11" name="Freeform 10"/>
          <p:cNvSpPr/>
          <p:nvPr/>
        </p:nvSpPr>
        <p:spPr>
          <a:xfrm>
            <a:off x="489825" y="2939271"/>
            <a:ext cx="1959303" cy="1796216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val 1930"/>
              <a:gd name="f5" fmla="val 7160"/>
              <a:gd name="f6" fmla="val 1530"/>
              <a:gd name="f7" fmla="val 4490"/>
              <a:gd name="f8" fmla="val 3400"/>
              <a:gd name="f9" fmla="val 1970"/>
              <a:gd name="f10" fmla="val 5270"/>
              <a:gd name="f11" fmla="val 5860"/>
              <a:gd name="f12" fmla="val 1950"/>
              <a:gd name="f13" fmla="val 6470"/>
              <a:gd name="f14" fmla="val 2210"/>
              <a:gd name="f15" fmla="val 6970"/>
              <a:gd name="f16" fmla="val 2600"/>
              <a:gd name="f17" fmla="val 7450"/>
              <a:gd name="f18" fmla="val 1390"/>
              <a:gd name="f19" fmla="val 8340"/>
              <a:gd name="f20" fmla="val 650"/>
              <a:gd name="f21" fmla="val 9340"/>
              <a:gd name="f22" fmla="val 10004"/>
              <a:gd name="f23" fmla="val 690"/>
              <a:gd name="f24" fmla="val 10710"/>
              <a:gd name="f25" fmla="val 1050"/>
              <a:gd name="f26" fmla="val 11210"/>
              <a:gd name="f27" fmla="val 1700"/>
              <a:gd name="f28" fmla="val 11570"/>
              <a:gd name="f29" fmla="val 630"/>
              <a:gd name="f30" fmla="val 12330"/>
              <a:gd name="f31" fmla="val 13150"/>
              <a:gd name="f32" fmla="val 13840"/>
              <a:gd name="f33" fmla="val 14470"/>
              <a:gd name="f34" fmla="val 460"/>
              <a:gd name="f35" fmla="val 14870"/>
              <a:gd name="f36" fmla="val 1160"/>
              <a:gd name="f37" fmla="val 15330"/>
              <a:gd name="f38" fmla="val 440"/>
              <a:gd name="f39" fmla="val 16020"/>
              <a:gd name="f40" fmla="val 16740"/>
              <a:gd name="f41" fmla="val 17910"/>
              <a:gd name="f42" fmla="val 18900"/>
              <a:gd name="f43" fmla="val 1130"/>
              <a:gd name="f44" fmla="val 19110"/>
              <a:gd name="f45" fmla="val 2710"/>
              <a:gd name="f46" fmla="val 20240"/>
              <a:gd name="f47" fmla="val 3150"/>
              <a:gd name="f48" fmla="val 21060"/>
              <a:gd name="f49" fmla="val 4580"/>
              <a:gd name="f50" fmla="val 6220"/>
              <a:gd name="f51" fmla="val 6720"/>
              <a:gd name="f52" fmla="val 21000"/>
              <a:gd name="f53" fmla="val 7200"/>
              <a:gd name="f54" fmla="val 20830"/>
              <a:gd name="f55" fmla="val 7660"/>
              <a:gd name="f56" fmla="val 21310"/>
              <a:gd name="f57" fmla="val 8460"/>
              <a:gd name="f58" fmla="val 9450"/>
              <a:gd name="f59" fmla="val 10460"/>
              <a:gd name="f60" fmla="val 12750"/>
              <a:gd name="f61" fmla="val 20310"/>
              <a:gd name="f62" fmla="val 14680"/>
              <a:gd name="f63" fmla="val 18650"/>
              <a:gd name="f64" fmla="val 15010"/>
              <a:gd name="f65" fmla="val 17200"/>
              <a:gd name="f66" fmla="val 17370"/>
              <a:gd name="f67" fmla="val 18920"/>
              <a:gd name="f68" fmla="val 15770"/>
              <a:gd name="f69" fmla="val 15220"/>
              <a:gd name="f70" fmla="val 14700"/>
              <a:gd name="f71" fmla="val 18710"/>
              <a:gd name="f72" fmla="val 14240"/>
              <a:gd name="f73" fmla="val 18310"/>
              <a:gd name="f74" fmla="val 13820"/>
              <a:gd name="f75" fmla="val 12490"/>
              <a:gd name="f76" fmla="val 11000"/>
              <a:gd name="f77" fmla="val 9890"/>
              <a:gd name="f78" fmla="val 8840"/>
              <a:gd name="f79" fmla="val 20790"/>
              <a:gd name="f80" fmla="val 8210"/>
              <a:gd name="f81" fmla="val 19510"/>
              <a:gd name="f82" fmla="val 7620"/>
              <a:gd name="f83" fmla="val 20000"/>
              <a:gd name="f84" fmla="val 7930"/>
              <a:gd name="f85" fmla="val 20290"/>
              <a:gd name="f86" fmla="val 6240"/>
              <a:gd name="f87" fmla="val 4850"/>
              <a:gd name="f88" fmla="val 3570"/>
              <a:gd name="f89" fmla="val 19280"/>
              <a:gd name="f90" fmla="val 2900"/>
              <a:gd name="f91" fmla="val 17640"/>
              <a:gd name="f92" fmla="val 1300"/>
              <a:gd name="f93" fmla="val 17600"/>
              <a:gd name="f94" fmla="val 480"/>
              <a:gd name="f95" fmla="val 16300"/>
              <a:gd name="f96" fmla="val 14660"/>
              <a:gd name="f97" fmla="val 13900"/>
              <a:gd name="f98" fmla="val 13210"/>
              <a:gd name="f99" fmla="val 1070"/>
              <a:gd name="f100" fmla="val 12640"/>
              <a:gd name="f101" fmla="val 380"/>
              <a:gd name="f102" fmla="val 12160"/>
              <a:gd name="f103" fmla="val 10120"/>
              <a:gd name="f104" fmla="val 8590"/>
              <a:gd name="f105" fmla="val 840"/>
              <a:gd name="f106" fmla="val 7330"/>
              <a:gd name="f107" fmla="val 7410"/>
              <a:gd name="f108" fmla="val 2040"/>
              <a:gd name="f109" fmla="val 7690"/>
              <a:gd name="f110" fmla="val 2090"/>
              <a:gd name="f111" fmla="val 7920"/>
              <a:gd name="f112" fmla="val 2790"/>
              <a:gd name="f113" fmla="val 7480"/>
              <a:gd name="f114" fmla="val 3050"/>
              <a:gd name="f115" fmla="val 7670"/>
              <a:gd name="f116" fmla="val 3310"/>
              <a:gd name="f117" fmla="val 11130"/>
              <a:gd name="f118" fmla="val 1910"/>
              <a:gd name="f119" fmla="val 11080"/>
              <a:gd name="f120" fmla="val 2160"/>
              <a:gd name="f121" fmla="val 11030"/>
              <a:gd name="f122" fmla="val 2400"/>
              <a:gd name="f123" fmla="val 14720"/>
              <a:gd name="f124" fmla="val 1400"/>
              <a:gd name="f125" fmla="val 14640"/>
              <a:gd name="f126" fmla="val 1720"/>
              <a:gd name="f127" fmla="val 14540"/>
              <a:gd name="f128" fmla="val 2010"/>
              <a:gd name="f129" fmla="val 19130"/>
              <a:gd name="f130" fmla="val 2890"/>
              <a:gd name="f131" fmla="val 19230"/>
              <a:gd name="f132" fmla="val 3290"/>
              <a:gd name="f133" fmla="val 19190"/>
              <a:gd name="f134" fmla="val 3380"/>
              <a:gd name="f135" fmla="val 20660"/>
              <a:gd name="f136" fmla="val 8170"/>
              <a:gd name="f137" fmla="val 20430"/>
              <a:gd name="f138" fmla="val 8620"/>
              <a:gd name="f139" fmla="val 20110"/>
              <a:gd name="f140" fmla="val 8990"/>
              <a:gd name="f141" fmla="val 18660"/>
              <a:gd name="f142" fmla="val 18740"/>
              <a:gd name="f143" fmla="val 14200"/>
              <a:gd name="f144" fmla="val 18280"/>
              <a:gd name="f145" fmla="val 12200"/>
              <a:gd name="f146" fmla="val 17000"/>
              <a:gd name="f147" fmla="val 11450"/>
              <a:gd name="f148" fmla="val 14320"/>
              <a:gd name="f149" fmla="val 17980"/>
              <a:gd name="f150" fmla="val 14350"/>
              <a:gd name="f151" fmla="val 17680"/>
              <a:gd name="f152" fmla="val 14370"/>
              <a:gd name="f153" fmla="val 17360"/>
              <a:gd name="f154" fmla="val 8220"/>
              <a:gd name="f155" fmla="val 8060"/>
              <a:gd name="f156" fmla="val 19250"/>
              <a:gd name="f157" fmla="val 7960"/>
              <a:gd name="f158" fmla="val 18950"/>
              <a:gd name="f159" fmla="val 7860"/>
              <a:gd name="f160" fmla="val 18640"/>
              <a:gd name="f161" fmla="val 3090"/>
              <a:gd name="f162" fmla="val 3280"/>
              <a:gd name="f163" fmla="val 17540"/>
              <a:gd name="f164" fmla="val 3460"/>
              <a:gd name="f165" fmla="val 17450"/>
              <a:gd name="f166" fmla="val 12900"/>
              <a:gd name="f167" fmla="val 1780"/>
              <a:gd name="f168" fmla="val 13130"/>
              <a:gd name="f169" fmla="val 2330"/>
              <a:gd name="f170" fmla="val 13040"/>
              <a:gd name="f171" fmla="*/ f0 1 21600"/>
              <a:gd name="f172" fmla="*/ f1 1 21600"/>
              <a:gd name="f173" fmla="+- f3 0 f2"/>
              <a:gd name="f174" fmla="*/ f173 1 21600"/>
              <a:gd name="f175" fmla="*/ 3000 f174 1"/>
              <a:gd name="f176" fmla="*/ 17110 f174 1"/>
              <a:gd name="f177" fmla="*/ 17330 f174 1"/>
              <a:gd name="f178" fmla="*/ 3320 f174 1"/>
              <a:gd name="f179" fmla="*/ f175 1 f174"/>
              <a:gd name="f180" fmla="*/ f176 1 f174"/>
              <a:gd name="f181" fmla="*/ f178 1 f174"/>
              <a:gd name="f182" fmla="*/ f177 1 f174"/>
              <a:gd name="f183" fmla="*/ f179 f171 1"/>
              <a:gd name="f184" fmla="*/ f180 f171 1"/>
              <a:gd name="f185" fmla="*/ f182 f172 1"/>
              <a:gd name="f186" fmla="*/ f181 f172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83" t="f186" r="f184" b="f185"/>
            <a:pathLst>
              <a:path w="21600" h="21600">
                <a:moveTo>
                  <a:pt x="f4" y="f5"/>
                </a:moveTo>
                <a:cubicBezTo>
                  <a:pt x="f6" y="f7"/>
                  <a:pt x="f8" y="f9"/>
                  <a:pt x="f10" y="f9"/>
                </a:cubicBezTo>
                <a:cubicBezTo>
                  <a:pt x="f11" y="f12"/>
                  <a:pt x="f13" y="f14"/>
                  <a:pt x="f15" y="f16"/>
                </a:cubicBezTo>
                <a:cubicBezTo>
                  <a:pt x="f17" y="f18"/>
                  <a:pt x="f19" y="f20"/>
                  <a:pt x="f21" y="f20"/>
                </a:cubicBezTo>
                <a:cubicBezTo>
                  <a:pt x="f22" y="f23"/>
                  <a:pt x="f24" y="f25"/>
                  <a:pt x="f26" y="f27"/>
                </a:cubicBezTo>
                <a:cubicBezTo>
                  <a:pt x="f28" y="f29"/>
                  <a:pt x="f30" y="f2"/>
                  <a:pt x="f31" y="f2"/>
                </a:cubicBezTo>
                <a:cubicBezTo>
                  <a:pt x="f32" y="f2"/>
                  <a:pt x="f33" y="f34"/>
                  <a:pt x="f35" y="f36"/>
                </a:cubicBezTo>
                <a:cubicBezTo>
                  <a:pt x="f37" y="f38"/>
                  <a:pt x="f39" y="f2"/>
                  <a:pt x="f40" y="f2"/>
                </a:cubicBezTo>
                <a:cubicBezTo>
                  <a:pt x="f41" y="f2"/>
                  <a:pt x="f42" y="f43"/>
                  <a:pt x="f44" y="f45"/>
                </a:cubicBezTo>
                <a:cubicBezTo>
                  <a:pt x="f46" y="f47"/>
                  <a:pt x="f48" y="f49"/>
                  <a:pt x="f48" y="f50"/>
                </a:cubicBezTo>
                <a:cubicBezTo>
                  <a:pt x="f48" y="f51"/>
                  <a:pt x="f52" y="f53"/>
                  <a:pt x="f54" y="f55"/>
                </a:cubicBezTo>
                <a:cubicBezTo>
                  <a:pt x="f56" y="f57"/>
                  <a:pt x="f3" y="f58"/>
                  <a:pt x="f3" y="f59"/>
                </a:cubicBezTo>
                <a:cubicBezTo>
                  <a:pt x="f3" y="f60"/>
                  <a:pt x="f61" y="f62"/>
                  <a:pt x="f63" y="f64"/>
                </a:cubicBezTo>
                <a:cubicBezTo>
                  <a:pt x="f63" y="f65"/>
                  <a:pt x="f66" y="f67"/>
                  <a:pt x="f68" y="f67"/>
                </a:cubicBezTo>
                <a:cubicBezTo>
                  <a:pt x="f69" y="f67"/>
                  <a:pt x="f70" y="f71"/>
                  <a:pt x="f72" y="f73"/>
                </a:cubicBezTo>
                <a:cubicBezTo>
                  <a:pt x="f74" y="f46"/>
                  <a:pt x="f75" y="f3"/>
                  <a:pt x="f76" y="f3"/>
                </a:cubicBezTo>
                <a:cubicBezTo>
                  <a:pt x="f77" y="f3"/>
                  <a:pt x="f78" y="f79"/>
                  <a:pt x="f80" y="f81"/>
                </a:cubicBezTo>
                <a:cubicBezTo>
                  <a:pt x="f82" y="f83"/>
                  <a:pt x="f84" y="f85"/>
                  <a:pt x="f86" y="f85"/>
                </a:cubicBezTo>
                <a:cubicBezTo>
                  <a:pt x="f87" y="f85"/>
                  <a:pt x="f88" y="f89"/>
                  <a:pt x="f90" y="f91"/>
                </a:cubicBezTo>
                <a:cubicBezTo>
                  <a:pt x="f92" y="f93"/>
                  <a:pt x="f94" y="f95"/>
                  <a:pt x="f94" y="f96"/>
                </a:cubicBezTo>
                <a:cubicBezTo>
                  <a:pt x="f94" y="f97"/>
                  <a:pt x="f23" y="f98"/>
                  <a:pt x="f99" y="f100"/>
                </a:cubicBezTo>
                <a:cubicBezTo>
                  <a:pt x="f101" y="f102"/>
                  <a:pt x="f2" y="f26"/>
                  <a:pt x="f2" y="f103"/>
                </a:cubicBezTo>
                <a:cubicBezTo>
                  <a:pt x="f2" y="f104"/>
                  <a:pt x="f105" y="f106"/>
                  <a:pt x="f4" y="f5"/>
                </a:cubicBezTo>
                <a:close/>
              </a:path>
              <a:path w="21600" h="21600" fill="none">
                <a:moveTo>
                  <a:pt x="f4" y="f5"/>
                </a:moveTo>
                <a:cubicBezTo>
                  <a:pt x="f12" y="f107"/>
                  <a:pt x="f108" y="f109"/>
                  <a:pt x="f110" y="f111"/>
                </a:cubicBezTo>
              </a:path>
              <a:path w="21600" h="21600" fill="none">
                <a:moveTo>
                  <a:pt x="f15" y="f16"/>
                </a:moveTo>
                <a:cubicBezTo>
                  <a:pt x="f53" y="f112"/>
                  <a:pt x="f113" y="f114"/>
                  <a:pt x="f115" y="f116"/>
                </a:cubicBezTo>
              </a:path>
              <a:path w="21600" h="21600" fill="none">
                <a:moveTo>
                  <a:pt x="f26" y="f27"/>
                </a:moveTo>
                <a:cubicBezTo>
                  <a:pt x="f117" y="f118"/>
                  <a:pt x="f119" y="f120"/>
                  <a:pt x="f121" y="f122"/>
                </a:cubicBezTo>
              </a:path>
              <a:path w="21600" h="21600" fill="none">
                <a:moveTo>
                  <a:pt x="f35" y="f36"/>
                </a:moveTo>
                <a:cubicBezTo>
                  <a:pt x="f123" y="f124"/>
                  <a:pt x="f125" y="f126"/>
                  <a:pt x="f127" y="f128"/>
                </a:cubicBezTo>
              </a:path>
              <a:path w="21600" h="21600" fill="none">
                <a:moveTo>
                  <a:pt x="f44" y="f45"/>
                </a:moveTo>
                <a:cubicBezTo>
                  <a:pt x="f129" y="f130"/>
                  <a:pt x="f131" y="f132"/>
                  <a:pt x="f133" y="f134"/>
                </a:cubicBezTo>
              </a:path>
              <a:path w="21600" h="21600" fill="none">
                <a:moveTo>
                  <a:pt x="f54" y="f55"/>
                </a:moveTo>
                <a:cubicBezTo>
                  <a:pt x="f135" y="f136"/>
                  <a:pt x="f137" y="f138"/>
                  <a:pt x="f139" y="f140"/>
                </a:cubicBezTo>
              </a:path>
              <a:path w="21600" h="21600" fill="none">
                <a:moveTo>
                  <a:pt x="f141" y="f64"/>
                </a:moveTo>
                <a:cubicBezTo>
                  <a:pt x="f142" y="f143"/>
                  <a:pt x="f144" y="f145"/>
                  <a:pt x="f146" y="f147"/>
                </a:cubicBezTo>
              </a:path>
              <a:path w="21600" h="21600" fill="none">
                <a:moveTo>
                  <a:pt x="f72" y="f73"/>
                </a:moveTo>
                <a:cubicBezTo>
                  <a:pt x="f148" y="f149"/>
                  <a:pt x="f150" y="f151"/>
                  <a:pt x="f152" y="f153"/>
                </a:cubicBezTo>
              </a:path>
              <a:path w="21600" h="21600" fill="none">
                <a:moveTo>
                  <a:pt x="f154" y="f81"/>
                </a:moveTo>
                <a:cubicBezTo>
                  <a:pt x="f155" y="f156"/>
                  <a:pt x="f157" y="f158"/>
                  <a:pt x="f159" y="f160"/>
                </a:cubicBezTo>
              </a:path>
              <a:path w="21600" h="21600" fill="none">
                <a:moveTo>
                  <a:pt x="f90" y="f91"/>
                </a:moveTo>
                <a:cubicBezTo>
                  <a:pt x="f161" y="f93"/>
                  <a:pt x="f162" y="f163"/>
                  <a:pt x="f164" y="f165"/>
                </a:cubicBezTo>
              </a:path>
              <a:path w="21600" h="21600" fill="none">
                <a:moveTo>
                  <a:pt x="f99" y="f100"/>
                </a:moveTo>
                <a:cubicBezTo>
                  <a:pt x="f124" y="f166"/>
                  <a:pt x="f167" y="f168"/>
                  <a:pt x="f169" y="f170"/>
                </a:cubicBezTo>
              </a:path>
            </a:pathLst>
          </a:custGeom>
          <a:gradFill>
            <a:gsLst>
              <a:gs pos="0">
                <a:srgbClr val="2C5D98"/>
              </a:gs>
              <a:gs pos="100000">
                <a:srgbClr val="3C7BC7"/>
              </a:gs>
            </a:gsLst>
            <a:lin ang="16200000"/>
          </a:gradFill>
          <a:ln>
            <a:noFill/>
            <a:prstDash val="solid"/>
          </a:ln>
          <a:effectLst>
            <a:outerShdw dist="22997" dir="5400000" algn="tl">
              <a:srgbClr val="000000">
                <a:alpha val="35000"/>
              </a:srgbClr>
            </a:outerShdw>
          </a:effectLst>
        </p:spPr>
        <p:txBody>
          <a:bodyPr vert="horz" wrap="none" lIns="81643" tIns="40817" rIns="81643" bIns="40817" anchor="ctr" anchorCtr="1" compatLnSpc="1"/>
          <a:lstStyle/>
          <a:p>
            <a:pPr algn="ctr"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500">
                <a:solidFill>
                  <a:srgbClr val="000000"/>
                </a:solidFill>
                <a:latin typeface="Bitstream Vera Sans Mono" pitchFamily="49"/>
                <a:ea typeface="SimSun" pitchFamily="2"/>
                <a:cs typeface="SimSun" pitchFamily="2"/>
              </a:rPr>
              <a:t>Not Clear</a:t>
            </a:r>
          </a:p>
          <a:p>
            <a:pPr algn="ctr"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500">
                <a:solidFill>
                  <a:srgbClr val="000000"/>
                </a:solidFill>
                <a:latin typeface="Bitstream Vera Sans Mono" pitchFamily="49"/>
                <a:ea typeface="SimSun" pitchFamily="2"/>
                <a:cs typeface="SimSun" pitchFamily="2"/>
              </a:rPr>
              <a:t>Requirements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592064" y="2612686"/>
            <a:ext cx="1306202" cy="816462"/>
          </a:xfrm>
          <a:prstGeom prst="rect">
            <a:avLst/>
          </a:prstGeom>
          <a:gradFill>
            <a:gsLst>
              <a:gs pos="0">
                <a:srgbClr val="769535"/>
              </a:gs>
              <a:gs pos="100000">
                <a:srgbClr val="9BC348"/>
              </a:gs>
            </a:gsLst>
            <a:lin ang="16200000"/>
          </a:gradFill>
          <a:ln>
            <a:noFill/>
            <a:prstDash val="solid"/>
          </a:ln>
          <a:effectLst>
            <a:outerShdw dist="22997" dir="5400000" algn="tl">
              <a:srgbClr val="000000">
                <a:alpha val="35000"/>
              </a:srgbClr>
            </a:outerShdw>
          </a:effectLst>
        </p:spPr>
        <p:txBody>
          <a:bodyPr vert="horz" wrap="square" lIns="97966" tIns="57149" rIns="97966" bIns="57149" anchor="ctr" anchorCtr="1" compatLnSpc="1"/>
          <a:lstStyle/>
          <a:p>
            <a:pPr algn="ctr"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500">
                <a:solidFill>
                  <a:srgbClr val="000000"/>
                </a:solidFill>
                <a:latin typeface="Bitstream Vera Sans Mono" pitchFamily="49"/>
                <a:ea typeface="SimSun" pitchFamily="2"/>
                <a:cs typeface="SimSun" pitchFamily="2"/>
              </a:rPr>
              <a:t>Feature ?</a:t>
            </a:r>
          </a:p>
        </p:txBody>
      </p:sp>
    </p:spTree>
    <p:extLst>
      <p:ext uri="{BB962C8B-B14F-4D97-AF65-F5344CB8AC3E}">
        <p14:creationId xmlns:p14="http://schemas.microsoft.com/office/powerpoint/2010/main" val="132716074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 smtClean="0"/>
              <a:t>Other</a:t>
            </a:r>
            <a:r>
              <a:rPr lang="fi-FI" dirty="0"/>
              <a:t> </a:t>
            </a:r>
            <a:r>
              <a:rPr lang="fi-FI" dirty="0" err="1" smtClean="0"/>
              <a:t>issue</a:t>
            </a:r>
            <a:r>
              <a:rPr lang="fi-FI" dirty="0" smtClean="0"/>
              <a:t> </a:t>
            </a:r>
            <a:r>
              <a:rPr lang="fi-FI" dirty="0" err="1" smtClean="0"/>
              <a:t>trackers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10879" indent="-310879" algn="ctr">
              <a:lnSpc>
                <a:spcPct val="93000"/>
              </a:lnSpc>
              <a:spcAft>
                <a:spcPts val="1293"/>
              </a:spcAft>
              <a:buNone/>
              <a:tabLst>
                <a:tab pos="310879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18" algn="l"/>
                <a:tab pos="2852461" algn="l"/>
                <a:tab pos="3260004" algn="l"/>
                <a:tab pos="3667547" algn="l"/>
                <a:tab pos="4075090" algn="l"/>
                <a:tab pos="4482301" algn="l"/>
                <a:tab pos="4889844" algn="l"/>
                <a:tab pos="5297388" algn="l"/>
                <a:tab pos="5704931" algn="l"/>
                <a:tab pos="6112473" algn="l"/>
                <a:tab pos="6520016" algn="l"/>
                <a:tab pos="6927552" algn="l"/>
                <a:tab pos="7335095" algn="l"/>
                <a:tab pos="7742637" algn="l"/>
                <a:tab pos="8150180" algn="l"/>
              </a:tabLst>
            </a:pPr>
            <a:r>
              <a:rPr lang="fi-FI" dirty="0">
                <a:latin typeface="Arial" pitchFamily="18"/>
                <a:ea typeface="SimSun" pitchFamily="2"/>
              </a:rPr>
              <a:t>JIRA – Commercial</a:t>
            </a:r>
          </a:p>
          <a:p>
            <a:pPr marL="310879" indent="-310879" algn="ctr">
              <a:lnSpc>
                <a:spcPct val="93000"/>
              </a:lnSpc>
              <a:spcAft>
                <a:spcPts val="1293"/>
              </a:spcAft>
              <a:buNone/>
              <a:tabLst>
                <a:tab pos="310879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18" algn="l"/>
                <a:tab pos="2852461" algn="l"/>
                <a:tab pos="3260004" algn="l"/>
                <a:tab pos="3667547" algn="l"/>
                <a:tab pos="4075090" algn="l"/>
                <a:tab pos="4482301" algn="l"/>
                <a:tab pos="4889844" algn="l"/>
                <a:tab pos="5297388" algn="l"/>
                <a:tab pos="5704931" algn="l"/>
                <a:tab pos="6112473" algn="l"/>
                <a:tab pos="6520016" algn="l"/>
                <a:tab pos="6927552" algn="l"/>
                <a:tab pos="7335095" algn="l"/>
                <a:tab pos="7742637" algn="l"/>
                <a:tab pos="8150180" algn="l"/>
              </a:tabLst>
            </a:pPr>
            <a:r>
              <a:rPr lang="fi-FI" dirty="0" err="1">
                <a:latin typeface="Arial" pitchFamily="18"/>
                <a:ea typeface="SimSun" pitchFamily="2"/>
              </a:rPr>
              <a:t>Requisite</a:t>
            </a:r>
            <a:r>
              <a:rPr lang="fi-FI" dirty="0">
                <a:latin typeface="Arial" pitchFamily="18"/>
                <a:ea typeface="SimSun" pitchFamily="2"/>
              </a:rPr>
              <a:t> Pro – Commercial</a:t>
            </a:r>
          </a:p>
          <a:p>
            <a:pPr marL="310879" indent="-310879" algn="ctr">
              <a:lnSpc>
                <a:spcPct val="93000"/>
              </a:lnSpc>
              <a:spcAft>
                <a:spcPts val="1293"/>
              </a:spcAft>
              <a:buNone/>
              <a:tabLst>
                <a:tab pos="310879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18" algn="l"/>
                <a:tab pos="2852461" algn="l"/>
                <a:tab pos="3260004" algn="l"/>
                <a:tab pos="3667547" algn="l"/>
                <a:tab pos="4075090" algn="l"/>
                <a:tab pos="4482301" algn="l"/>
                <a:tab pos="4889844" algn="l"/>
                <a:tab pos="5297388" algn="l"/>
                <a:tab pos="5704931" algn="l"/>
                <a:tab pos="6112473" algn="l"/>
                <a:tab pos="6520016" algn="l"/>
                <a:tab pos="6927552" algn="l"/>
                <a:tab pos="7335095" algn="l"/>
                <a:tab pos="7742637" algn="l"/>
                <a:tab pos="8150180" algn="l"/>
              </a:tabLst>
            </a:pPr>
            <a:r>
              <a:rPr lang="fi-FI" dirty="0" err="1">
                <a:latin typeface="Arial" pitchFamily="18"/>
                <a:ea typeface="SimSun" pitchFamily="2"/>
              </a:rPr>
              <a:t>Rational</a:t>
            </a:r>
            <a:r>
              <a:rPr lang="fi-FI" dirty="0">
                <a:latin typeface="Arial" pitchFamily="18"/>
                <a:ea typeface="SimSun" pitchFamily="2"/>
              </a:rPr>
              <a:t> </a:t>
            </a:r>
            <a:r>
              <a:rPr lang="fi-FI" dirty="0" err="1">
                <a:latin typeface="Arial" pitchFamily="18"/>
                <a:ea typeface="SimSun" pitchFamily="2"/>
              </a:rPr>
              <a:t>Synergy</a:t>
            </a:r>
            <a:r>
              <a:rPr lang="fi-FI" dirty="0">
                <a:latin typeface="Arial" pitchFamily="18"/>
                <a:ea typeface="SimSun" pitchFamily="2"/>
              </a:rPr>
              <a:t> - Commercial</a:t>
            </a:r>
          </a:p>
          <a:p>
            <a:pPr marL="310879" indent="-310879" algn="ctr">
              <a:lnSpc>
                <a:spcPct val="93000"/>
              </a:lnSpc>
              <a:spcAft>
                <a:spcPts val="1293"/>
              </a:spcAft>
              <a:buNone/>
              <a:tabLst>
                <a:tab pos="310879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18" algn="l"/>
                <a:tab pos="2852461" algn="l"/>
                <a:tab pos="3260004" algn="l"/>
                <a:tab pos="3667547" algn="l"/>
                <a:tab pos="4075090" algn="l"/>
                <a:tab pos="4482301" algn="l"/>
                <a:tab pos="4889844" algn="l"/>
                <a:tab pos="5297388" algn="l"/>
                <a:tab pos="5704931" algn="l"/>
                <a:tab pos="6112473" algn="l"/>
                <a:tab pos="6520016" algn="l"/>
                <a:tab pos="6927552" algn="l"/>
                <a:tab pos="7335095" algn="l"/>
                <a:tab pos="7742637" algn="l"/>
                <a:tab pos="8150180" algn="l"/>
              </a:tabLst>
            </a:pPr>
            <a:r>
              <a:rPr lang="fi-FI" dirty="0" err="1">
                <a:latin typeface="Arial" pitchFamily="18"/>
                <a:ea typeface="SimSun" pitchFamily="2"/>
              </a:rPr>
              <a:t>Mantis</a:t>
            </a:r>
            <a:r>
              <a:rPr lang="fi-FI" dirty="0">
                <a:latin typeface="Arial" pitchFamily="18"/>
                <a:ea typeface="SimSun" pitchFamily="2"/>
              </a:rPr>
              <a:t> – Open </a:t>
            </a:r>
            <a:r>
              <a:rPr lang="fi-FI" dirty="0" err="1">
                <a:latin typeface="Arial" pitchFamily="18"/>
                <a:ea typeface="SimSun" pitchFamily="2"/>
              </a:rPr>
              <a:t>Source</a:t>
            </a:r>
            <a:endParaRPr lang="fi-FI" dirty="0">
              <a:latin typeface="Arial" pitchFamily="18"/>
              <a:ea typeface="SimSun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748750869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smtClean="0"/>
              <a:t>Regression </a:t>
            </a:r>
            <a:r>
              <a:rPr lang="fi-FI" dirty="0" err="1" smtClean="0"/>
              <a:t>Testing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2400" b="0" i="0" u="none" strike="noStrike" kern="0" cap="none" spc="0" baseline="0">
                <a:solidFill>
                  <a:srgbClr val="000000"/>
                </a:solidFill>
                <a:uFillTx/>
                <a:latin typeface="Arial" pitchFamily="32"/>
                <a:ea typeface="Arial" pitchFamily="32"/>
                <a:cs typeface="Arial" pitchFamily="32"/>
              </a:defRPr>
            </a:pPr>
            <a:r>
              <a:rPr lang="fi-FI" dirty="0" err="1">
                <a:solidFill>
                  <a:srgbClr val="000000"/>
                </a:solidFill>
                <a:latin typeface="Arial" pitchFamily="33"/>
                <a:ea typeface="Arial" pitchFamily="34"/>
                <a:cs typeface="Arial" pitchFamily="34"/>
              </a:rPr>
              <a:t>Testing</a:t>
            </a:r>
            <a:r>
              <a:rPr lang="fi-FI" dirty="0">
                <a:solidFill>
                  <a:srgbClr val="000000"/>
                </a:solidFill>
                <a:latin typeface="Arial" pitchFamily="33"/>
                <a:ea typeface="Arial" pitchFamily="34"/>
                <a:cs typeface="Arial" pitchFamily="34"/>
              </a:rPr>
              <a:t> of a </a:t>
            </a:r>
            <a:r>
              <a:rPr lang="fi-FI" dirty="0" err="1">
                <a:solidFill>
                  <a:srgbClr val="000000"/>
                </a:solidFill>
                <a:latin typeface="Arial" pitchFamily="33"/>
                <a:ea typeface="Arial" pitchFamily="34"/>
                <a:cs typeface="Arial" pitchFamily="34"/>
              </a:rPr>
              <a:t>previously</a:t>
            </a:r>
            <a:r>
              <a:rPr lang="fi-FI" dirty="0">
                <a:solidFill>
                  <a:srgbClr val="000000"/>
                </a:solidFill>
                <a:latin typeface="Arial" pitchFamily="33"/>
                <a:ea typeface="Arial" pitchFamily="34"/>
                <a:cs typeface="Arial" pitchFamily="34"/>
              </a:rPr>
              <a:t> </a:t>
            </a:r>
            <a:r>
              <a:rPr lang="fi-FI" dirty="0" err="1">
                <a:solidFill>
                  <a:srgbClr val="000000"/>
                </a:solidFill>
                <a:latin typeface="Arial" pitchFamily="33"/>
                <a:ea typeface="Arial" pitchFamily="34"/>
                <a:cs typeface="Arial" pitchFamily="34"/>
              </a:rPr>
              <a:t>tested</a:t>
            </a:r>
            <a:r>
              <a:rPr lang="fi-FI" dirty="0">
                <a:solidFill>
                  <a:srgbClr val="000000"/>
                </a:solidFill>
                <a:latin typeface="Arial" pitchFamily="33"/>
                <a:ea typeface="Arial" pitchFamily="34"/>
                <a:cs typeface="Arial" pitchFamily="34"/>
              </a:rPr>
              <a:t> </a:t>
            </a:r>
            <a:r>
              <a:rPr lang="fi-FI" dirty="0" err="1">
                <a:solidFill>
                  <a:srgbClr val="000000"/>
                </a:solidFill>
                <a:latin typeface="Arial" pitchFamily="33"/>
                <a:ea typeface="Arial" pitchFamily="34"/>
                <a:cs typeface="Arial" pitchFamily="34"/>
              </a:rPr>
              <a:t>program</a:t>
            </a:r>
            <a:r>
              <a:rPr lang="fi-FI" dirty="0">
                <a:solidFill>
                  <a:srgbClr val="000000"/>
                </a:solidFill>
                <a:latin typeface="Arial" pitchFamily="33"/>
                <a:ea typeface="Arial" pitchFamily="34"/>
                <a:cs typeface="Arial" pitchFamily="34"/>
              </a:rPr>
              <a:t> </a:t>
            </a:r>
            <a:r>
              <a:rPr lang="fi-FI" dirty="0" err="1" smtClean="0">
                <a:solidFill>
                  <a:srgbClr val="000000"/>
                </a:solidFill>
                <a:latin typeface="Arial" pitchFamily="33"/>
                <a:ea typeface="Arial" pitchFamily="34"/>
                <a:cs typeface="Arial" pitchFamily="34"/>
              </a:rPr>
              <a:t>following</a:t>
            </a:r>
            <a:r>
              <a:rPr lang="fi-FI" dirty="0" smtClean="0">
                <a:solidFill>
                  <a:srgbClr val="000000"/>
                </a:solidFill>
                <a:latin typeface="Arial" pitchFamily="33"/>
                <a:ea typeface="Arial" pitchFamily="34"/>
                <a:cs typeface="Arial" pitchFamily="34"/>
              </a:rPr>
              <a:t> </a:t>
            </a:r>
            <a:r>
              <a:rPr lang="fi-FI" dirty="0" err="1" smtClean="0">
                <a:solidFill>
                  <a:srgbClr val="000000"/>
                </a:solidFill>
                <a:latin typeface="Arial" pitchFamily="33"/>
                <a:ea typeface="Arial" pitchFamily="34"/>
                <a:cs typeface="Arial" pitchFamily="34"/>
              </a:rPr>
              <a:t>modification</a:t>
            </a:r>
            <a:r>
              <a:rPr lang="fi-FI" dirty="0" smtClean="0">
                <a:solidFill>
                  <a:srgbClr val="000000"/>
                </a:solidFill>
                <a:latin typeface="Arial" pitchFamily="33"/>
                <a:ea typeface="Arial" pitchFamily="34"/>
                <a:cs typeface="Arial" pitchFamily="34"/>
              </a:rPr>
              <a:t> </a:t>
            </a:r>
            <a:r>
              <a:rPr lang="fi-FI" dirty="0">
                <a:solidFill>
                  <a:srgbClr val="000000"/>
                </a:solidFill>
                <a:latin typeface="Arial" pitchFamily="33"/>
                <a:ea typeface="Arial" pitchFamily="34"/>
                <a:cs typeface="Arial" pitchFamily="34"/>
              </a:rPr>
              <a:t>to </a:t>
            </a:r>
            <a:r>
              <a:rPr lang="fi-FI" dirty="0" err="1">
                <a:solidFill>
                  <a:srgbClr val="000000"/>
                </a:solidFill>
                <a:latin typeface="Arial" pitchFamily="33"/>
                <a:ea typeface="Arial" pitchFamily="34"/>
                <a:cs typeface="Arial" pitchFamily="34"/>
              </a:rPr>
              <a:t>ensure</a:t>
            </a:r>
            <a:r>
              <a:rPr lang="fi-FI" dirty="0">
                <a:solidFill>
                  <a:srgbClr val="000000"/>
                </a:solidFill>
                <a:latin typeface="Arial" pitchFamily="33"/>
                <a:ea typeface="Arial" pitchFamily="34"/>
                <a:cs typeface="Arial" pitchFamily="34"/>
              </a:rPr>
              <a:t> </a:t>
            </a:r>
            <a:r>
              <a:rPr lang="fi-FI" dirty="0" err="1">
                <a:solidFill>
                  <a:srgbClr val="000000"/>
                </a:solidFill>
                <a:latin typeface="Arial" pitchFamily="33"/>
                <a:ea typeface="Arial" pitchFamily="34"/>
                <a:cs typeface="Arial" pitchFamily="34"/>
              </a:rPr>
              <a:t>that</a:t>
            </a:r>
            <a:r>
              <a:rPr lang="fi-FI" dirty="0">
                <a:solidFill>
                  <a:srgbClr val="000000"/>
                </a:solidFill>
                <a:latin typeface="Arial" pitchFamily="33"/>
                <a:ea typeface="Arial" pitchFamily="34"/>
                <a:cs typeface="Arial" pitchFamily="34"/>
              </a:rPr>
              <a:t> </a:t>
            </a:r>
            <a:r>
              <a:rPr lang="fi-FI" dirty="0" err="1">
                <a:solidFill>
                  <a:srgbClr val="000000"/>
                </a:solidFill>
                <a:latin typeface="Arial" pitchFamily="33"/>
                <a:ea typeface="Arial" pitchFamily="34"/>
                <a:cs typeface="Arial" pitchFamily="34"/>
              </a:rPr>
              <a:t>defects</a:t>
            </a:r>
            <a:r>
              <a:rPr lang="fi-FI" dirty="0">
                <a:solidFill>
                  <a:srgbClr val="000000"/>
                </a:solidFill>
                <a:latin typeface="Arial" pitchFamily="33"/>
                <a:ea typeface="Arial" pitchFamily="34"/>
                <a:cs typeface="Arial" pitchFamily="34"/>
              </a:rPr>
              <a:t> </a:t>
            </a:r>
            <a:r>
              <a:rPr lang="fi-FI" dirty="0" err="1">
                <a:solidFill>
                  <a:srgbClr val="000000"/>
                </a:solidFill>
                <a:latin typeface="Arial" pitchFamily="33"/>
                <a:ea typeface="Arial" pitchFamily="34"/>
                <a:cs typeface="Arial" pitchFamily="34"/>
              </a:rPr>
              <a:t>have</a:t>
            </a:r>
            <a:r>
              <a:rPr lang="fi-FI" dirty="0">
                <a:solidFill>
                  <a:srgbClr val="000000"/>
                </a:solidFill>
                <a:latin typeface="Arial" pitchFamily="33"/>
                <a:ea typeface="Arial" pitchFamily="34"/>
                <a:cs typeface="Arial" pitchFamily="34"/>
              </a:rPr>
              <a:t> </a:t>
            </a:r>
            <a:r>
              <a:rPr lang="fi-FI" dirty="0" err="1">
                <a:solidFill>
                  <a:srgbClr val="000000"/>
                </a:solidFill>
                <a:latin typeface="Arial" pitchFamily="33"/>
                <a:ea typeface="Arial" pitchFamily="34"/>
                <a:cs typeface="Arial" pitchFamily="34"/>
              </a:rPr>
              <a:t>not</a:t>
            </a:r>
            <a:r>
              <a:rPr lang="fi-FI" dirty="0">
                <a:solidFill>
                  <a:srgbClr val="000000"/>
                </a:solidFill>
                <a:latin typeface="Arial" pitchFamily="33"/>
                <a:ea typeface="Arial" pitchFamily="34"/>
                <a:cs typeface="Arial" pitchFamily="34"/>
              </a:rPr>
              <a:t> </a:t>
            </a:r>
            <a:r>
              <a:rPr lang="fi-FI" dirty="0" err="1" smtClean="0">
                <a:solidFill>
                  <a:srgbClr val="000000"/>
                </a:solidFill>
                <a:latin typeface="Arial" pitchFamily="33"/>
                <a:ea typeface="Arial" pitchFamily="34"/>
                <a:cs typeface="Arial" pitchFamily="34"/>
              </a:rPr>
              <a:t>been</a:t>
            </a:r>
            <a:r>
              <a:rPr lang="fi-FI" dirty="0" smtClean="0">
                <a:solidFill>
                  <a:srgbClr val="000000"/>
                </a:solidFill>
                <a:latin typeface="Arial" pitchFamily="33"/>
                <a:ea typeface="Arial" pitchFamily="34"/>
                <a:cs typeface="Arial" pitchFamily="34"/>
              </a:rPr>
              <a:t> </a:t>
            </a:r>
            <a:r>
              <a:rPr lang="fi-FI" dirty="0" err="1" smtClean="0">
                <a:solidFill>
                  <a:srgbClr val="000000"/>
                </a:solidFill>
                <a:latin typeface="Arial" pitchFamily="33"/>
                <a:ea typeface="Arial" pitchFamily="34"/>
                <a:cs typeface="Arial" pitchFamily="34"/>
              </a:rPr>
              <a:t>introduced</a:t>
            </a:r>
            <a:r>
              <a:rPr lang="fi-FI" dirty="0" smtClean="0">
                <a:solidFill>
                  <a:srgbClr val="000000"/>
                </a:solidFill>
                <a:latin typeface="Arial" pitchFamily="33"/>
                <a:ea typeface="Arial" pitchFamily="34"/>
                <a:cs typeface="Arial" pitchFamily="34"/>
              </a:rPr>
              <a:t> </a:t>
            </a:r>
            <a:r>
              <a:rPr lang="fi-FI" dirty="0" err="1">
                <a:solidFill>
                  <a:srgbClr val="000000"/>
                </a:solidFill>
                <a:latin typeface="Arial" pitchFamily="33"/>
                <a:ea typeface="Arial" pitchFamily="34"/>
                <a:cs typeface="Arial" pitchFamily="34"/>
              </a:rPr>
              <a:t>or</a:t>
            </a:r>
            <a:r>
              <a:rPr lang="fi-FI" dirty="0">
                <a:solidFill>
                  <a:srgbClr val="000000"/>
                </a:solidFill>
                <a:latin typeface="Arial" pitchFamily="33"/>
                <a:ea typeface="Arial" pitchFamily="34"/>
                <a:cs typeface="Arial" pitchFamily="34"/>
              </a:rPr>
              <a:t> </a:t>
            </a:r>
            <a:r>
              <a:rPr lang="fi-FI" dirty="0" err="1">
                <a:solidFill>
                  <a:srgbClr val="000000"/>
                </a:solidFill>
                <a:latin typeface="Arial" pitchFamily="33"/>
                <a:ea typeface="Arial" pitchFamily="34"/>
                <a:cs typeface="Arial" pitchFamily="34"/>
              </a:rPr>
              <a:t>uncovered</a:t>
            </a:r>
            <a:r>
              <a:rPr lang="fi-FI" dirty="0">
                <a:solidFill>
                  <a:srgbClr val="000000"/>
                </a:solidFill>
                <a:latin typeface="Arial" pitchFamily="33"/>
                <a:ea typeface="Arial" pitchFamily="34"/>
                <a:cs typeface="Arial" pitchFamily="34"/>
              </a:rPr>
              <a:t> in </a:t>
            </a:r>
            <a:r>
              <a:rPr lang="fi-FI" dirty="0" err="1">
                <a:solidFill>
                  <a:srgbClr val="000000"/>
                </a:solidFill>
                <a:latin typeface="Arial" pitchFamily="33"/>
                <a:ea typeface="Arial" pitchFamily="34"/>
                <a:cs typeface="Arial" pitchFamily="34"/>
              </a:rPr>
              <a:t>unchanged</a:t>
            </a:r>
            <a:r>
              <a:rPr lang="fi-FI" dirty="0">
                <a:solidFill>
                  <a:srgbClr val="000000"/>
                </a:solidFill>
                <a:latin typeface="Arial" pitchFamily="33"/>
                <a:ea typeface="Arial" pitchFamily="34"/>
                <a:cs typeface="Arial" pitchFamily="34"/>
              </a:rPr>
              <a:t> </a:t>
            </a:r>
            <a:r>
              <a:rPr lang="fi-FI" dirty="0" err="1">
                <a:solidFill>
                  <a:srgbClr val="000000"/>
                </a:solidFill>
                <a:latin typeface="Arial" pitchFamily="33"/>
                <a:ea typeface="Arial" pitchFamily="34"/>
                <a:cs typeface="Arial" pitchFamily="34"/>
              </a:rPr>
              <a:t>areas</a:t>
            </a:r>
            <a:r>
              <a:rPr lang="fi-FI" dirty="0">
                <a:solidFill>
                  <a:srgbClr val="000000"/>
                </a:solidFill>
                <a:latin typeface="Arial" pitchFamily="33"/>
                <a:ea typeface="Arial" pitchFamily="34"/>
                <a:cs typeface="Arial" pitchFamily="34"/>
              </a:rPr>
              <a:t> of </a:t>
            </a:r>
            <a:r>
              <a:rPr lang="fi-FI" dirty="0" err="1" smtClean="0">
                <a:solidFill>
                  <a:srgbClr val="000000"/>
                </a:solidFill>
                <a:latin typeface="Arial" pitchFamily="33"/>
                <a:ea typeface="Arial" pitchFamily="34"/>
                <a:cs typeface="Arial" pitchFamily="34"/>
              </a:rPr>
              <a:t>the</a:t>
            </a:r>
            <a:r>
              <a:rPr lang="fi-FI" dirty="0" smtClean="0">
                <a:solidFill>
                  <a:srgbClr val="000000"/>
                </a:solidFill>
                <a:latin typeface="Arial" pitchFamily="33"/>
                <a:ea typeface="Arial" pitchFamily="34"/>
                <a:cs typeface="Arial" pitchFamily="34"/>
              </a:rPr>
              <a:t> software</a:t>
            </a:r>
            <a:r>
              <a:rPr lang="fi-FI" dirty="0">
                <a:solidFill>
                  <a:srgbClr val="000000"/>
                </a:solidFill>
                <a:latin typeface="Arial" pitchFamily="33"/>
                <a:ea typeface="Arial" pitchFamily="34"/>
                <a:cs typeface="Arial" pitchFamily="34"/>
              </a:rPr>
              <a:t>, as a </a:t>
            </a:r>
            <a:r>
              <a:rPr lang="fi-FI" dirty="0" err="1">
                <a:solidFill>
                  <a:srgbClr val="000000"/>
                </a:solidFill>
                <a:latin typeface="Arial" pitchFamily="33"/>
                <a:ea typeface="Arial" pitchFamily="34"/>
                <a:cs typeface="Arial" pitchFamily="34"/>
              </a:rPr>
              <a:t>result</a:t>
            </a:r>
            <a:r>
              <a:rPr lang="fi-FI" dirty="0">
                <a:solidFill>
                  <a:srgbClr val="000000"/>
                </a:solidFill>
                <a:latin typeface="Arial" pitchFamily="33"/>
                <a:ea typeface="Arial" pitchFamily="34"/>
                <a:cs typeface="Arial" pitchFamily="34"/>
              </a:rPr>
              <a:t> of </a:t>
            </a:r>
            <a:r>
              <a:rPr lang="fi-FI" dirty="0" err="1">
                <a:solidFill>
                  <a:srgbClr val="000000"/>
                </a:solidFill>
                <a:latin typeface="Arial" pitchFamily="33"/>
                <a:ea typeface="Arial" pitchFamily="34"/>
                <a:cs typeface="Arial" pitchFamily="34"/>
              </a:rPr>
              <a:t>the</a:t>
            </a:r>
            <a:r>
              <a:rPr lang="fi-FI" dirty="0">
                <a:solidFill>
                  <a:srgbClr val="000000"/>
                </a:solidFill>
                <a:latin typeface="Arial" pitchFamily="33"/>
                <a:ea typeface="Arial" pitchFamily="34"/>
                <a:cs typeface="Arial" pitchFamily="34"/>
              </a:rPr>
              <a:t> </a:t>
            </a:r>
            <a:r>
              <a:rPr lang="fi-FI" dirty="0" err="1">
                <a:solidFill>
                  <a:srgbClr val="000000"/>
                </a:solidFill>
                <a:latin typeface="Arial" pitchFamily="33"/>
                <a:ea typeface="Arial" pitchFamily="34"/>
                <a:cs typeface="Arial" pitchFamily="34"/>
              </a:rPr>
              <a:t>changes</a:t>
            </a:r>
            <a:r>
              <a:rPr lang="fi-FI" dirty="0">
                <a:solidFill>
                  <a:srgbClr val="000000"/>
                </a:solidFill>
                <a:latin typeface="Arial" pitchFamily="33"/>
                <a:ea typeface="Arial" pitchFamily="34"/>
                <a:cs typeface="Arial" pitchFamily="34"/>
              </a:rPr>
              <a:t> made. It </a:t>
            </a:r>
            <a:r>
              <a:rPr lang="fi-FI" dirty="0" smtClean="0">
                <a:solidFill>
                  <a:srgbClr val="000000"/>
                </a:solidFill>
                <a:latin typeface="Arial" pitchFamily="33"/>
                <a:ea typeface="Arial" pitchFamily="34"/>
                <a:cs typeface="Arial" pitchFamily="34"/>
              </a:rPr>
              <a:t>is </a:t>
            </a:r>
            <a:r>
              <a:rPr lang="fi-FI" dirty="0" err="1" smtClean="0">
                <a:solidFill>
                  <a:srgbClr val="000000"/>
                </a:solidFill>
                <a:latin typeface="Arial" pitchFamily="33"/>
                <a:ea typeface="Arial" pitchFamily="34"/>
                <a:cs typeface="Arial" pitchFamily="34"/>
              </a:rPr>
              <a:t>performed</a:t>
            </a:r>
            <a:r>
              <a:rPr lang="fi-FI" dirty="0" smtClean="0">
                <a:solidFill>
                  <a:srgbClr val="000000"/>
                </a:solidFill>
                <a:latin typeface="Arial" pitchFamily="33"/>
                <a:ea typeface="Arial" pitchFamily="34"/>
                <a:cs typeface="Arial" pitchFamily="34"/>
              </a:rPr>
              <a:t> </a:t>
            </a:r>
            <a:r>
              <a:rPr lang="fi-FI" dirty="0" err="1">
                <a:solidFill>
                  <a:srgbClr val="000000"/>
                </a:solidFill>
                <a:latin typeface="Arial" pitchFamily="33"/>
                <a:ea typeface="Arial" pitchFamily="34"/>
                <a:cs typeface="Arial" pitchFamily="34"/>
              </a:rPr>
              <a:t>when</a:t>
            </a:r>
            <a:r>
              <a:rPr lang="fi-FI" dirty="0">
                <a:solidFill>
                  <a:srgbClr val="000000"/>
                </a:solidFill>
                <a:latin typeface="Arial" pitchFamily="33"/>
                <a:ea typeface="Arial" pitchFamily="34"/>
                <a:cs typeface="Arial" pitchFamily="34"/>
              </a:rPr>
              <a:t> </a:t>
            </a:r>
            <a:r>
              <a:rPr lang="fi-FI" dirty="0" err="1">
                <a:solidFill>
                  <a:srgbClr val="000000"/>
                </a:solidFill>
                <a:latin typeface="Arial" pitchFamily="33"/>
                <a:ea typeface="Arial" pitchFamily="34"/>
                <a:cs typeface="Arial" pitchFamily="34"/>
              </a:rPr>
              <a:t>the</a:t>
            </a:r>
            <a:r>
              <a:rPr lang="fi-FI" dirty="0">
                <a:solidFill>
                  <a:srgbClr val="000000"/>
                </a:solidFill>
                <a:latin typeface="Arial" pitchFamily="33"/>
                <a:ea typeface="Arial" pitchFamily="34"/>
                <a:cs typeface="Arial" pitchFamily="34"/>
              </a:rPr>
              <a:t> software </a:t>
            </a:r>
            <a:r>
              <a:rPr lang="fi-FI" dirty="0" err="1">
                <a:solidFill>
                  <a:srgbClr val="000000"/>
                </a:solidFill>
                <a:latin typeface="Arial" pitchFamily="33"/>
                <a:ea typeface="Arial" pitchFamily="34"/>
                <a:cs typeface="Arial" pitchFamily="34"/>
              </a:rPr>
              <a:t>or</a:t>
            </a:r>
            <a:r>
              <a:rPr lang="fi-FI" dirty="0">
                <a:solidFill>
                  <a:srgbClr val="000000"/>
                </a:solidFill>
                <a:latin typeface="Arial" pitchFamily="33"/>
                <a:ea typeface="Arial" pitchFamily="34"/>
                <a:cs typeface="Arial" pitchFamily="34"/>
              </a:rPr>
              <a:t> </a:t>
            </a:r>
            <a:r>
              <a:rPr lang="fi-FI" dirty="0" err="1">
                <a:solidFill>
                  <a:srgbClr val="000000"/>
                </a:solidFill>
                <a:latin typeface="Arial" pitchFamily="33"/>
                <a:ea typeface="Arial" pitchFamily="34"/>
                <a:cs typeface="Arial" pitchFamily="34"/>
              </a:rPr>
              <a:t>its</a:t>
            </a:r>
            <a:r>
              <a:rPr lang="fi-FI" dirty="0">
                <a:solidFill>
                  <a:srgbClr val="000000"/>
                </a:solidFill>
                <a:latin typeface="Arial" pitchFamily="33"/>
                <a:ea typeface="Arial" pitchFamily="34"/>
                <a:cs typeface="Arial" pitchFamily="34"/>
              </a:rPr>
              <a:t> </a:t>
            </a:r>
            <a:r>
              <a:rPr lang="fi-FI" dirty="0" err="1">
                <a:solidFill>
                  <a:srgbClr val="000000"/>
                </a:solidFill>
                <a:latin typeface="Arial" pitchFamily="33"/>
                <a:ea typeface="Arial" pitchFamily="34"/>
                <a:cs typeface="Arial" pitchFamily="34"/>
              </a:rPr>
              <a:t>environment</a:t>
            </a:r>
            <a:r>
              <a:rPr lang="fi-FI" dirty="0">
                <a:solidFill>
                  <a:srgbClr val="000000"/>
                </a:solidFill>
                <a:latin typeface="Arial" pitchFamily="33"/>
                <a:ea typeface="Arial" pitchFamily="34"/>
                <a:cs typeface="Arial" pitchFamily="34"/>
              </a:rPr>
              <a:t> </a:t>
            </a:r>
            <a:r>
              <a:rPr lang="fi-FI" dirty="0" smtClean="0">
                <a:solidFill>
                  <a:srgbClr val="000000"/>
                </a:solidFill>
                <a:latin typeface="Arial" pitchFamily="33"/>
                <a:ea typeface="Arial" pitchFamily="34"/>
                <a:cs typeface="Arial" pitchFamily="34"/>
              </a:rPr>
              <a:t>is </a:t>
            </a:r>
            <a:r>
              <a:rPr lang="fi-FI" dirty="0" err="1" smtClean="0">
                <a:solidFill>
                  <a:srgbClr val="000000"/>
                </a:solidFill>
                <a:latin typeface="Arial" pitchFamily="33"/>
                <a:ea typeface="Arial" pitchFamily="34"/>
                <a:cs typeface="Arial" pitchFamily="34"/>
              </a:rPr>
              <a:t>Changed</a:t>
            </a:r>
            <a:r>
              <a:rPr lang="fi-FI" dirty="0" smtClean="0">
                <a:solidFill>
                  <a:srgbClr val="000000"/>
                </a:solidFill>
                <a:latin typeface="Arial" pitchFamily="33"/>
                <a:ea typeface="Arial" pitchFamily="34"/>
                <a:cs typeface="Arial" pitchFamily="34"/>
              </a:rPr>
              <a:t>.</a:t>
            </a:r>
          </a:p>
          <a:p>
            <a:pPr marL="0" indent="0" defTabSz="829452" hangingPunct="0">
              <a:lnSpc>
                <a:spcPct val="93000"/>
              </a:lnSpc>
              <a:buNone/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2400" b="0" i="0" u="none" strike="noStrike" kern="0" cap="none" spc="0" baseline="0">
                <a:solidFill>
                  <a:srgbClr val="000000"/>
                </a:solidFill>
                <a:uFillTx/>
                <a:latin typeface="Arial" pitchFamily="32"/>
                <a:ea typeface="Arial" pitchFamily="32"/>
                <a:cs typeface="Arial" pitchFamily="32"/>
              </a:defRPr>
            </a:pPr>
            <a:r>
              <a:rPr lang="fi-FI" dirty="0" smtClean="0">
                <a:solidFill>
                  <a:srgbClr val="000000"/>
                </a:solidFill>
                <a:latin typeface="Arial" pitchFamily="33"/>
                <a:ea typeface="Arial" pitchFamily="34"/>
                <a:cs typeface="Arial" pitchFamily="34"/>
              </a:rPr>
              <a:t>(ISTQB </a:t>
            </a:r>
            <a:r>
              <a:rPr lang="fi-FI" dirty="0" err="1" smtClean="0">
                <a:solidFill>
                  <a:srgbClr val="000000"/>
                </a:solidFill>
                <a:latin typeface="Arial" pitchFamily="33"/>
                <a:ea typeface="Arial" pitchFamily="34"/>
                <a:cs typeface="Arial" pitchFamily="34"/>
              </a:rPr>
              <a:t>Syllabus</a:t>
            </a:r>
            <a:r>
              <a:rPr lang="fi-FI" dirty="0" smtClean="0">
                <a:solidFill>
                  <a:srgbClr val="000000"/>
                </a:solidFill>
                <a:latin typeface="Arial" pitchFamily="33"/>
                <a:ea typeface="Arial" pitchFamily="34"/>
                <a:cs typeface="Arial" pitchFamily="34"/>
              </a:rPr>
              <a:t>)</a:t>
            </a:r>
            <a:endParaRPr lang="fi-FI" dirty="0">
              <a:solidFill>
                <a:srgbClr val="000000"/>
              </a:solidFill>
              <a:latin typeface="Arial" pitchFamily="33"/>
              <a:ea typeface="Arial" pitchFamily="34"/>
              <a:cs typeface="Arial" pitchFamily="34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2514174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683568" y="1417638"/>
            <a:ext cx="2016224" cy="489708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i-FI" dirty="0" smtClean="0"/>
              <a:t>Regression </a:t>
            </a:r>
            <a:r>
              <a:rPr lang="fi-FI" dirty="0" err="1" smtClean="0"/>
              <a:t>testing</a:t>
            </a:r>
            <a:r>
              <a:rPr lang="fi-FI" dirty="0" smtClean="0"/>
              <a:t> </a:t>
            </a:r>
            <a:r>
              <a:rPr lang="fi-FI" dirty="0" err="1" smtClean="0"/>
              <a:t>reason</a:t>
            </a:r>
            <a:r>
              <a:rPr lang="fi-FI" dirty="0" smtClean="0"/>
              <a:t> for </a:t>
            </a:r>
            <a:br>
              <a:rPr lang="fi-FI" dirty="0" smtClean="0"/>
            </a:br>
            <a:r>
              <a:rPr lang="fi-FI" dirty="0" err="1" smtClean="0"/>
              <a:t>test</a:t>
            </a:r>
            <a:r>
              <a:rPr lang="fi-FI" dirty="0" smtClean="0"/>
              <a:t> </a:t>
            </a:r>
            <a:r>
              <a:rPr lang="fi-FI" dirty="0" err="1" smtClean="0"/>
              <a:t>automation</a:t>
            </a:r>
            <a:r>
              <a:rPr lang="fi-FI" dirty="0" smtClean="0"/>
              <a:t> ?</a:t>
            </a:r>
            <a:endParaRPr lang="en-US" dirty="0"/>
          </a:p>
        </p:txBody>
      </p:sp>
      <p:sp>
        <p:nvSpPr>
          <p:cNvPr id="4" name="Folded Corner 3"/>
          <p:cNvSpPr/>
          <p:nvPr/>
        </p:nvSpPr>
        <p:spPr>
          <a:xfrm>
            <a:off x="1043608" y="2204864"/>
            <a:ext cx="1224136" cy="936104"/>
          </a:xfrm>
          <a:prstGeom prst="foldedCorner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i-FI" dirty="0" err="1" smtClean="0"/>
              <a:t>Test</a:t>
            </a:r>
            <a:r>
              <a:rPr lang="fi-FI" dirty="0" smtClean="0"/>
              <a:t> Case</a:t>
            </a:r>
          </a:p>
          <a:p>
            <a:pPr algn="ctr"/>
            <a:r>
              <a:rPr lang="fi-FI" dirty="0" smtClean="0"/>
              <a:t>#1</a:t>
            </a:r>
            <a:endParaRPr lang="en-US" dirty="0"/>
          </a:p>
        </p:txBody>
      </p:sp>
      <p:sp>
        <p:nvSpPr>
          <p:cNvPr id="5" name="Folded Corner 4"/>
          <p:cNvSpPr/>
          <p:nvPr/>
        </p:nvSpPr>
        <p:spPr>
          <a:xfrm>
            <a:off x="1029239" y="3224532"/>
            <a:ext cx="1224136" cy="936104"/>
          </a:xfrm>
          <a:prstGeom prst="foldedCorner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i-FI" dirty="0" err="1" smtClean="0"/>
              <a:t>Test</a:t>
            </a:r>
            <a:r>
              <a:rPr lang="fi-FI" dirty="0" smtClean="0"/>
              <a:t> Case</a:t>
            </a:r>
          </a:p>
          <a:p>
            <a:pPr algn="ctr"/>
            <a:r>
              <a:rPr lang="fi-FI" dirty="0" smtClean="0"/>
              <a:t>#2</a:t>
            </a:r>
            <a:endParaRPr lang="en-US" dirty="0"/>
          </a:p>
        </p:txBody>
      </p:sp>
      <p:sp>
        <p:nvSpPr>
          <p:cNvPr id="6" name="Folded Corner 5"/>
          <p:cNvSpPr/>
          <p:nvPr/>
        </p:nvSpPr>
        <p:spPr>
          <a:xfrm>
            <a:off x="1026819" y="5220234"/>
            <a:ext cx="1224136" cy="936104"/>
          </a:xfrm>
          <a:prstGeom prst="foldedCorner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i-FI" dirty="0" err="1" smtClean="0"/>
              <a:t>Test</a:t>
            </a:r>
            <a:r>
              <a:rPr lang="fi-FI" dirty="0" smtClean="0"/>
              <a:t> Case</a:t>
            </a:r>
          </a:p>
          <a:p>
            <a:pPr algn="ctr"/>
            <a:r>
              <a:rPr lang="fi-FI" dirty="0" smtClean="0"/>
              <a:t>#4</a:t>
            </a:r>
            <a:endParaRPr lang="en-US" dirty="0"/>
          </a:p>
        </p:txBody>
      </p:sp>
      <p:sp>
        <p:nvSpPr>
          <p:cNvPr id="7" name="Folded Corner 6"/>
          <p:cNvSpPr/>
          <p:nvPr/>
        </p:nvSpPr>
        <p:spPr>
          <a:xfrm>
            <a:off x="1043608" y="4222383"/>
            <a:ext cx="1224136" cy="936104"/>
          </a:xfrm>
          <a:prstGeom prst="foldedCorner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i-FI" dirty="0" err="1" smtClean="0"/>
              <a:t>Test</a:t>
            </a:r>
            <a:r>
              <a:rPr lang="fi-FI" dirty="0" smtClean="0"/>
              <a:t> Case</a:t>
            </a:r>
          </a:p>
          <a:p>
            <a:pPr algn="ctr"/>
            <a:r>
              <a:rPr lang="fi-FI" dirty="0" smtClean="0"/>
              <a:t>#3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83568" y="1526520"/>
            <a:ext cx="22249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err="1" smtClean="0"/>
              <a:t>Manual</a:t>
            </a:r>
            <a:r>
              <a:rPr lang="fi-FI" dirty="0" smtClean="0"/>
              <a:t> Regression </a:t>
            </a:r>
          </a:p>
          <a:p>
            <a:r>
              <a:rPr lang="fi-FI" dirty="0" err="1" smtClean="0"/>
              <a:t>Test</a:t>
            </a:r>
            <a:r>
              <a:rPr lang="fi-FI" dirty="0" smtClean="0"/>
              <a:t> Plan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5148064" y="3241275"/>
            <a:ext cx="2448272" cy="111882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i-FI" dirty="0" err="1" smtClean="0"/>
              <a:t>Test</a:t>
            </a:r>
            <a:r>
              <a:rPr lang="fi-FI" dirty="0" smtClean="0"/>
              <a:t> </a:t>
            </a:r>
            <a:r>
              <a:rPr lang="fi-FI" dirty="0" err="1" smtClean="0"/>
              <a:t>Automation</a:t>
            </a:r>
            <a:r>
              <a:rPr lang="fi-FI" dirty="0" smtClean="0"/>
              <a:t> </a:t>
            </a:r>
            <a:r>
              <a:rPr lang="fi-FI" dirty="0" err="1" smtClean="0"/>
              <a:t>Solution</a:t>
            </a:r>
            <a:endParaRPr lang="en-US" dirty="0"/>
          </a:p>
        </p:txBody>
      </p:sp>
      <p:pic>
        <p:nvPicPr>
          <p:cNvPr id="11" name="Picture 163"/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5616261" y="2012458"/>
            <a:ext cx="432047" cy="669315"/>
          </a:xfrm>
          <a:prstGeom prst="rect">
            <a:avLst/>
          </a:prstGeom>
          <a:noFill/>
          <a:ln>
            <a:noFill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</p:pic>
      <p:cxnSp>
        <p:nvCxnSpPr>
          <p:cNvPr id="13" name="Straight Arrow Connector 12"/>
          <p:cNvCxnSpPr>
            <a:stCxn id="4" idx="3"/>
            <a:endCxn id="10" idx="1"/>
          </p:cNvCxnSpPr>
          <p:nvPr/>
        </p:nvCxnSpPr>
        <p:spPr>
          <a:xfrm>
            <a:off x="2267744" y="2672916"/>
            <a:ext cx="2880320" cy="112777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7" idx="3"/>
            <a:endCxn id="10" idx="1"/>
          </p:cNvCxnSpPr>
          <p:nvPr/>
        </p:nvCxnSpPr>
        <p:spPr>
          <a:xfrm flipV="1">
            <a:off x="2267744" y="3800687"/>
            <a:ext cx="2880320" cy="88974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6" idx="3"/>
            <a:endCxn id="10" idx="1"/>
          </p:cNvCxnSpPr>
          <p:nvPr/>
        </p:nvCxnSpPr>
        <p:spPr>
          <a:xfrm flipV="1">
            <a:off x="2250955" y="3800687"/>
            <a:ext cx="2897109" cy="188759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2929533" y="3224898"/>
            <a:ext cx="136815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400" dirty="0" err="1" smtClean="0"/>
              <a:t>Test</a:t>
            </a:r>
            <a:r>
              <a:rPr lang="fi-FI" sz="1400" dirty="0" smtClean="0"/>
              <a:t> </a:t>
            </a:r>
            <a:r>
              <a:rPr lang="fi-FI" sz="1400" dirty="0" err="1" smtClean="0"/>
              <a:t>Cases</a:t>
            </a:r>
            <a:r>
              <a:rPr lang="fi-FI" sz="1400" dirty="0" smtClean="0"/>
              <a:t> </a:t>
            </a:r>
            <a:r>
              <a:rPr lang="fi-FI" sz="1400" dirty="0" err="1" smtClean="0"/>
              <a:t>which</a:t>
            </a:r>
            <a:r>
              <a:rPr lang="fi-FI" sz="1400" dirty="0" smtClean="0"/>
              <a:t> </a:t>
            </a:r>
            <a:r>
              <a:rPr lang="fi-FI" sz="1400" dirty="0" err="1" smtClean="0"/>
              <a:t>are</a:t>
            </a:r>
            <a:r>
              <a:rPr lang="fi-FI" sz="1400" dirty="0" smtClean="0"/>
              <a:t>  </a:t>
            </a:r>
            <a:r>
              <a:rPr lang="fi-FI" sz="1400" dirty="0" err="1" smtClean="0"/>
              <a:t>possible</a:t>
            </a:r>
            <a:r>
              <a:rPr lang="fi-FI" sz="1400" dirty="0" smtClean="0"/>
              <a:t> to  </a:t>
            </a:r>
            <a:r>
              <a:rPr lang="fi-FI" sz="1400" dirty="0" err="1" smtClean="0"/>
              <a:t>automate</a:t>
            </a:r>
            <a:r>
              <a:rPr lang="fi-FI" sz="1400" dirty="0" smtClean="0"/>
              <a:t>?</a:t>
            </a:r>
            <a:endParaRPr lang="en-US" sz="1400" dirty="0"/>
          </a:p>
        </p:txBody>
      </p:sp>
      <p:sp>
        <p:nvSpPr>
          <p:cNvPr id="22" name="Down Arrow 21"/>
          <p:cNvSpPr/>
          <p:nvPr/>
        </p:nvSpPr>
        <p:spPr>
          <a:xfrm>
            <a:off x="6156176" y="4431251"/>
            <a:ext cx="432048" cy="93610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Down Arrow 22"/>
          <p:cNvSpPr/>
          <p:nvPr/>
        </p:nvSpPr>
        <p:spPr>
          <a:xfrm>
            <a:off x="6156176" y="2300697"/>
            <a:ext cx="432048" cy="93610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900105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 smtClean="0"/>
              <a:t>Test</a:t>
            </a:r>
            <a:r>
              <a:rPr lang="fi-FI" dirty="0" smtClean="0"/>
              <a:t> Plan &amp; Regression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95521" y="1409024"/>
            <a:ext cx="2449137" cy="4735487"/>
          </a:xfrm>
          <a:prstGeom prst="rect">
            <a:avLst/>
          </a:prstGeom>
          <a:solidFill>
            <a:srgbClr val="FF6633"/>
          </a:solidFill>
          <a:ln w="35999">
            <a:solidFill>
              <a:srgbClr val="000000">
                <a:alpha val="50000"/>
              </a:srgbClr>
            </a:solidFill>
            <a:prstDash val="solid"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  <p:txBody>
          <a:bodyPr vert="horz" wrap="square" lIns="81643" tIns="40817" rIns="81643" bIns="40817" anchor="ctr" anchorCtr="1" compatLnSpc="1"/>
          <a:lstStyle/>
          <a:p>
            <a:pPr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i-FI" sz="1100">
              <a:solidFill>
                <a:srgbClr val="000000"/>
              </a:solidFill>
              <a:latin typeface="Bitstream Vera Sans Mono" pitchFamily="49"/>
              <a:ea typeface="SimSun" pitchFamily="2"/>
              <a:cs typeface="SimSun" pitchFamily="2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58797" y="1898909"/>
            <a:ext cx="979651" cy="653169"/>
          </a:xfrm>
          <a:prstGeom prst="rect">
            <a:avLst/>
          </a:prstGeom>
          <a:solidFill>
            <a:srgbClr val="FFFFCC"/>
          </a:solidFill>
          <a:ln w="35999">
            <a:solidFill>
              <a:srgbClr val="000000">
                <a:alpha val="50000"/>
              </a:srgbClr>
            </a:solidFill>
            <a:prstDash val="solid"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  <p:txBody>
          <a:bodyPr vert="horz" wrap="square" lIns="81643" tIns="40817" rIns="81643" bIns="40817" anchor="ctr" anchorCtr="1" compatLnSpc="1"/>
          <a:lstStyle/>
          <a:p>
            <a:pPr algn="ctr"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100">
                <a:solidFill>
                  <a:srgbClr val="000000"/>
                </a:solidFill>
                <a:latin typeface="Bitstream Vera Sans Mono" pitchFamily="49"/>
                <a:ea typeface="SimSun" pitchFamily="2"/>
                <a:cs typeface="SimSun" pitchFamily="2"/>
              </a:rPr>
              <a:t>Test Case</a:t>
            </a:r>
          </a:p>
          <a:p>
            <a:pPr algn="ctr"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100">
                <a:solidFill>
                  <a:srgbClr val="000000"/>
                </a:solidFill>
                <a:latin typeface="Bitstream Vera Sans Mono" pitchFamily="49"/>
                <a:ea typeface="SimSun" pitchFamily="2"/>
                <a:cs typeface="SimSun" pitchFamily="2"/>
              </a:rPr>
              <a:t>#1</a:t>
            </a:r>
          </a:p>
        </p:txBody>
      </p:sp>
      <p:sp>
        <p:nvSpPr>
          <p:cNvPr id="6" name="Rectangle 5"/>
          <p:cNvSpPr/>
          <p:nvPr/>
        </p:nvSpPr>
        <p:spPr>
          <a:xfrm>
            <a:off x="558797" y="2715371"/>
            <a:ext cx="979651" cy="653169"/>
          </a:xfrm>
          <a:prstGeom prst="rect">
            <a:avLst/>
          </a:prstGeom>
          <a:solidFill>
            <a:srgbClr val="FFFFCC"/>
          </a:solidFill>
          <a:ln w="35999">
            <a:solidFill>
              <a:srgbClr val="000000">
                <a:alpha val="50000"/>
              </a:srgbClr>
            </a:solidFill>
            <a:prstDash val="solid"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  <p:txBody>
          <a:bodyPr vert="horz" wrap="square" lIns="81643" tIns="40817" rIns="81643" bIns="40817" anchor="ctr" anchorCtr="1" compatLnSpc="1"/>
          <a:lstStyle/>
          <a:p>
            <a:pPr algn="ctr"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100">
                <a:solidFill>
                  <a:srgbClr val="000000"/>
                </a:solidFill>
                <a:latin typeface="Bitstream Vera Sans Mono" pitchFamily="49"/>
                <a:ea typeface="SimSun" pitchFamily="2"/>
                <a:cs typeface="SimSun" pitchFamily="2"/>
              </a:rPr>
              <a:t>Test Case</a:t>
            </a:r>
          </a:p>
          <a:p>
            <a:pPr algn="ctr"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100">
                <a:solidFill>
                  <a:srgbClr val="000000"/>
                </a:solidFill>
                <a:latin typeface="Bitstream Vera Sans Mono" pitchFamily="49"/>
                <a:ea typeface="SimSun" pitchFamily="2"/>
                <a:cs typeface="SimSun" pitchFamily="2"/>
              </a:rPr>
              <a:t>#3</a:t>
            </a:r>
          </a:p>
        </p:txBody>
      </p:sp>
      <p:sp>
        <p:nvSpPr>
          <p:cNvPr id="7" name="Rectangle 6"/>
          <p:cNvSpPr/>
          <p:nvPr/>
        </p:nvSpPr>
        <p:spPr>
          <a:xfrm>
            <a:off x="558797" y="3531833"/>
            <a:ext cx="979651" cy="653169"/>
          </a:xfrm>
          <a:prstGeom prst="rect">
            <a:avLst/>
          </a:prstGeom>
          <a:solidFill>
            <a:srgbClr val="FFFFCC"/>
          </a:solidFill>
          <a:ln w="35999">
            <a:solidFill>
              <a:srgbClr val="000000">
                <a:alpha val="50000"/>
              </a:srgbClr>
            </a:solidFill>
            <a:prstDash val="solid"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  <p:txBody>
          <a:bodyPr vert="horz" wrap="square" lIns="81643" tIns="40817" rIns="81643" bIns="40817" anchor="ctr" anchorCtr="1" compatLnSpc="1"/>
          <a:lstStyle/>
          <a:p>
            <a:pPr algn="ctr"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100">
                <a:solidFill>
                  <a:srgbClr val="000000"/>
                </a:solidFill>
                <a:latin typeface="Bitstream Vera Sans Mono" pitchFamily="49"/>
                <a:ea typeface="SimSun" pitchFamily="2"/>
                <a:cs typeface="SimSun" pitchFamily="2"/>
              </a:rPr>
              <a:t>Test Case</a:t>
            </a:r>
          </a:p>
          <a:p>
            <a:pPr algn="ctr"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100">
                <a:solidFill>
                  <a:srgbClr val="000000"/>
                </a:solidFill>
                <a:latin typeface="Bitstream Vera Sans Mono" pitchFamily="49"/>
                <a:ea typeface="SimSun" pitchFamily="2"/>
                <a:cs typeface="SimSun" pitchFamily="2"/>
              </a:rPr>
              <a:t>#5</a:t>
            </a:r>
          </a:p>
        </p:txBody>
      </p:sp>
      <p:sp>
        <p:nvSpPr>
          <p:cNvPr id="8" name="Rectangle 7"/>
          <p:cNvSpPr/>
          <p:nvPr/>
        </p:nvSpPr>
        <p:spPr>
          <a:xfrm>
            <a:off x="558797" y="4348296"/>
            <a:ext cx="979651" cy="653169"/>
          </a:xfrm>
          <a:prstGeom prst="rect">
            <a:avLst/>
          </a:prstGeom>
          <a:solidFill>
            <a:srgbClr val="FFFFCC"/>
          </a:solidFill>
          <a:ln w="35999">
            <a:solidFill>
              <a:srgbClr val="000000">
                <a:alpha val="50000"/>
              </a:srgbClr>
            </a:solidFill>
            <a:prstDash val="solid"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  <p:txBody>
          <a:bodyPr vert="horz" wrap="square" lIns="81643" tIns="40817" rIns="81643" bIns="40817" anchor="ctr" anchorCtr="1" compatLnSpc="1"/>
          <a:lstStyle/>
          <a:p>
            <a:pPr algn="ctr"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100">
                <a:solidFill>
                  <a:srgbClr val="000000"/>
                </a:solidFill>
                <a:latin typeface="Bitstream Vera Sans Mono" pitchFamily="49"/>
                <a:ea typeface="SimSun" pitchFamily="2"/>
                <a:cs typeface="SimSun" pitchFamily="2"/>
              </a:rPr>
              <a:t>Test Case</a:t>
            </a:r>
          </a:p>
          <a:p>
            <a:pPr algn="ctr"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100">
                <a:solidFill>
                  <a:srgbClr val="000000"/>
                </a:solidFill>
                <a:latin typeface="Bitstream Vera Sans Mono" pitchFamily="49"/>
                <a:ea typeface="SimSun" pitchFamily="2"/>
                <a:cs typeface="SimSun" pitchFamily="2"/>
              </a:rPr>
              <a:t>#7</a:t>
            </a:r>
          </a:p>
        </p:txBody>
      </p:sp>
      <p:sp>
        <p:nvSpPr>
          <p:cNvPr id="9" name="Rectangle 8"/>
          <p:cNvSpPr/>
          <p:nvPr/>
        </p:nvSpPr>
        <p:spPr>
          <a:xfrm>
            <a:off x="558797" y="5164758"/>
            <a:ext cx="979651" cy="653169"/>
          </a:xfrm>
          <a:prstGeom prst="rect">
            <a:avLst/>
          </a:prstGeom>
          <a:solidFill>
            <a:srgbClr val="FFFFCC"/>
          </a:solidFill>
          <a:ln w="35999">
            <a:solidFill>
              <a:srgbClr val="000000">
                <a:alpha val="50000"/>
              </a:srgbClr>
            </a:solidFill>
            <a:prstDash val="solid"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  <p:txBody>
          <a:bodyPr vert="horz" wrap="square" lIns="81643" tIns="40817" rIns="81643" bIns="40817" anchor="ctr" anchorCtr="1" compatLnSpc="1"/>
          <a:lstStyle/>
          <a:p>
            <a:pPr algn="ctr"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100">
                <a:solidFill>
                  <a:srgbClr val="000000"/>
                </a:solidFill>
                <a:latin typeface="Bitstream Vera Sans Mono" pitchFamily="49"/>
                <a:ea typeface="SimSun" pitchFamily="2"/>
                <a:cs typeface="SimSun" pitchFamily="2"/>
              </a:rPr>
              <a:t>Test Case</a:t>
            </a:r>
          </a:p>
          <a:p>
            <a:pPr algn="ctr"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100">
                <a:solidFill>
                  <a:srgbClr val="000000"/>
                </a:solidFill>
                <a:latin typeface="Bitstream Vera Sans Mono" pitchFamily="49"/>
                <a:ea typeface="SimSun" pitchFamily="2"/>
                <a:cs typeface="SimSun" pitchFamily="2"/>
              </a:rPr>
              <a:t>#9</a:t>
            </a:r>
          </a:p>
        </p:txBody>
      </p:sp>
      <p:sp>
        <p:nvSpPr>
          <p:cNvPr id="10" name="Rectangle 9"/>
          <p:cNvSpPr/>
          <p:nvPr/>
        </p:nvSpPr>
        <p:spPr>
          <a:xfrm>
            <a:off x="1701724" y="1898909"/>
            <a:ext cx="979651" cy="653169"/>
          </a:xfrm>
          <a:prstGeom prst="rect">
            <a:avLst/>
          </a:prstGeom>
          <a:solidFill>
            <a:srgbClr val="FFFFCC"/>
          </a:solidFill>
          <a:ln w="35999">
            <a:solidFill>
              <a:srgbClr val="000000">
                <a:alpha val="50000"/>
              </a:srgbClr>
            </a:solidFill>
            <a:prstDash val="solid"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  <p:txBody>
          <a:bodyPr vert="horz" wrap="square" lIns="81643" tIns="40817" rIns="81643" bIns="40817" anchor="ctr" anchorCtr="1" compatLnSpc="1"/>
          <a:lstStyle/>
          <a:p>
            <a:pPr algn="ctr"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100">
                <a:solidFill>
                  <a:srgbClr val="000000"/>
                </a:solidFill>
                <a:latin typeface="Bitstream Vera Sans Mono" pitchFamily="49"/>
                <a:ea typeface="SimSun" pitchFamily="2"/>
                <a:cs typeface="SimSun" pitchFamily="2"/>
              </a:rPr>
              <a:t>Test Case</a:t>
            </a:r>
          </a:p>
          <a:p>
            <a:pPr algn="ctr"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100">
                <a:solidFill>
                  <a:srgbClr val="000000"/>
                </a:solidFill>
                <a:latin typeface="Bitstream Vera Sans Mono" pitchFamily="49"/>
                <a:ea typeface="SimSun" pitchFamily="2"/>
                <a:cs typeface="SimSun" pitchFamily="2"/>
              </a:rPr>
              <a:t>#2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701724" y="2715371"/>
            <a:ext cx="979651" cy="653169"/>
          </a:xfrm>
          <a:prstGeom prst="rect">
            <a:avLst/>
          </a:prstGeom>
          <a:solidFill>
            <a:srgbClr val="FFFFCC"/>
          </a:solidFill>
          <a:ln w="35999">
            <a:solidFill>
              <a:srgbClr val="000000">
                <a:alpha val="50000"/>
              </a:srgbClr>
            </a:solidFill>
            <a:prstDash val="solid"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  <p:txBody>
          <a:bodyPr vert="horz" wrap="square" lIns="81643" tIns="40817" rIns="81643" bIns="40817" anchor="ctr" anchorCtr="1" compatLnSpc="1"/>
          <a:lstStyle/>
          <a:p>
            <a:pPr algn="ctr"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100">
                <a:solidFill>
                  <a:srgbClr val="000000"/>
                </a:solidFill>
                <a:latin typeface="Bitstream Vera Sans Mono" pitchFamily="49"/>
                <a:ea typeface="SimSun" pitchFamily="2"/>
                <a:cs typeface="SimSun" pitchFamily="2"/>
              </a:rPr>
              <a:t>Test Case</a:t>
            </a:r>
          </a:p>
          <a:p>
            <a:pPr algn="ctr"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100">
                <a:solidFill>
                  <a:srgbClr val="000000"/>
                </a:solidFill>
                <a:latin typeface="Bitstream Vera Sans Mono" pitchFamily="49"/>
                <a:ea typeface="SimSun" pitchFamily="2"/>
                <a:cs typeface="SimSun" pitchFamily="2"/>
              </a:rPr>
              <a:t>#4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701724" y="3531833"/>
            <a:ext cx="979651" cy="653169"/>
          </a:xfrm>
          <a:prstGeom prst="rect">
            <a:avLst/>
          </a:prstGeom>
          <a:solidFill>
            <a:srgbClr val="FFFFCC"/>
          </a:solidFill>
          <a:ln w="35999">
            <a:solidFill>
              <a:srgbClr val="000000">
                <a:alpha val="50000"/>
              </a:srgbClr>
            </a:solidFill>
            <a:prstDash val="solid"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  <p:txBody>
          <a:bodyPr vert="horz" wrap="square" lIns="81643" tIns="40817" rIns="81643" bIns="40817" anchor="ctr" anchorCtr="1" compatLnSpc="1"/>
          <a:lstStyle/>
          <a:p>
            <a:pPr algn="ctr"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100">
                <a:solidFill>
                  <a:srgbClr val="000000"/>
                </a:solidFill>
                <a:latin typeface="Bitstream Vera Sans Mono" pitchFamily="49"/>
                <a:ea typeface="SimSun" pitchFamily="2"/>
                <a:cs typeface="SimSun" pitchFamily="2"/>
              </a:rPr>
              <a:t>Test Case</a:t>
            </a:r>
          </a:p>
          <a:p>
            <a:pPr algn="ctr"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100">
                <a:solidFill>
                  <a:srgbClr val="000000"/>
                </a:solidFill>
                <a:latin typeface="Bitstream Vera Sans Mono" pitchFamily="49"/>
                <a:ea typeface="SimSun" pitchFamily="2"/>
                <a:cs typeface="SimSun" pitchFamily="2"/>
              </a:rPr>
              <a:t>#6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701724" y="4348296"/>
            <a:ext cx="979651" cy="653169"/>
          </a:xfrm>
          <a:prstGeom prst="rect">
            <a:avLst/>
          </a:prstGeom>
          <a:solidFill>
            <a:srgbClr val="FFFFCC"/>
          </a:solidFill>
          <a:ln w="35999">
            <a:solidFill>
              <a:srgbClr val="000000">
                <a:alpha val="50000"/>
              </a:srgbClr>
            </a:solidFill>
            <a:prstDash val="solid"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  <p:txBody>
          <a:bodyPr vert="horz" wrap="square" lIns="81643" tIns="40817" rIns="81643" bIns="40817" anchor="ctr" anchorCtr="1" compatLnSpc="1"/>
          <a:lstStyle/>
          <a:p>
            <a:pPr algn="ctr"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100">
                <a:solidFill>
                  <a:srgbClr val="000000"/>
                </a:solidFill>
                <a:latin typeface="Bitstream Vera Sans Mono" pitchFamily="49"/>
                <a:ea typeface="SimSun" pitchFamily="2"/>
                <a:cs typeface="SimSun" pitchFamily="2"/>
              </a:rPr>
              <a:t>Test Case</a:t>
            </a:r>
          </a:p>
          <a:p>
            <a:pPr algn="ctr"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100">
                <a:solidFill>
                  <a:srgbClr val="000000"/>
                </a:solidFill>
                <a:latin typeface="Bitstream Vera Sans Mono" pitchFamily="49"/>
                <a:ea typeface="SimSun" pitchFamily="2"/>
                <a:cs typeface="SimSun" pitchFamily="2"/>
              </a:rPr>
              <a:t>#8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701724" y="5164758"/>
            <a:ext cx="979651" cy="653169"/>
          </a:xfrm>
          <a:prstGeom prst="rect">
            <a:avLst/>
          </a:prstGeom>
          <a:solidFill>
            <a:srgbClr val="FFFFCC"/>
          </a:solidFill>
          <a:ln w="35999">
            <a:solidFill>
              <a:srgbClr val="000000">
                <a:alpha val="50000"/>
              </a:srgbClr>
            </a:solidFill>
            <a:prstDash val="solid"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  <p:txBody>
          <a:bodyPr vert="horz" wrap="square" lIns="81643" tIns="40817" rIns="81643" bIns="40817" anchor="ctr" anchorCtr="1" compatLnSpc="1"/>
          <a:lstStyle/>
          <a:p>
            <a:pPr algn="ctr"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100">
                <a:solidFill>
                  <a:srgbClr val="000000"/>
                </a:solidFill>
                <a:latin typeface="Bitstream Vera Sans Mono" pitchFamily="49"/>
                <a:ea typeface="SimSun" pitchFamily="2"/>
                <a:cs typeface="SimSun" pitchFamily="2"/>
              </a:rPr>
              <a:t>Test Case</a:t>
            </a:r>
          </a:p>
          <a:p>
            <a:pPr algn="ctr"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100">
                <a:solidFill>
                  <a:srgbClr val="000000"/>
                </a:solidFill>
                <a:latin typeface="Bitstream Vera Sans Mono" pitchFamily="49"/>
                <a:ea typeface="SimSun" pitchFamily="2"/>
                <a:cs typeface="SimSun" pitchFamily="2"/>
              </a:rPr>
              <a:t>#10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8623" y="1499815"/>
            <a:ext cx="2775688" cy="239847"/>
          </a:xfrm>
          <a:prstGeom prst="rect">
            <a:avLst/>
          </a:prstGeom>
          <a:noFill/>
          <a:ln>
            <a:noFill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  <p:txBody>
          <a:bodyPr vert="horz" wrap="square" lIns="81643" tIns="40817" rIns="81643" bIns="40817" anchor="t" anchorCtr="0" compatLnSpc="1">
            <a:spAutoFit/>
          </a:bodyPr>
          <a:lstStyle/>
          <a:p>
            <a:pPr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100">
                <a:solidFill>
                  <a:srgbClr val="000000"/>
                </a:solidFill>
                <a:latin typeface="Bitstream Vera Sans Mono" pitchFamily="49"/>
                <a:ea typeface="SimSun" pitchFamily="2"/>
                <a:cs typeface="SimSun" pitchFamily="2"/>
              </a:rPr>
              <a:t>TEST PLAN 1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824311" y="1898909"/>
            <a:ext cx="1306202" cy="4735487"/>
          </a:xfrm>
          <a:prstGeom prst="rect">
            <a:avLst/>
          </a:prstGeom>
          <a:solidFill>
            <a:srgbClr val="FF6633"/>
          </a:solidFill>
          <a:ln w="35999">
            <a:solidFill>
              <a:srgbClr val="000000">
                <a:alpha val="50000"/>
              </a:srgbClr>
            </a:solidFill>
            <a:prstDash val="solid"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  <p:txBody>
          <a:bodyPr vert="horz" wrap="square" lIns="81643" tIns="40817" rIns="81643" bIns="40817" anchor="ctr" anchorCtr="1" compatLnSpc="1"/>
          <a:lstStyle/>
          <a:p>
            <a:pPr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i-FI" sz="1100">
              <a:solidFill>
                <a:srgbClr val="000000"/>
              </a:solidFill>
              <a:latin typeface="Bitstream Vera Sans Mono" pitchFamily="49"/>
              <a:ea typeface="SimSun" pitchFamily="2"/>
              <a:cs typeface="SimSun" pitchFamily="2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987586" y="2388787"/>
            <a:ext cx="979651" cy="653169"/>
          </a:xfrm>
          <a:prstGeom prst="rect">
            <a:avLst/>
          </a:prstGeom>
          <a:solidFill>
            <a:srgbClr val="FFFFCC"/>
          </a:solidFill>
          <a:ln w="35999">
            <a:solidFill>
              <a:srgbClr val="000000">
                <a:alpha val="50000"/>
              </a:srgbClr>
            </a:solidFill>
            <a:prstDash val="solid"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  <p:txBody>
          <a:bodyPr vert="horz" wrap="square" lIns="81643" tIns="40817" rIns="81643" bIns="40817" anchor="ctr" anchorCtr="1" compatLnSpc="1"/>
          <a:lstStyle/>
          <a:p>
            <a:pPr algn="ctr"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100">
                <a:solidFill>
                  <a:srgbClr val="000000"/>
                </a:solidFill>
                <a:latin typeface="Bitstream Vera Sans Mono" pitchFamily="49"/>
                <a:ea typeface="SimSun" pitchFamily="2"/>
                <a:cs typeface="SimSun" pitchFamily="2"/>
              </a:rPr>
              <a:t>Test Case</a:t>
            </a:r>
          </a:p>
          <a:p>
            <a:pPr algn="ctr"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100">
                <a:solidFill>
                  <a:srgbClr val="000000"/>
                </a:solidFill>
                <a:latin typeface="Bitstream Vera Sans Mono" pitchFamily="49"/>
                <a:ea typeface="SimSun" pitchFamily="2"/>
                <a:cs typeface="SimSun" pitchFamily="2"/>
              </a:rPr>
              <a:t>#1</a:t>
            </a:r>
          </a:p>
        </p:txBody>
      </p:sp>
      <p:sp>
        <p:nvSpPr>
          <p:cNvPr id="18" name="Rectangle 17"/>
          <p:cNvSpPr/>
          <p:nvPr/>
        </p:nvSpPr>
        <p:spPr>
          <a:xfrm>
            <a:off x="3987586" y="3205248"/>
            <a:ext cx="979651" cy="653169"/>
          </a:xfrm>
          <a:prstGeom prst="rect">
            <a:avLst/>
          </a:prstGeom>
          <a:solidFill>
            <a:srgbClr val="FFFFCC"/>
          </a:solidFill>
          <a:ln w="35999">
            <a:solidFill>
              <a:srgbClr val="000000">
                <a:alpha val="50000"/>
              </a:srgbClr>
            </a:solidFill>
            <a:prstDash val="solid"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  <p:txBody>
          <a:bodyPr vert="horz" wrap="square" lIns="81643" tIns="40817" rIns="81643" bIns="40817" anchor="ctr" anchorCtr="1" compatLnSpc="1"/>
          <a:lstStyle/>
          <a:p>
            <a:pPr algn="ctr"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100">
                <a:solidFill>
                  <a:srgbClr val="000000"/>
                </a:solidFill>
                <a:latin typeface="Bitstream Vera Sans Mono" pitchFamily="49"/>
                <a:ea typeface="SimSun" pitchFamily="2"/>
                <a:cs typeface="SimSun" pitchFamily="2"/>
              </a:rPr>
              <a:t>Test Case</a:t>
            </a:r>
          </a:p>
          <a:p>
            <a:pPr algn="ctr"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100">
                <a:solidFill>
                  <a:srgbClr val="000000"/>
                </a:solidFill>
                <a:latin typeface="Bitstream Vera Sans Mono" pitchFamily="49"/>
                <a:ea typeface="SimSun" pitchFamily="2"/>
                <a:cs typeface="SimSun" pitchFamily="2"/>
              </a:rPr>
              <a:t>#3</a:t>
            </a:r>
          </a:p>
        </p:txBody>
      </p:sp>
      <p:sp>
        <p:nvSpPr>
          <p:cNvPr id="19" name="Rectangle 18"/>
          <p:cNvSpPr/>
          <p:nvPr/>
        </p:nvSpPr>
        <p:spPr>
          <a:xfrm>
            <a:off x="3987586" y="4838172"/>
            <a:ext cx="979651" cy="653169"/>
          </a:xfrm>
          <a:prstGeom prst="rect">
            <a:avLst/>
          </a:prstGeom>
          <a:solidFill>
            <a:srgbClr val="FFFFCC"/>
          </a:solidFill>
          <a:ln w="35999">
            <a:solidFill>
              <a:srgbClr val="000000">
                <a:alpha val="50000"/>
              </a:srgbClr>
            </a:solidFill>
            <a:prstDash val="solid"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  <p:txBody>
          <a:bodyPr vert="horz" wrap="square" lIns="81643" tIns="40817" rIns="81643" bIns="40817" anchor="ctr" anchorCtr="1" compatLnSpc="1"/>
          <a:lstStyle/>
          <a:p>
            <a:pPr algn="ctr"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100">
                <a:solidFill>
                  <a:srgbClr val="000000"/>
                </a:solidFill>
                <a:latin typeface="Bitstream Vera Sans Mono" pitchFamily="49"/>
                <a:ea typeface="SimSun" pitchFamily="2"/>
                <a:cs typeface="SimSun" pitchFamily="2"/>
              </a:rPr>
              <a:t>Test Case</a:t>
            </a:r>
          </a:p>
          <a:p>
            <a:pPr algn="ctr"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100">
                <a:solidFill>
                  <a:srgbClr val="000000"/>
                </a:solidFill>
                <a:latin typeface="Bitstream Vera Sans Mono" pitchFamily="49"/>
                <a:ea typeface="SimSun" pitchFamily="2"/>
                <a:cs typeface="SimSun" pitchFamily="2"/>
              </a:rPr>
              <a:t>#7</a:t>
            </a:r>
          </a:p>
        </p:txBody>
      </p:sp>
      <p:sp>
        <p:nvSpPr>
          <p:cNvPr id="20" name="Rectangle 19"/>
          <p:cNvSpPr/>
          <p:nvPr/>
        </p:nvSpPr>
        <p:spPr>
          <a:xfrm>
            <a:off x="3987586" y="4021710"/>
            <a:ext cx="979651" cy="653169"/>
          </a:xfrm>
          <a:prstGeom prst="rect">
            <a:avLst/>
          </a:prstGeom>
          <a:solidFill>
            <a:srgbClr val="FFFFCC"/>
          </a:solidFill>
          <a:ln w="35999">
            <a:solidFill>
              <a:srgbClr val="000000">
                <a:alpha val="50000"/>
              </a:srgbClr>
            </a:solidFill>
            <a:prstDash val="solid"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  <p:txBody>
          <a:bodyPr vert="horz" wrap="square" lIns="81643" tIns="40817" rIns="81643" bIns="40817" anchor="ctr" anchorCtr="1" compatLnSpc="1"/>
          <a:lstStyle/>
          <a:p>
            <a:pPr algn="ctr"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100">
                <a:solidFill>
                  <a:srgbClr val="000000"/>
                </a:solidFill>
                <a:latin typeface="Bitstream Vera Sans Mono" pitchFamily="49"/>
                <a:ea typeface="SimSun" pitchFamily="2"/>
                <a:cs typeface="SimSun" pitchFamily="2"/>
              </a:rPr>
              <a:t>Test Case</a:t>
            </a:r>
          </a:p>
          <a:p>
            <a:pPr algn="ctr"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100">
                <a:solidFill>
                  <a:srgbClr val="000000"/>
                </a:solidFill>
                <a:latin typeface="Bitstream Vera Sans Mono" pitchFamily="49"/>
                <a:ea typeface="SimSun" pitchFamily="2"/>
                <a:cs typeface="SimSun" pitchFamily="2"/>
              </a:rPr>
              <a:t>#4</a:t>
            </a:r>
          </a:p>
        </p:txBody>
      </p:sp>
      <p:sp>
        <p:nvSpPr>
          <p:cNvPr id="21" name="Rectangle 20"/>
          <p:cNvSpPr/>
          <p:nvPr/>
        </p:nvSpPr>
        <p:spPr>
          <a:xfrm>
            <a:off x="3987586" y="5817927"/>
            <a:ext cx="979651" cy="653169"/>
          </a:xfrm>
          <a:prstGeom prst="rect">
            <a:avLst/>
          </a:prstGeom>
          <a:solidFill>
            <a:srgbClr val="FFFFCC"/>
          </a:solidFill>
          <a:ln w="35999">
            <a:solidFill>
              <a:srgbClr val="000000">
                <a:alpha val="50000"/>
              </a:srgbClr>
            </a:solidFill>
            <a:prstDash val="solid"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  <p:txBody>
          <a:bodyPr vert="horz" wrap="square" lIns="81643" tIns="40817" rIns="81643" bIns="40817" anchor="ctr" anchorCtr="1" compatLnSpc="1"/>
          <a:lstStyle/>
          <a:p>
            <a:pPr algn="ctr"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100">
                <a:solidFill>
                  <a:srgbClr val="000000"/>
                </a:solidFill>
                <a:latin typeface="Bitstream Vera Sans Mono" pitchFamily="49"/>
                <a:ea typeface="SimSun" pitchFamily="2"/>
                <a:cs typeface="SimSun" pitchFamily="2"/>
              </a:rPr>
              <a:t>Test Case</a:t>
            </a:r>
          </a:p>
          <a:p>
            <a:pPr algn="ctr"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100">
                <a:solidFill>
                  <a:srgbClr val="000000"/>
                </a:solidFill>
                <a:latin typeface="Bitstream Vera Sans Mono" pitchFamily="49"/>
                <a:ea typeface="SimSun" pitchFamily="2"/>
                <a:cs typeface="SimSun" pitchFamily="2"/>
              </a:rPr>
              <a:t>#8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987586" y="1509288"/>
            <a:ext cx="1959303" cy="397261"/>
          </a:xfrm>
          <a:prstGeom prst="rect">
            <a:avLst/>
          </a:prstGeom>
          <a:noFill/>
          <a:ln>
            <a:noFill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  <p:txBody>
          <a:bodyPr vert="horz" wrap="square" lIns="81643" tIns="40817" rIns="81643" bIns="40817" anchor="t" anchorCtr="0" compatLnSpc="1">
            <a:spAutoFit/>
          </a:bodyPr>
          <a:lstStyle/>
          <a:p>
            <a:pPr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100">
                <a:solidFill>
                  <a:srgbClr val="000000"/>
                </a:solidFill>
                <a:latin typeface="Bitstream Vera Sans Mono" pitchFamily="49"/>
                <a:ea typeface="SimSun" pitchFamily="2"/>
                <a:cs typeface="SimSun" pitchFamily="2"/>
              </a:rPr>
              <a:t>REGRESSION</a:t>
            </a:r>
          </a:p>
          <a:p>
            <a:pPr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100">
                <a:solidFill>
                  <a:srgbClr val="000000"/>
                </a:solidFill>
                <a:latin typeface="Bitstream Vera Sans Mono" pitchFamily="49"/>
                <a:ea typeface="SimSun" pitchFamily="2"/>
                <a:cs typeface="SimSun" pitchFamily="2"/>
              </a:rPr>
              <a:t>TEST PLAN</a:t>
            </a:r>
          </a:p>
        </p:txBody>
      </p:sp>
      <p:cxnSp>
        <p:nvCxnSpPr>
          <p:cNvPr id="23" name="Curved Connector 22"/>
          <p:cNvCxnSpPr>
            <a:endCxn id="17" idx="0"/>
          </p:cNvCxnSpPr>
          <p:nvPr/>
        </p:nvCxnSpPr>
        <p:spPr>
          <a:xfrm>
            <a:off x="1048623" y="1898910"/>
            <a:ext cx="3428789" cy="489877"/>
          </a:xfrm>
          <a:prstGeom prst="curvedConnector3">
            <a:avLst/>
          </a:prstGeom>
          <a:noFill/>
          <a:ln w="35999">
            <a:solidFill>
              <a:srgbClr val="000000">
                <a:alpha val="50000"/>
              </a:srgbClr>
            </a:solidFill>
            <a:prstDash val="solid"/>
            <a:tailEnd type="arrow"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</p:cxnSp>
      <p:cxnSp>
        <p:nvCxnSpPr>
          <p:cNvPr id="24" name="Curved Connector 23"/>
          <p:cNvCxnSpPr>
            <a:stCxn id="6" idx="0"/>
          </p:cNvCxnSpPr>
          <p:nvPr/>
        </p:nvCxnSpPr>
        <p:spPr>
          <a:xfrm>
            <a:off x="1048623" y="2715372"/>
            <a:ext cx="3428789" cy="489877"/>
          </a:xfrm>
          <a:prstGeom prst="curvedConnector3">
            <a:avLst/>
          </a:prstGeom>
          <a:noFill/>
          <a:ln w="35999">
            <a:solidFill>
              <a:srgbClr val="000000">
                <a:alpha val="50000"/>
              </a:srgbClr>
            </a:solidFill>
            <a:prstDash val="solid"/>
            <a:tailEnd type="arrow"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</p:cxnSp>
      <p:cxnSp>
        <p:nvCxnSpPr>
          <p:cNvPr id="25" name="Curved Connector 24"/>
          <p:cNvCxnSpPr/>
          <p:nvPr/>
        </p:nvCxnSpPr>
        <p:spPr>
          <a:xfrm>
            <a:off x="2681384" y="3041956"/>
            <a:ext cx="1306202" cy="1306340"/>
          </a:xfrm>
          <a:prstGeom prst="curvedConnector3">
            <a:avLst/>
          </a:prstGeom>
          <a:noFill/>
          <a:ln w="35999">
            <a:solidFill>
              <a:srgbClr val="000000">
                <a:alpha val="50000"/>
              </a:srgbClr>
            </a:solidFill>
            <a:prstDash val="solid"/>
            <a:tailEnd type="arrow"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</p:cxnSp>
      <p:cxnSp>
        <p:nvCxnSpPr>
          <p:cNvPr id="26" name="Curved Connector 25"/>
          <p:cNvCxnSpPr>
            <a:stCxn id="8" idx="0"/>
            <a:endCxn id="19" idx="1"/>
          </p:cNvCxnSpPr>
          <p:nvPr/>
        </p:nvCxnSpPr>
        <p:spPr>
          <a:xfrm rot="16200000" flipH="1">
            <a:off x="2109873" y="3287045"/>
            <a:ext cx="816461" cy="2938963"/>
          </a:xfrm>
          <a:prstGeom prst="curvedConnector4">
            <a:avLst>
              <a:gd name="adj1" fmla="val -25400"/>
              <a:gd name="adj2" fmla="val 58333"/>
            </a:avLst>
          </a:prstGeom>
          <a:noFill/>
          <a:ln w="35999">
            <a:solidFill>
              <a:srgbClr val="000000">
                <a:alpha val="50000"/>
              </a:srgbClr>
            </a:solidFill>
            <a:prstDash val="solid"/>
            <a:tailEnd type="arrow"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</p:cxnSp>
      <p:cxnSp>
        <p:nvCxnSpPr>
          <p:cNvPr id="27" name="Curved Connector 26"/>
          <p:cNvCxnSpPr>
            <a:stCxn id="13" idx="3"/>
          </p:cNvCxnSpPr>
          <p:nvPr/>
        </p:nvCxnSpPr>
        <p:spPr>
          <a:xfrm>
            <a:off x="2681384" y="4674880"/>
            <a:ext cx="1306202" cy="1469640"/>
          </a:xfrm>
          <a:prstGeom prst="curvedConnector3">
            <a:avLst/>
          </a:prstGeom>
          <a:noFill/>
          <a:ln w="35999">
            <a:solidFill>
              <a:srgbClr val="000000">
                <a:alpha val="50000"/>
              </a:srgbClr>
            </a:solidFill>
            <a:prstDash val="solid"/>
            <a:tailEnd type="arrow"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</p:cxnSp>
      <p:sp>
        <p:nvSpPr>
          <p:cNvPr id="28" name="Rectangle 27"/>
          <p:cNvSpPr/>
          <p:nvPr/>
        </p:nvSpPr>
        <p:spPr>
          <a:xfrm>
            <a:off x="6273448" y="1409024"/>
            <a:ext cx="2449137" cy="4735487"/>
          </a:xfrm>
          <a:prstGeom prst="rect">
            <a:avLst/>
          </a:prstGeom>
          <a:solidFill>
            <a:srgbClr val="FF6633"/>
          </a:solidFill>
          <a:ln w="35999">
            <a:solidFill>
              <a:srgbClr val="000000">
                <a:alpha val="50000"/>
              </a:srgbClr>
            </a:solidFill>
            <a:prstDash val="solid"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  <p:txBody>
          <a:bodyPr vert="horz" wrap="square" lIns="81643" tIns="40817" rIns="81643" bIns="40817" anchor="ctr" anchorCtr="1" compatLnSpc="1"/>
          <a:lstStyle/>
          <a:p>
            <a:pPr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i-FI" sz="1100">
              <a:solidFill>
                <a:srgbClr val="000000"/>
              </a:solidFill>
              <a:latin typeface="Bitstream Vera Sans Mono" pitchFamily="49"/>
              <a:ea typeface="SimSun" pitchFamily="2"/>
              <a:cs typeface="SimSun" pitchFamily="2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6436723" y="3531833"/>
            <a:ext cx="979651" cy="653169"/>
          </a:xfrm>
          <a:prstGeom prst="rect">
            <a:avLst/>
          </a:prstGeom>
          <a:solidFill>
            <a:srgbClr val="FFFFCC"/>
          </a:solidFill>
          <a:ln w="35999">
            <a:solidFill>
              <a:srgbClr val="000000">
                <a:alpha val="50000"/>
              </a:srgbClr>
            </a:solidFill>
            <a:prstDash val="solid"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  <p:txBody>
          <a:bodyPr vert="horz" wrap="square" lIns="81643" tIns="40817" rIns="81643" bIns="40817" anchor="ctr" anchorCtr="1" compatLnSpc="1"/>
          <a:lstStyle/>
          <a:p>
            <a:pPr algn="ctr"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100">
                <a:solidFill>
                  <a:srgbClr val="000000"/>
                </a:solidFill>
                <a:latin typeface="Bitstream Vera Sans Mono" pitchFamily="49"/>
                <a:ea typeface="SimSun" pitchFamily="2"/>
                <a:cs typeface="SimSun" pitchFamily="2"/>
              </a:rPr>
              <a:t>Test Case</a:t>
            </a:r>
          </a:p>
          <a:p>
            <a:pPr algn="ctr"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100">
                <a:solidFill>
                  <a:srgbClr val="000000"/>
                </a:solidFill>
                <a:latin typeface="Bitstream Vera Sans Mono" pitchFamily="49"/>
                <a:ea typeface="SimSun" pitchFamily="2"/>
                <a:cs typeface="SimSun" pitchFamily="2"/>
              </a:rPr>
              <a:t>#5</a:t>
            </a:r>
          </a:p>
        </p:txBody>
      </p:sp>
      <p:sp>
        <p:nvSpPr>
          <p:cNvPr id="30" name="Rectangle 29"/>
          <p:cNvSpPr/>
          <p:nvPr/>
        </p:nvSpPr>
        <p:spPr>
          <a:xfrm>
            <a:off x="6436723" y="4348296"/>
            <a:ext cx="979651" cy="653169"/>
          </a:xfrm>
          <a:prstGeom prst="rect">
            <a:avLst/>
          </a:prstGeom>
          <a:solidFill>
            <a:srgbClr val="FFFFCC"/>
          </a:solidFill>
          <a:ln w="35999">
            <a:solidFill>
              <a:srgbClr val="000000">
                <a:alpha val="50000"/>
              </a:srgbClr>
            </a:solidFill>
            <a:prstDash val="solid"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  <p:txBody>
          <a:bodyPr vert="horz" wrap="square" lIns="81643" tIns="40817" rIns="81643" bIns="40817" anchor="ctr" anchorCtr="1" compatLnSpc="1"/>
          <a:lstStyle/>
          <a:p>
            <a:pPr algn="ctr"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100">
                <a:solidFill>
                  <a:srgbClr val="000000"/>
                </a:solidFill>
                <a:latin typeface="Bitstream Vera Sans Mono" pitchFamily="49"/>
                <a:ea typeface="SimSun" pitchFamily="2"/>
                <a:cs typeface="SimSun" pitchFamily="2"/>
              </a:rPr>
              <a:t>Test Case</a:t>
            </a:r>
          </a:p>
          <a:p>
            <a:pPr algn="ctr"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100">
                <a:solidFill>
                  <a:srgbClr val="000000"/>
                </a:solidFill>
                <a:latin typeface="Bitstream Vera Sans Mono" pitchFamily="49"/>
                <a:ea typeface="SimSun" pitchFamily="2"/>
                <a:cs typeface="SimSun" pitchFamily="2"/>
              </a:rPr>
              <a:t>#9</a:t>
            </a:r>
          </a:p>
        </p:txBody>
      </p:sp>
      <p:sp>
        <p:nvSpPr>
          <p:cNvPr id="31" name="Rectangle 30"/>
          <p:cNvSpPr/>
          <p:nvPr/>
        </p:nvSpPr>
        <p:spPr>
          <a:xfrm>
            <a:off x="7579650" y="1898909"/>
            <a:ext cx="979651" cy="653169"/>
          </a:xfrm>
          <a:prstGeom prst="rect">
            <a:avLst/>
          </a:prstGeom>
          <a:solidFill>
            <a:srgbClr val="FFFFCC"/>
          </a:solidFill>
          <a:ln w="35999">
            <a:solidFill>
              <a:srgbClr val="000000">
                <a:alpha val="50000"/>
              </a:srgbClr>
            </a:solidFill>
            <a:prstDash val="solid"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  <p:txBody>
          <a:bodyPr vert="horz" wrap="square" lIns="81643" tIns="40817" rIns="81643" bIns="40817" anchor="ctr" anchorCtr="1" compatLnSpc="1"/>
          <a:lstStyle/>
          <a:p>
            <a:pPr algn="ctr"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100">
                <a:solidFill>
                  <a:srgbClr val="000000"/>
                </a:solidFill>
                <a:latin typeface="Bitstream Vera Sans Mono" pitchFamily="49"/>
                <a:ea typeface="SimSun" pitchFamily="2"/>
                <a:cs typeface="SimSun" pitchFamily="2"/>
              </a:rPr>
              <a:t>Test Case</a:t>
            </a:r>
          </a:p>
          <a:p>
            <a:pPr algn="ctr"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100">
                <a:solidFill>
                  <a:srgbClr val="000000"/>
                </a:solidFill>
                <a:latin typeface="Bitstream Vera Sans Mono" pitchFamily="49"/>
                <a:ea typeface="SimSun" pitchFamily="2"/>
                <a:cs typeface="SimSun" pitchFamily="2"/>
              </a:rPr>
              <a:t>#2</a:t>
            </a:r>
          </a:p>
        </p:txBody>
      </p:sp>
      <p:sp>
        <p:nvSpPr>
          <p:cNvPr id="32" name="Rectangle 31"/>
          <p:cNvSpPr/>
          <p:nvPr/>
        </p:nvSpPr>
        <p:spPr>
          <a:xfrm>
            <a:off x="7579650" y="3531833"/>
            <a:ext cx="979651" cy="653169"/>
          </a:xfrm>
          <a:prstGeom prst="rect">
            <a:avLst/>
          </a:prstGeom>
          <a:solidFill>
            <a:srgbClr val="FFFFCC"/>
          </a:solidFill>
          <a:ln w="35999">
            <a:solidFill>
              <a:srgbClr val="000000">
                <a:alpha val="50000"/>
              </a:srgbClr>
            </a:solidFill>
            <a:prstDash val="solid"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  <p:txBody>
          <a:bodyPr vert="horz" wrap="square" lIns="81643" tIns="40817" rIns="81643" bIns="40817" anchor="ctr" anchorCtr="1" compatLnSpc="1"/>
          <a:lstStyle/>
          <a:p>
            <a:pPr algn="ctr"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100">
                <a:solidFill>
                  <a:srgbClr val="000000"/>
                </a:solidFill>
                <a:latin typeface="Bitstream Vera Sans Mono" pitchFamily="49"/>
                <a:ea typeface="SimSun" pitchFamily="2"/>
                <a:cs typeface="SimSun" pitchFamily="2"/>
              </a:rPr>
              <a:t>Test Case</a:t>
            </a:r>
          </a:p>
          <a:p>
            <a:pPr algn="ctr"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100">
                <a:solidFill>
                  <a:srgbClr val="000000"/>
                </a:solidFill>
                <a:latin typeface="Bitstream Vera Sans Mono" pitchFamily="49"/>
                <a:ea typeface="SimSun" pitchFamily="2"/>
                <a:cs typeface="SimSun" pitchFamily="2"/>
              </a:rPr>
              <a:t>#6</a:t>
            </a:r>
          </a:p>
        </p:txBody>
      </p:sp>
      <p:sp>
        <p:nvSpPr>
          <p:cNvPr id="33" name="Rectangle 32"/>
          <p:cNvSpPr/>
          <p:nvPr/>
        </p:nvSpPr>
        <p:spPr>
          <a:xfrm>
            <a:off x="7579650" y="5164758"/>
            <a:ext cx="979651" cy="653169"/>
          </a:xfrm>
          <a:prstGeom prst="rect">
            <a:avLst/>
          </a:prstGeom>
          <a:solidFill>
            <a:srgbClr val="FFFFCC"/>
          </a:solidFill>
          <a:ln w="35999">
            <a:solidFill>
              <a:srgbClr val="000000">
                <a:alpha val="50000"/>
              </a:srgbClr>
            </a:solidFill>
            <a:prstDash val="solid"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  <p:txBody>
          <a:bodyPr vert="horz" wrap="square" lIns="81643" tIns="40817" rIns="81643" bIns="40817" anchor="ctr" anchorCtr="1" compatLnSpc="1"/>
          <a:lstStyle/>
          <a:p>
            <a:pPr algn="ctr"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100">
                <a:solidFill>
                  <a:srgbClr val="000000"/>
                </a:solidFill>
                <a:latin typeface="Bitstream Vera Sans Mono" pitchFamily="49"/>
                <a:ea typeface="SimSun" pitchFamily="2"/>
                <a:cs typeface="SimSun" pitchFamily="2"/>
              </a:rPr>
              <a:t>Test Case</a:t>
            </a:r>
          </a:p>
          <a:p>
            <a:pPr algn="ctr"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100">
                <a:solidFill>
                  <a:srgbClr val="000000"/>
                </a:solidFill>
                <a:latin typeface="Bitstream Vera Sans Mono" pitchFamily="49"/>
                <a:ea typeface="SimSun" pitchFamily="2"/>
                <a:cs typeface="SimSun" pitchFamily="2"/>
              </a:rPr>
              <a:t>#10</a:t>
            </a:r>
          </a:p>
        </p:txBody>
      </p:sp>
      <p:sp>
        <p:nvSpPr>
          <p:cNvPr id="34" name="Rectangle 33"/>
          <p:cNvSpPr/>
          <p:nvPr/>
        </p:nvSpPr>
        <p:spPr>
          <a:xfrm>
            <a:off x="6436723" y="1898909"/>
            <a:ext cx="979651" cy="653169"/>
          </a:xfrm>
          <a:prstGeom prst="rect">
            <a:avLst/>
          </a:prstGeom>
          <a:solidFill>
            <a:srgbClr val="FFFFCC"/>
          </a:solidFill>
          <a:ln w="35999">
            <a:solidFill>
              <a:srgbClr val="000000">
                <a:alpha val="50000"/>
              </a:srgbClr>
            </a:solidFill>
            <a:prstDash val="solid"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  <p:txBody>
          <a:bodyPr vert="horz" wrap="square" lIns="81643" tIns="40817" rIns="81643" bIns="40817" anchor="ctr" anchorCtr="1" compatLnSpc="1"/>
          <a:lstStyle/>
          <a:p>
            <a:pPr algn="ctr"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100">
                <a:solidFill>
                  <a:srgbClr val="000000"/>
                </a:solidFill>
                <a:latin typeface="Bitstream Vera Sans Mono" pitchFamily="49"/>
                <a:ea typeface="SimSun" pitchFamily="2"/>
                <a:cs typeface="SimSun" pitchFamily="2"/>
              </a:rPr>
              <a:t>Test Case</a:t>
            </a:r>
          </a:p>
          <a:p>
            <a:pPr algn="ctr"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100">
                <a:solidFill>
                  <a:srgbClr val="000000"/>
                </a:solidFill>
                <a:latin typeface="Bitstream Vera Sans Mono" pitchFamily="49"/>
                <a:ea typeface="SimSun" pitchFamily="2"/>
                <a:cs typeface="SimSun" pitchFamily="2"/>
              </a:rPr>
              <a:t>#9</a:t>
            </a:r>
          </a:p>
        </p:txBody>
      </p:sp>
      <p:sp>
        <p:nvSpPr>
          <p:cNvPr id="35" name="Rectangle 34"/>
          <p:cNvSpPr/>
          <p:nvPr/>
        </p:nvSpPr>
        <p:spPr>
          <a:xfrm>
            <a:off x="6436723" y="2715371"/>
            <a:ext cx="979651" cy="653169"/>
          </a:xfrm>
          <a:prstGeom prst="rect">
            <a:avLst/>
          </a:prstGeom>
          <a:solidFill>
            <a:srgbClr val="FFFFCC"/>
          </a:solidFill>
          <a:ln w="35999">
            <a:solidFill>
              <a:srgbClr val="000000">
                <a:alpha val="50000"/>
              </a:srgbClr>
            </a:solidFill>
            <a:prstDash val="solid"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  <p:txBody>
          <a:bodyPr vert="horz" wrap="square" lIns="81643" tIns="40817" rIns="81643" bIns="40817" anchor="ctr" anchorCtr="1" compatLnSpc="1"/>
          <a:lstStyle/>
          <a:p>
            <a:pPr algn="ctr"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100">
                <a:solidFill>
                  <a:srgbClr val="000000"/>
                </a:solidFill>
                <a:latin typeface="Bitstream Vera Sans Mono" pitchFamily="49"/>
                <a:ea typeface="SimSun" pitchFamily="2"/>
                <a:cs typeface="SimSun" pitchFamily="2"/>
              </a:rPr>
              <a:t>Test Case</a:t>
            </a:r>
          </a:p>
          <a:p>
            <a:pPr algn="ctr"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100">
                <a:solidFill>
                  <a:srgbClr val="000000"/>
                </a:solidFill>
                <a:latin typeface="Bitstream Vera Sans Mono" pitchFamily="49"/>
                <a:ea typeface="SimSun" pitchFamily="2"/>
                <a:cs typeface="SimSun" pitchFamily="2"/>
              </a:rPr>
              <a:t>#10</a:t>
            </a:r>
          </a:p>
        </p:txBody>
      </p:sp>
      <p:sp>
        <p:nvSpPr>
          <p:cNvPr id="36" name="Rectangle 35"/>
          <p:cNvSpPr/>
          <p:nvPr/>
        </p:nvSpPr>
        <p:spPr>
          <a:xfrm>
            <a:off x="7579650" y="2715371"/>
            <a:ext cx="979651" cy="653169"/>
          </a:xfrm>
          <a:prstGeom prst="rect">
            <a:avLst/>
          </a:prstGeom>
          <a:solidFill>
            <a:srgbClr val="FFFFCC"/>
          </a:solidFill>
          <a:ln w="35999">
            <a:solidFill>
              <a:srgbClr val="000000">
                <a:alpha val="50000"/>
              </a:srgbClr>
            </a:solidFill>
            <a:prstDash val="solid"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  <p:txBody>
          <a:bodyPr vert="horz" wrap="square" lIns="81643" tIns="40817" rIns="81643" bIns="40817" anchor="ctr" anchorCtr="1" compatLnSpc="1"/>
          <a:lstStyle/>
          <a:p>
            <a:pPr algn="ctr"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100">
                <a:solidFill>
                  <a:srgbClr val="000000"/>
                </a:solidFill>
                <a:latin typeface="Bitstream Vera Sans Mono" pitchFamily="49"/>
                <a:ea typeface="SimSun" pitchFamily="2"/>
                <a:cs typeface="SimSun" pitchFamily="2"/>
              </a:rPr>
              <a:t>Test Case</a:t>
            </a:r>
          </a:p>
          <a:p>
            <a:pPr algn="ctr"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100">
                <a:solidFill>
                  <a:srgbClr val="000000"/>
                </a:solidFill>
                <a:latin typeface="Bitstream Vera Sans Mono" pitchFamily="49"/>
                <a:ea typeface="SimSun" pitchFamily="2"/>
                <a:cs typeface="SimSun" pitchFamily="2"/>
              </a:rPr>
              <a:t>#11</a:t>
            </a:r>
          </a:p>
        </p:txBody>
      </p:sp>
      <p:sp>
        <p:nvSpPr>
          <p:cNvPr id="37" name="Rectangle 36"/>
          <p:cNvSpPr/>
          <p:nvPr/>
        </p:nvSpPr>
        <p:spPr>
          <a:xfrm>
            <a:off x="7579650" y="4348296"/>
            <a:ext cx="979651" cy="653169"/>
          </a:xfrm>
          <a:prstGeom prst="rect">
            <a:avLst/>
          </a:prstGeom>
          <a:solidFill>
            <a:srgbClr val="FFFFCC"/>
          </a:solidFill>
          <a:ln w="35999">
            <a:solidFill>
              <a:srgbClr val="000000">
                <a:alpha val="50000"/>
              </a:srgbClr>
            </a:solidFill>
            <a:prstDash val="solid"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  <p:txBody>
          <a:bodyPr vert="horz" wrap="square" lIns="81643" tIns="40817" rIns="81643" bIns="40817" anchor="ctr" anchorCtr="1" compatLnSpc="1"/>
          <a:lstStyle/>
          <a:p>
            <a:pPr algn="ctr"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100">
                <a:solidFill>
                  <a:srgbClr val="000000"/>
                </a:solidFill>
                <a:latin typeface="Bitstream Vera Sans Mono" pitchFamily="49"/>
                <a:ea typeface="SimSun" pitchFamily="2"/>
                <a:cs typeface="SimSun" pitchFamily="2"/>
              </a:rPr>
              <a:t>Test Case</a:t>
            </a:r>
          </a:p>
          <a:p>
            <a:pPr algn="ctr"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100">
                <a:solidFill>
                  <a:srgbClr val="000000"/>
                </a:solidFill>
                <a:latin typeface="Bitstream Vera Sans Mono" pitchFamily="49"/>
                <a:ea typeface="SimSun" pitchFamily="2"/>
                <a:cs typeface="SimSun" pitchFamily="2"/>
              </a:rPr>
              <a:t>#12</a:t>
            </a:r>
          </a:p>
        </p:txBody>
      </p:sp>
      <p:sp>
        <p:nvSpPr>
          <p:cNvPr id="38" name="Rectangle 37"/>
          <p:cNvSpPr/>
          <p:nvPr/>
        </p:nvSpPr>
        <p:spPr>
          <a:xfrm>
            <a:off x="6436723" y="5164758"/>
            <a:ext cx="979651" cy="653169"/>
          </a:xfrm>
          <a:prstGeom prst="rect">
            <a:avLst/>
          </a:prstGeom>
          <a:solidFill>
            <a:srgbClr val="FFFFCC"/>
          </a:solidFill>
          <a:ln w="35999">
            <a:solidFill>
              <a:srgbClr val="000000">
                <a:alpha val="50000"/>
              </a:srgbClr>
            </a:solidFill>
            <a:prstDash val="solid"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  <p:txBody>
          <a:bodyPr vert="horz" wrap="square" lIns="81643" tIns="40817" rIns="81643" bIns="40817" anchor="ctr" anchorCtr="1" compatLnSpc="1"/>
          <a:lstStyle/>
          <a:p>
            <a:pPr algn="ctr"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100">
                <a:solidFill>
                  <a:srgbClr val="000000"/>
                </a:solidFill>
                <a:latin typeface="Bitstream Vera Sans Mono" pitchFamily="49"/>
                <a:ea typeface="SimSun" pitchFamily="2"/>
                <a:cs typeface="SimSun" pitchFamily="2"/>
              </a:rPr>
              <a:t>Test Case</a:t>
            </a:r>
          </a:p>
          <a:p>
            <a:pPr algn="ctr"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100">
                <a:solidFill>
                  <a:srgbClr val="000000"/>
                </a:solidFill>
                <a:latin typeface="Bitstream Vera Sans Mono" pitchFamily="49"/>
                <a:ea typeface="SimSun" pitchFamily="2"/>
                <a:cs typeface="SimSun" pitchFamily="2"/>
              </a:rPr>
              <a:t>#13</a:t>
            </a:r>
          </a:p>
        </p:txBody>
      </p:sp>
      <p:cxnSp>
        <p:nvCxnSpPr>
          <p:cNvPr id="39" name="Curved Connector 38"/>
          <p:cNvCxnSpPr>
            <a:stCxn id="4" idx="0"/>
          </p:cNvCxnSpPr>
          <p:nvPr/>
        </p:nvCxnSpPr>
        <p:spPr>
          <a:xfrm>
            <a:off x="1620090" y="1409024"/>
            <a:ext cx="5877918" cy="0"/>
          </a:xfrm>
          <a:prstGeom prst="curvedConnector3">
            <a:avLst/>
          </a:prstGeom>
          <a:noFill/>
          <a:ln w="35999">
            <a:solidFill>
              <a:srgbClr val="000000">
                <a:alpha val="50000"/>
              </a:srgbClr>
            </a:solidFill>
            <a:prstDash val="solid"/>
            <a:tailEnd type="arrow"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</p:cxnSp>
      <p:sp>
        <p:nvSpPr>
          <p:cNvPr id="40" name="Freeform 39"/>
          <p:cNvSpPr/>
          <p:nvPr/>
        </p:nvSpPr>
        <p:spPr>
          <a:xfrm>
            <a:off x="5293788" y="2715371"/>
            <a:ext cx="653101" cy="489876"/>
          </a:xfrm>
          <a:custGeom>
            <a:avLst>
              <a:gd name="f0" fmla="val 31034"/>
              <a:gd name="f1" fmla="val 56108"/>
            </a:avLst>
            <a:gdLst>
              <a:gd name="f2" fmla="val 10800000"/>
              <a:gd name="f3" fmla="val 5400000"/>
              <a:gd name="f4" fmla="val 16200000"/>
              <a:gd name="f5" fmla="val w"/>
              <a:gd name="f6" fmla="val h"/>
              <a:gd name="f7" fmla="val 0"/>
              <a:gd name="f8" fmla="val 21600"/>
              <a:gd name="f9" fmla="+- 0 0 1"/>
              <a:gd name="f10" fmla="val 2147483647"/>
              <a:gd name="f11" fmla="val 3590"/>
              <a:gd name="f12" fmla="val 8970"/>
              <a:gd name="f13" fmla="val 12630"/>
              <a:gd name="f14" fmla="val 18010"/>
              <a:gd name="f15" fmla="val -2147483647"/>
              <a:gd name="f16" fmla="*/ f5 1 21600"/>
              <a:gd name="f17" fmla="*/ f6 1 21600"/>
              <a:gd name="f18" fmla="+- 0 0 f11"/>
              <a:gd name="f19" fmla="+- 3590 0 f7"/>
              <a:gd name="f20" fmla="+- 0 0 f3"/>
              <a:gd name="f21" fmla="+- 21600 0 f14"/>
              <a:gd name="f22" fmla="+- 18010 0 f8"/>
              <a:gd name="f23" fmla="+- f8 0 f7"/>
              <a:gd name="f24" fmla="pin -2147483647 f0 2147483647"/>
              <a:gd name="f25" fmla="pin -2147483647 f1 2147483647"/>
              <a:gd name="f26" fmla="val f24"/>
              <a:gd name="f27" fmla="val f25"/>
              <a:gd name="f28" fmla="abs f18"/>
              <a:gd name="f29" fmla="abs f19"/>
              <a:gd name="f30" fmla="?: f18 f20 f3"/>
              <a:gd name="f31" fmla="?: f18 f3 f20"/>
              <a:gd name="f32" fmla="?: f18 f4 f3"/>
              <a:gd name="f33" fmla="?: f18 f3 f4"/>
              <a:gd name="f34" fmla="abs f21"/>
              <a:gd name="f35" fmla="?: f19 f20 f3"/>
              <a:gd name="f36" fmla="?: f19 f3 f20"/>
              <a:gd name="f37" fmla="?: f21 0 f2"/>
              <a:gd name="f38" fmla="?: f21 f2 0"/>
              <a:gd name="f39" fmla="abs f22"/>
              <a:gd name="f40" fmla="?: f21 f20 f3"/>
              <a:gd name="f41" fmla="?: f21 f3 f20"/>
              <a:gd name="f42" fmla="?: f21 f4 f3"/>
              <a:gd name="f43" fmla="?: f21 f3 f4"/>
              <a:gd name="f44" fmla="?: f22 f20 f3"/>
              <a:gd name="f45" fmla="?: f22 f3 f20"/>
              <a:gd name="f46" fmla="?: f18 0 f2"/>
              <a:gd name="f47" fmla="?: f18 f2 0"/>
              <a:gd name="f48" fmla="*/ f23 1 21600"/>
              <a:gd name="f49" fmla="*/ f24 f16 1"/>
              <a:gd name="f50" fmla="*/ f25 f17 1"/>
              <a:gd name="f51" fmla="+- f26 0 10800"/>
              <a:gd name="f52" fmla="+- f27 0 10800"/>
              <a:gd name="f53" fmla="+- f27 0 21600"/>
              <a:gd name="f54" fmla="+- f26 0 21600"/>
              <a:gd name="f55" fmla="?: f18 f33 f32"/>
              <a:gd name="f56" fmla="?: f18 f32 f33"/>
              <a:gd name="f57" fmla="?: f19 f31 f30"/>
              <a:gd name="f58" fmla="?: f19 f38 f37"/>
              <a:gd name="f59" fmla="?: f19 f37 f38"/>
              <a:gd name="f60" fmla="?: f21 f35 f36"/>
              <a:gd name="f61" fmla="?: f21 f43 f42"/>
              <a:gd name="f62" fmla="?: f21 f42 f43"/>
              <a:gd name="f63" fmla="?: f22 f41 f40"/>
              <a:gd name="f64" fmla="?: f22 f47 f46"/>
              <a:gd name="f65" fmla="?: f22 f46 f47"/>
              <a:gd name="f66" fmla="?: f18 f44 f45"/>
              <a:gd name="f67" fmla="*/ 800 f48 1"/>
              <a:gd name="f68" fmla="*/ 20800 f48 1"/>
              <a:gd name="f69" fmla="abs f51"/>
              <a:gd name="f70" fmla="abs f52"/>
              <a:gd name="f71" fmla="?: f19 f56 f55"/>
              <a:gd name="f72" fmla="?: f21 f58 f59"/>
              <a:gd name="f73" fmla="?: f22 f62 f61"/>
              <a:gd name="f74" fmla="?: f18 f64 f65"/>
              <a:gd name="f75" fmla="*/ f67 1 f48"/>
              <a:gd name="f76" fmla="*/ f68 1 f48"/>
              <a:gd name="f77" fmla="+- f69 0 f70"/>
              <a:gd name="f78" fmla="+- f70 0 f69"/>
              <a:gd name="f79" fmla="*/ f75 f16 1"/>
              <a:gd name="f80" fmla="*/ f76 f16 1"/>
              <a:gd name="f81" fmla="*/ f76 f17 1"/>
              <a:gd name="f82" fmla="*/ f75 f17 1"/>
              <a:gd name="f83" fmla="?: f52 f9 f77"/>
              <a:gd name="f84" fmla="?: f52 f77 f9"/>
              <a:gd name="f85" fmla="?: f51 f9 f78"/>
              <a:gd name="f86" fmla="?: f51 f78 f9"/>
              <a:gd name="f87" fmla="?: f26 f9 f83"/>
              <a:gd name="f88" fmla="?: f26 f9 f84"/>
              <a:gd name="f89" fmla="?: f53 f85 f9"/>
              <a:gd name="f90" fmla="?: f53 f86 f9"/>
              <a:gd name="f91" fmla="?: f54 f84 f9"/>
              <a:gd name="f92" fmla="?: f54 f83 f9"/>
              <a:gd name="f93" fmla="?: f27 f9 f86"/>
              <a:gd name="f94" fmla="?: f27 f9 f85"/>
              <a:gd name="f95" fmla="?: f87 f26 0"/>
              <a:gd name="f96" fmla="?: f87 f27 6280"/>
              <a:gd name="f97" fmla="?: f88 f26 0"/>
              <a:gd name="f98" fmla="?: f88 f27 15320"/>
              <a:gd name="f99" fmla="?: f89 f26 6280"/>
              <a:gd name="f100" fmla="?: f89 f27 21600"/>
              <a:gd name="f101" fmla="?: f90 f26 15320"/>
              <a:gd name="f102" fmla="?: f90 f27 21600"/>
              <a:gd name="f103" fmla="?: f91 f26 21600"/>
              <a:gd name="f104" fmla="?: f91 f27 15320"/>
              <a:gd name="f105" fmla="?: f92 f26 21600"/>
              <a:gd name="f106" fmla="?: f92 f27 6280"/>
              <a:gd name="f107" fmla="?: f93 f26 15320"/>
              <a:gd name="f108" fmla="?: f93 f27 0"/>
              <a:gd name="f109" fmla="?: f94 f26 6280"/>
              <a:gd name="f110" fmla="?: f94 f27 0"/>
            </a:gdLst>
            <a:ahLst>
              <a:ahXY gdRefX="f0" minX="f15" maxX="f10" gdRefY="f1" minY="f15" maxY="f10">
                <a:pos x="f49" y="f50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79" t="f82" r="f80" b="f81"/>
            <a:pathLst>
              <a:path w="21600" h="21600">
                <a:moveTo>
                  <a:pt x="f11" y="f7"/>
                </a:moveTo>
                <a:arcTo wR="f28" hR="f29" stAng="f71" swAng="f57"/>
                <a:lnTo>
                  <a:pt x="f95" y="f96"/>
                </a:lnTo>
                <a:lnTo>
                  <a:pt x="f7" y="f12"/>
                </a:lnTo>
                <a:lnTo>
                  <a:pt x="f7" y="f13"/>
                </a:lnTo>
                <a:lnTo>
                  <a:pt x="f97" y="f98"/>
                </a:lnTo>
                <a:lnTo>
                  <a:pt x="f7" y="f14"/>
                </a:lnTo>
                <a:arcTo wR="f29" hR="f34" stAng="f72" swAng="f60"/>
                <a:lnTo>
                  <a:pt x="f99" y="f100"/>
                </a:lnTo>
                <a:lnTo>
                  <a:pt x="f12" y="f8"/>
                </a:lnTo>
                <a:lnTo>
                  <a:pt x="f13" y="f8"/>
                </a:lnTo>
                <a:lnTo>
                  <a:pt x="f101" y="f102"/>
                </a:lnTo>
                <a:lnTo>
                  <a:pt x="f14" y="f8"/>
                </a:lnTo>
                <a:arcTo wR="f34" hR="f39" stAng="f73" swAng="f63"/>
                <a:lnTo>
                  <a:pt x="f103" y="f104"/>
                </a:lnTo>
                <a:lnTo>
                  <a:pt x="f8" y="f13"/>
                </a:lnTo>
                <a:lnTo>
                  <a:pt x="f8" y="f12"/>
                </a:lnTo>
                <a:lnTo>
                  <a:pt x="f105" y="f106"/>
                </a:lnTo>
                <a:lnTo>
                  <a:pt x="f8" y="f11"/>
                </a:lnTo>
                <a:arcTo wR="f39" hR="f28" stAng="f74" swAng="f66"/>
                <a:lnTo>
                  <a:pt x="f107" y="f108"/>
                </a:lnTo>
                <a:lnTo>
                  <a:pt x="f13" y="f7"/>
                </a:lnTo>
                <a:lnTo>
                  <a:pt x="f12" y="f7"/>
                </a:lnTo>
                <a:lnTo>
                  <a:pt x="f109" y="f110"/>
                </a:lnTo>
                <a:close/>
              </a:path>
            </a:pathLst>
          </a:custGeom>
          <a:solidFill>
            <a:srgbClr val="FFFF00"/>
          </a:solidFill>
          <a:ln w="35999">
            <a:solidFill>
              <a:srgbClr val="000000">
                <a:alpha val="50000"/>
              </a:srgbClr>
            </a:solidFill>
            <a:prstDash val="solid"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  <p:txBody>
          <a:bodyPr vert="horz" wrap="none" lIns="81643" tIns="40817" rIns="81643" bIns="40817" anchor="ctr" anchorCtr="1" compatLnSpc="1"/>
          <a:lstStyle/>
          <a:p>
            <a:pPr algn="ctr"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100">
                <a:solidFill>
                  <a:srgbClr val="000000"/>
                </a:solidFill>
                <a:latin typeface="Bitstream Vera Sans Mono" pitchFamily="49"/>
                <a:ea typeface="SimSun" pitchFamily="2"/>
                <a:cs typeface="SimSun" pitchFamily="2"/>
              </a:rPr>
              <a:t>New</a:t>
            </a:r>
          </a:p>
          <a:p>
            <a:pPr algn="ctr"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100">
                <a:solidFill>
                  <a:srgbClr val="000000"/>
                </a:solidFill>
                <a:latin typeface="Bitstream Vera Sans Mono" pitchFamily="49"/>
                <a:ea typeface="SimSun" pitchFamily="2"/>
                <a:cs typeface="SimSun" pitchFamily="2"/>
              </a:rPr>
              <a:t>TCases</a:t>
            </a:r>
          </a:p>
          <a:p>
            <a:pPr algn="ctr"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100">
                <a:solidFill>
                  <a:srgbClr val="000000"/>
                </a:solidFill>
                <a:latin typeface="Bitstream Vera Sans Mono" pitchFamily="49"/>
                <a:ea typeface="SimSun" pitchFamily="2"/>
                <a:cs typeface="SimSun" pitchFamily="2"/>
              </a:rPr>
              <a:t>Added!</a:t>
            </a:r>
          </a:p>
        </p:txBody>
      </p:sp>
    </p:spTree>
    <p:extLst>
      <p:ext uri="{BB962C8B-B14F-4D97-AF65-F5344CB8AC3E}">
        <p14:creationId xmlns:p14="http://schemas.microsoft.com/office/powerpoint/2010/main" val="1928238591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541580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smtClean="0"/>
              <a:t>Team </a:t>
            </a:r>
            <a:r>
              <a:rPr lang="fi-FI" dirty="0" err="1" smtClean="0"/>
              <a:t>Work</a:t>
            </a:r>
            <a:r>
              <a:rPr lang="fi-FI" dirty="0" smtClean="0"/>
              <a:t>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i-FI" dirty="0" smtClean="0"/>
              <a:t>Setup </a:t>
            </a:r>
            <a:r>
              <a:rPr lang="fi-FI" dirty="0" err="1" smtClean="0"/>
              <a:t>test</a:t>
            </a:r>
            <a:r>
              <a:rPr lang="fi-FI" dirty="0" smtClean="0"/>
              <a:t> management </a:t>
            </a:r>
            <a:r>
              <a:rPr lang="fi-FI" dirty="0" err="1" smtClean="0"/>
              <a:t>solution</a:t>
            </a:r>
            <a:endParaRPr lang="fi-FI" dirty="0" smtClean="0"/>
          </a:p>
          <a:p>
            <a:endParaRPr lang="fi-FI" dirty="0"/>
          </a:p>
          <a:p>
            <a:r>
              <a:rPr lang="fi-FI" dirty="0" err="1" smtClean="0"/>
              <a:t>Testlink</a:t>
            </a:r>
            <a:r>
              <a:rPr lang="fi-FI" dirty="0" smtClean="0"/>
              <a:t> 1.9.8</a:t>
            </a:r>
          </a:p>
          <a:p>
            <a:r>
              <a:rPr lang="fi-FI" dirty="0" smtClean="0"/>
              <a:t>Linux / Windows </a:t>
            </a:r>
          </a:p>
          <a:p>
            <a:r>
              <a:rPr lang="fi-FI" dirty="0" err="1" smtClean="0"/>
              <a:t>MySQL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71390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i-FI" dirty="0" err="1" smtClean="0"/>
              <a:t>Customer</a:t>
            </a:r>
            <a:r>
              <a:rPr lang="fi-FI" dirty="0" smtClean="0"/>
              <a:t>/Business </a:t>
            </a:r>
            <a:r>
              <a:rPr lang="fi-FI" dirty="0" err="1" smtClean="0"/>
              <a:t>Requirements</a:t>
            </a:r>
            <a:endParaRPr lang="en-US" dirty="0"/>
          </a:p>
        </p:txBody>
      </p:sp>
      <p:sp>
        <p:nvSpPr>
          <p:cNvPr id="4" name="Rectangle 16"/>
          <p:cNvSpPr/>
          <p:nvPr/>
        </p:nvSpPr>
        <p:spPr>
          <a:xfrm>
            <a:off x="6764722" y="1600199"/>
            <a:ext cx="1959527" cy="3978312"/>
          </a:xfrm>
          <a:prstGeom prst="rect">
            <a:avLst/>
          </a:prstGeom>
          <a:gradFill>
            <a:gsLst>
              <a:gs pos="0">
                <a:srgbClr val="A3C4FF"/>
              </a:gs>
              <a:gs pos="100000">
                <a:srgbClr val="BFD5FF"/>
              </a:gs>
            </a:gsLst>
            <a:lin ang="16200000"/>
          </a:gradFill>
          <a:ln w="9528">
            <a:solidFill>
              <a:srgbClr val="4A7EBB"/>
            </a:solidFill>
            <a:prstDash val="solid"/>
          </a:ln>
          <a:effectLst>
            <a:outerShdw dist="19997" dir="5400000" algn="tl">
              <a:srgbClr val="000000">
                <a:alpha val="38000"/>
              </a:srgbClr>
            </a:outerShdw>
          </a:effectLst>
        </p:spPr>
        <p:txBody>
          <a:bodyPr vert="horz" wrap="square" lIns="82945" tIns="41473" rIns="82945" bIns="41473" anchor="ctr" anchorCtr="1" compatLnSpc="1"/>
          <a:lstStyle/>
          <a:p>
            <a:pPr algn="ctr"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Rectangle 14"/>
          <p:cNvSpPr/>
          <p:nvPr/>
        </p:nvSpPr>
        <p:spPr>
          <a:xfrm>
            <a:off x="4677568" y="1600199"/>
            <a:ext cx="1959527" cy="3978312"/>
          </a:xfrm>
          <a:prstGeom prst="rect">
            <a:avLst/>
          </a:prstGeom>
          <a:gradFill>
            <a:gsLst>
              <a:gs pos="0">
                <a:srgbClr val="A3C4FF"/>
              </a:gs>
              <a:gs pos="100000">
                <a:srgbClr val="BFD5FF"/>
              </a:gs>
            </a:gsLst>
            <a:lin ang="16200000"/>
          </a:gradFill>
          <a:ln w="9528">
            <a:solidFill>
              <a:srgbClr val="4A7EBB"/>
            </a:solidFill>
            <a:prstDash val="solid"/>
          </a:ln>
          <a:effectLst>
            <a:outerShdw dist="19997" dir="5400000" algn="tl">
              <a:srgbClr val="000000">
                <a:alpha val="38000"/>
              </a:srgbClr>
            </a:outerShdw>
          </a:effectLst>
        </p:spPr>
        <p:txBody>
          <a:bodyPr vert="horz" wrap="square" lIns="82945" tIns="41473" rIns="82945" bIns="41473" anchor="ctr" anchorCtr="1" compatLnSpc="1"/>
          <a:lstStyle/>
          <a:p>
            <a:pPr algn="ctr"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Rectangle 15"/>
          <p:cNvSpPr/>
          <p:nvPr/>
        </p:nvSpPr>
        <p:spPr>
          <a:xfrm>
            <a:off x="2489447" y="1647192"/>
            <a:ext cx="1959527" cy="3931311"/>
          </a:xfrm>
          <a:prstGeom prst="rect">
            <a:avLst/>
          </a:prstGeom>
          <a:gradFill>
            <a:gsLst>
              <a:gs pos="0">
                <a:srgbClr val="A3C4FF"/>
              </a:gs>
              <a:gs pos="100000">
                <a:srgbClr val="BFD5FF"/>
              </a:gs>
            </a:gsLst>
            <a:lin ang="16200000"/>
          </a:gradFill>
          <a:ln w="9528">
            <a:solidFill>
              <a:srgbClr val="4A7EBB"/>
            </a:solidFill>
            <a:prstDash val="solid"/>
          </a:ln>
          <a:effectLst>
            <a:outerShdw dist="19997" dir="5400000" algn="tl">
              <a:srgbClr val="000000">
                <a:alpha val="38000"/>
              </a:srgbClr>
            </a:outerShdw>
          </a:effectLst>
        </p:spPr>
        <p:txBody>
          <a:bodyPr vert="horz" wrap="square" lIns="82945" tIns="41473" rIns="82945" bIns="41473" anchor="ctr" anchorCtr="1" compatLnSpc="1"/>
          <a:lstStyle/>
          <a:p>
            <a:pPr algn="ctr"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Rectangle 9"/>
          <p:cNvSpPr/>
          <p:nvPr/>
        </p:nvSpPr>
        <p:spPr>
          <a:xfrm>
            <a:off x="391677" y="1665242"/>
            <a:ext cx="1959527" cy="3913269"/>
          </a:xfrm>
          <a:prstGeom prst="rect">
            <a:avLst/>
          </a:prstGeom>
          <a:gradFill>
            <a:gsLst>
              <a:gs pos="0">
                <a:srgbClr val="A3C4FF"/>
              </a:gs>
              <a:gs pos="100000">
                <a:srgbClr val="BFD5FF"/>
              </a:gs>
            </a:gsLst>
            <a:lin ang="16200000"/>
          </a:gradFill>
          <a:ln w="9528">
            <a:solidFill>
              <a:srgbClr val="4A7EBB"/>
            </a:solidFill>
            <a:prstDash val="solid"/>
          </a:ln>
          <a:effectLst>
            <a:outerShdw dist="19997" dir="5400000" algn="tl">
              <a:srgbClr val="000000">
                <a:alpha val="38000"/>
              </a:srgbClr>
            </a:outerShdw>
          </a:effectLst>
        </p:spPr>
        <p:txBody>
          <a:bodyPr vert="horz" wrap="square" lIns="82945" tIns="41473" rIns="82945" bIns="41473" anchor="ctr" anchorCtr="1" compatLnSpc="1"/>
          <a:lstStyle/>
          <a:p>
            <a:pPr algn="ctr"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Rectangle 2"/>
          <p:cNvSpPr/>
          <p:nvPr/>
        </p:nvSpPr>
        <p:spPr>
          <a:xfrm>
            <a:off x="4767952" y="4193243"/>
            <a:ext cx="1828890" cy="534124"/>
          </a:xfrm>
          <a:prstGeom prst="rect">
            <a:avLst/>
          </a:prstGeom>
          <a:gradFill>
            <a:gsLst>
              <a:gs pos="0">
                <a:srgbClr val="769535"/>
              </a:gs>
              <a:gs pos="100000">
                <a:srgbClr val="9BC348"/>
              </a:gs>
            </a:gsLst>
            <a:lin ang="16200000"/>
          </a:gradFill>
          <a:ln>
            <a:noFill/>
            <a:prstDash val="solid"/>
          </a:ln>
          <a:effectLst>
            <a:outerShdw dist="22997" dir="5400000" algn="tl">
              <a:srgbClr val="000000">
                <a:alpha val="35000"/>
              </a:srgbClr>
            </a:outerShdw>
          </a:effectLst>
        </p:spPr>
        <p:txBody>
          <a:bodyPr vert="horz" wrap="square" lIns="81643" tIns="40817" rIns="81643" bIns="40817" anchor="ctr" anchorCtr="1" compatLnSpc="0"/>
          <a:lstStyle/>
          <a:p>
            <a:pPr algn="ctr" defTabSz="829452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300">
                <a:solidFill>
                  <a:srgbClr val="000000"/>
                </a:solidFill>
                <a:latin typeface="Calibri"/>
                <a:ea typeface="Andale Sans UI" pitchFamily="2"/>
                <a:cs typeface="Tahoma" pitchFamily="2"/>
              </a:rPr>
              <a:t>Calory Counter</a:t>
            </a:r>
          </a:p>
        </p:txBody>
      </p:sp>
      <p:sp>
        <p:nvSpPr>
          <p:cNvPr id="9" name="Rectangle 2"/>
          <p:cNvSpPr/>
          <p:nvPr/>
        </p:nvSpPr>
        <p:spPr>
          <a:xfrm>
            <a:off x="2612478" y="4190903"/>
            <a:ext cx="1769652" cy="536297"/>
          </a:xfrm>
          <a:prstGeom prst="rect">
            <a:avLst/>
          </a:prstGeom>
          <a:gradFill>
            <a:gsLst>
              <a:gs pos="0">
                <a:srgbClr val="769535"/>
              </a:gs>
              <a:gs pos="100000">
                <a:srgbClr val="9BC348"/>
              </a:gs>
            </a:gsLst>
            <a:lin ang="16200000"/>
          </a:gradFill>
          <a:ln>
            <a:noFill/>
            <a:prstDash val="solid"/>
          </a:ln>
          <a:effectLst>
            <a:outerShdw dist="22997" dir="5400000" algn="tl">
              <a:srgbClr val="000000">
                <a:alpha val="35000"/>
              </a:srgbClr>
            </a:outerShdw>
          </a:effectLst>
        </p:spPr>
        <p:txBody>
          <a:bodyPr vert="horz" wrap="square" lIns="81643" tIns="40817" rIns="81643" bIns="40817" anchor="ctr" anchorCtr="1" compatLnSpc="0"/>
          <a:lstStyle/>
          <a:p>
            <a:pPr algn="ctr" defTabSz="829452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300">
                <a:solidFill>
                  <a:srgbClr val="000000"/>
                </a:solidFill>
                <a:latin typeface="Calibri"/>
                <a:ea typeface="Andale Sans UI" pitchFamily="2"/>
                <a:cs typeface="Tahoma" pitchFamily="2"/>
              </a:rPr>
              <a:t>Drum Metronome</a:t>
            </a:r>
          </a:p>
        </p:txBody>
      </p:sp>
      <p:sp>
        <p:nvSpPr>
          <p:cNvPr id="10" name="Rectangle 2"/>
          <p:cNvSpPr/>
          <p:nvPr/>
        </p:nvSpPr>
        <p:spPr>
          <a:xfrm>
            <a:off x="4767952" y="4879254"/>
            <a:ext cx="1828890" cy="534563"/>
          </a:xfrm>
          <a:prstGeom prst="rect">
            <a:avLst/>
          </a:prstGeom>
          <a:gradFill>
            <a:gsLst>
              <a:gs pos="0">
                <a:srgbClr val="769535"/>
              </a:gs>
              <a:gs pos="100000">
                <a:srgbClr val="9BC348"/>
              </a:gs>
            </a:gsLst>
            <a:lin ang="16200000"/>
          </a:gradFill>
          <a:ln>
            <a:noFill/>
            <a:prstDash val="solid"/>
          </a:ln>
          <a:effectLst>
            <a:outerShdw dist="22997" dir="5400000" algn="tl">
              <a:srgbClr val="000000">
                <a:alpha val="35000"/>
              </a:srgbClr>
            </a:outerShdw>
          </a:effectLst>
        </p:spPr>
        <p:txBody>
          <a:bodyPr vert="horz" wrap="square" lIns="81643" tIns="40817" rIns="81643" bIns="40817" anchor="ctr" anchorCtr="1" compatLnSpc="0"/>
          <a:lstStyle/>
          <a:p>
            <a:pPr algn="ctr" defTabSz="829452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300">
                <a:solidFill>
                  <a:srgbClr val="000000"/>
                </a:solidFill>
                <a:latin typeface="Calibri"/>
                <a:ea typeface="Andale Sans UI" pitchFamily="2"/>
                <a:cs typeface="Tahoma" pitchFamily="2"/>
              </a:rPr>
              <a:t>Table Drum Mode</a:t>
            </a:r>
          </a:p>
        </p:txBody>
      </p:sp>
      <p:sp>
        <p:nvSpPr>
          <p:cNvPr id="11" name="Rectangle 2"/>
          <p:cNvSpPr/>
          <p:nvPr/>
        </p:nvSpPr>
        <p:spPr>
          <a:xfrm>
            <a:off x="391677" y="3690300"/>
            <a:ext cx="8348653" cy="359972"/>
          </a:xfrm>
          <a:prstGeom prst="rect">
            <a:avLst/>
          </a:prstGeom>
          <a:gradFill>
            <a:gsLst>
              <a:gs pos="0">
                <a:srgbClr val="769535"/>
              </a:gs>
              <a:gs pos="100000">
                <a:srgbClr val="9BC348"/>
              </a:gs>
            </a:gsLst>
            <a:lin ang="16200000"/>
          </a:gradFill>
          <a:ln>
            <a:noFill/>
            <a:prstDash val="solid"/>
          </a:ln>
          <a:effectLst>
            <a:outerShdw dist="22997" dir="5400000" algn="tl">
              <a:srgbClr val="000000">
                <a:alpha val="35000"/>
              </a:srgbClr>
            </a:outerShdw>
          </a:effectLst>
        </p:spPr>
        <p:txBody>
          <a:bodyPr vert="horz" wrap="square" lIns="81643" tIns="40817" rIns="81643" bIns="40817" anchor="ctr" anchorCtr="1" compatLnSpc="0"/>
          <a:lstStyle/>
          <a:p>
            <a:pPr algn="ctr" defTabSz="829452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300">
                <a:solidFill>
                  <a:srgbClr val="000000"/>
                </a:solidFill>
                <a:latin typeface="Calibri"/>
                <a:ea typeface="Andale Sans UI" pitchFamily="2"/>
                <a:cs typeface="Tahoma" pitchFamily="2"/>
              </a:rPr>
              <a:t>Simple Training Mode</a:t>
            </a:r>
          </a:p>
        </p:txBody>
      </p:sp>
      <p:sp>
        <p:nvSpPr>
          <p:cNvPr id="12" name="Rectangle 2"/>
          <p:cNvSpPr/>
          <p:nvPr/>
        </p:nvSpPr>
        <p:spPr>
          <a:xfrm>
            <a:off x="6844680" y="4203885"/>
            <a:ext cx="1799603" cy="524228"/>
          </a:xfrm>
          <a:prstGeom prst="rect">
            <a:avLst/>
          </a:prstGeom>
          <a:gradFill>
            <a:gsLst>
              <a:gs pos="0">
                <a:srgbClr val="769535"/>
              </a:gs>
              <a:gs pos="100000">
                <a:srgbClr val="9BC348"/>
              </a:gs>
            </a:gsLst>
            <a:lin ang="16200000"/>
          </a:gradFill>
          <a:ln>
            <a:noFill/>
            <a:prstDash val="solid"/>
          </a:ln>
          <a:effectLst>
            <a:outerShdw dist="22997" dir="5400000" algn="tl">
              <a:srgbClr val="000000">
                <a:alpha val="35000"/>
              </a:srgbClr>
            </a:outerShdw>
          </a:effectLst>
        </p:spPr>
        <p:txBody>
          <a:bodyPr vert="horz" wrap="square" lIns="81643" tIns="40817" rIns="81643" bIns="40817" anchor="ctr" anchorCtr="1" compatLnSpc="0"/>
          <a:lstStyle/>
          <a:p>
            <a:pPr algn="ctr" defTabSz="829452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300">
                <a:solidFill>
                  <a:srgbClr val="000000"/>
                </a:solidFill>
                <a:latin typeface="Calibri"/>
                <a:ea typeface="Andale Sans UI" pitchFamily="2"/>
                <a:cs typeface="Tahoma" pitchFamily="2"/>
              </a:rPr>
              <a:t>MIDI Support</a:t>
            </a:r>
          </a:p>
        </p:txBody>
      </p:sp>
      <p:sp>
        <p:nvSpPr>
          <p:cNvPr id="13" name="Rectangle 2"/>
          <p:cNvSpPr/>
          <p:nvPr/>
        </p:nvSpPr>
        <p:spPr>
          <a:xfrm>
            <a:off x="2612479" y="3166105"/>
            <a:ext cx="6127861" cy="387737"/>
          </a:xfrm>
          <a:prstGeom prst="rect">
            <a:avLst/>
          </a:prstGeom>
          <a:gradFill>
            <a:gsLst>
              <a:gs pos="0">
                <a:srgbClr val="769535"/>
              </a:gs>
              <a:gs pos="100000">
                <a:srgbClr val="9BC348"/>
              </a:gs>
            </a:gsLst>
            <a:lin ang="16200000"/>
          </a:gradFill>
          <a:ln>
            <a:noFill/>
            <a:prstDash val="solid"/>
          </a:ln>
          <a:effectLst>
            <a:outerShdw dist="22997" dir="5400000" algn="tl">
              <a:srgbClr val="000000">
                <a:alpha val="35000"/>
              </a:srgbClr>
            </a:outerShdw>
          </a:effectLst>
        </p:spPr>
        <p:txBody>
          <a:bodyPr vert="horz" wrap="square" lIns="81643" tIns="40817" rIns="81643" bIns="40817" anchor="ctr" anchorCtr="1" compatLnSpc="0"/>
          <a:lstStyle/>
          <a:p>
            <a:pPr algn="ctr" defTabSz="829452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300">
                <a:solidFill>
                  <a:srgbClr val="000000"/>
                </a:solidFill>
                <a:latin typeface="Calibri"/>
                <a:ea typeface="Andale Sans UI" pitchFamily="2"/>
                <a:cs typeface="Tahoma" pitchFamily="2"/>
              </a:rPr>
              <a:t>Touch Screen with single tap</a:t>
            </a:r>
          </a:p>
        </p:txBody>
      </p:sp>
      <p:pic>
        <p:nvPicPr>
          <p:cNvPr id="14" name="Picture 2" descr="C:\Users\timpuri\AppData\Local\Microsoft\Windows\Temporary Internet Files\Content.IE5\38KAEAPZ\MP900448606[1]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175888" y="1646138"/>
            <a:ext cx="962896" cy="1402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Picture 3" descr="C:\Users\timpuri\AppData\Local\Microsoft\Windows\Temporary Internet Files\Content.IE5\38KAEAPZ\MP900443690[1]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14217" y="1995261"/>
            <a:ext cx="965600" cy="724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Picture 4" descr="C:\Users\timpuri\AppData\Local\Microsoft\Windows\Temporary Internet Files\Content.IE5\YX9RO9M8\MP900442277[1].jp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3135018" y="1776482"/>
            <a:ext cx="774472" cy="11618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Picture 5" descr="C:\Users\timpuri\AppData\Local\Microsoft\Windows\Temporary Internet Files\Content.IE5\38KAEAPZ\MP900444339[1].jpg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7357133" y="1777511"/>
            <a:ext cx="774705" cy="1160806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TextBox 10"/>
          <p:cNvSpPr txBox="1"/>
          <p:nvPr/>
        </p:nvSpPr>
        <p:spPr>
          <a:xfrm>
            <a:off x="554969" y="5557782"/>
            <a:ext cx="1632935" cy="283811"/>
          </a:xfrm>
          <a:prstGeom prst="rect">
            <a:avLst/>
          </a:prstGeom>
          <a:noFill/>
          <a:ln>
            <a:noFill/>
          </a:ln>
        </p:spPr>
        <p:txBody>
          <a:bodyPr vert="horz" wrap="square" lIns="82945" tIns="41473" rIns="82945" bIns="41473" anchor="t" anchorCtr="0" compatLnSpc="1">
            <a:spAutoFit/>
          </a:bodyPr>
          <a:lstStyle/>
          <a:p>
            <a:pPr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300">
                <a:solidFill>
                  <a:srgbClr val="000000"/>
                </a:solidFill>
                <a:latin typeface="Calibri"/>
              </a:rPr>
              <a:t>Customer Type 1</a:t>
            </a:r>
            <a:endParaRPr lang="en-US" sz="130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648733" y="5540859"/>
            <a:ext cx="1632935" cy="283811"/>
          </a:xfrm>
          <a:prstGeom prst="rect">
            <a:avLst/>
          </a:prstGeom>
          <a:noFill/>
          <a:ln>
            <a:noFill/>
          </a:ln>
        </p:spPr>
        <p:txBody>
          <a:bodyPr vert="horz" wrap="square" lIns="82945" tIns="41473" rIns="82945" bIns="41473" anchor="t" anchorCtr="0" compatLnSpc="1">
            <a:spAutoFit/>
          </a:bodyPr>
          <a:lstStyle/>
          <a:p>
            <a:pPr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300">
                <a:solidFill>
                  <a:srgbClr val="000000"/>
                </a:solidFill>
                <a:latin typeface="Calibri"/>
              </a:rPr>
              <a:t>Customer Type 2</a:t>
            </a:r>
            <a:endParaRPr lang="en-US" sz="130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858187" y="5547827"/>
            <a:ext cx="1632935" cy="283811"/>
          </a:xfrm>
          <a:prstGeom prst="rect">
            <a:avLst/>
          </a:prstGeom>
          <a:noFill/>
          <a:ln>
            <a:noFill/>
          </a:ln>
        </p:spPr>
        <p:txBody>
          <a:bodyPr vert="horz" wrap="square" lIns="82945" tIns="41473" rIns="82945" bIns="41473" anchor="t" anchorCtr="0" compatLnSpc="1">
            <a:spAutoFit/>
          </a:bodyPr>
          <a:lstStyle/>
          <a:p>
            <a:pPr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300">
                <a:solidFill>
                  <a:srgbClr val="000000"/>
                </a:solidFill>
                <a:latin typeface="Calibri"/>
              </a:rPr>
              <a:t>Customer Type 3</a:t>
            </a:r>
            <a:endParaRPr lang="en-US" sz="130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984747" y="5547827"/>
            <a:ext cx="1632935" cy="283811"/>
          </a:xfrm>
          <a:prstGeom prst="rect">
            <a:avLst/>
          </a:prstGeom>
          <a:noFill/>
          <a:ln>
            <a:noFill/>
          </a:ln>
        </p:spPr>
        <p:txBody>
          <a:bodyPr vert="horz" wrap="square" lIns="82945" tIns="41473" rIns="82945" bIns="41473" anchor="t" anchorCtr="0" compatLnSpc="1">
            <a:spAutoFit/>
          </a:bodyPr>
          <a:lstStyle/>
          <a:p>
            <a:pPr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300">
                <a:solidFill>
                  <a:srgbClr val="000000"/>
                </a:solidFill>
                <a:latin typeface="Calibri"/>
              </a:rPr>
              <a:t>Customer Type 4</a:t>
            </a:r>
            <a:endParaRPr lang="en-US" sz="130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2" name="Picture 6" descr="C:\Users\timpuri\AppData\Local\Microsoft\Windows\Temporary Internet Files\Content.IE5\YX9RO9M8\MP900442485[1].jpg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3909490" y="5841593"/>
            <a:ext cx="1175714" cy="783894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TextBox 11"/>
          <p:cNvSpPr txBox="1"/>
          <p:nvPr/>
        </p:nvSpPr>
        <p:spPr>
          <a:xfrm>
            <a:off x="5486447" y="6172619"/>
            <a:ext cx="3237801" cy="335054"/>
          </a:xfrm>
          <a:prstGeom prst="rect">
            <a:avLst/>
          </a:prstGeom>
          <a:noFill/>
          <a:ln>
            <a:noFill/>
          </a:ln>
        </p:spPr>
        <p:txBody>
          <a:bodyPr vert="horz" wrap="square" lIns="82945" tIns="41473" rIns="82945" bIns="41473" anchor="t" anchorCtr="0" compatLnSpc="1">
            <a:spAutoFit/>
          </a:bodyPr>
          <a:lstStyle/>
          <a:p>
            <a:pPr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600">
                <a:solidFill>
                  <a:srgbClr val="000000"/>
                </a:solidFill>
                <a:latin typeface="Calibri"/>
              </a:rPr>
              <a:t>Who are our target  customers?</a:t>
            </a:r>
            <a:endParaRPr lang="en-US" sz="1600">
              <a:solidFill>
                <a:srgbClr val="00000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98768467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smtClean="0"/>
              <a:t>Team </a:t>
            </a:r>
            <a:r>
              <a:rPr lang="fi-FI" dirty="0" err="1" smtClean="0"/>
              <a:t>Work</a:t>
            </a:r>
            <a:r>
              <a:rPr lang="fi-FI" dirty="0" smtClean="0"/>
              <a:t>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i-FI" dirty="0" smtClean="0"/>
              <a:t>Setup </a:t>
            </a:r>
            <a:r>
              <a:rPr lang="fi-FI" dirty="0" err="1" smtClean="0"/>
              <a:t>Issue</a:t>
            </a:r>
            <a:r>
              <a:rPr lang="fi-FI" dirty="0" smtClean="0"/>
              <a:t> Management </a:t>
            </a:r>
            <a:r>
              <a:rPr lang="fi-FI" dirty="0" err="1" smtClean="0"/>
              <a:t>solution</a:t>
            </a:r>
            <a:endParaRPr lang="fi-FI" dirty="0" smtClean="0"/>
          </a:p>
          <a:p>
            <a:endParaRPr lang="fi-FI" dirty="0"/>
          </a:p>
          <a:p>
            <a:r>
              <a:rPr lang="fi-FI" dirty="0" err="1" smtClean="0"/>
              <a:t>Bugzilla</a:t>
            </a:r>
            <a:r>
              <a:rPr lang="fi-FI" dirty="0" smtClean="0"/>
              <a:t>, </a:t>
            </a:r>
            <a:r>
              <a:rPr lang="fi-FI" dirty="0" err="1" smtClean="0"/>
              <a:t>Mantis</a:t>
            </a:r>
            <a:r>
              <a:rPr lang="fi-FI" dirty="0" smtClean="0"/>
              <a:t>, JIRA, TRAC, </a:t>
            </a:r>
            <a:r>
              <a:rPr lang="fi-FI" dirty="0" err="1" smtClean="0"/>
              <a:t>Redmine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0170703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smtClean="0"/>
              <a:t>Team </a:t>
            </a:r>
            <a:r>
              <a:rPr lang="fi-FI" dirty="0" err="1" smtClean="0"/>
              <a:t>Work</a:t>
            </a:r>
            <a:r>
              <a:rPr lang="fi-FI" dirty="0" smtClean="0"/>
              <a:t> 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i-FI" dirty="0" err="1" smtClean="0"/>
              <a:t>Integration</a:t>
            </a:r>
            <a:r>
              <a:rPr lang="fi-FI" dirty="0" smtClean="0"/>
              <a:t> of </a:t>
            </a:r>
            <a:r>
              <a:rPr lang="fi-FI" dirty="0" err="1" smtClean="0"/>
              <a:t>Test</a:t>
            </a:r>
            <a:r>
              <a:rPr lang="fi-FI" dirty="0" smtClean="0"/>
              <a:t> Management &amp; </a:t>
            </a:r>
            <a:r>
              <a:rPr lang="fi-FI" dirty="0" err="1" smtClean="0"/>
              <a:t>Issue</a:t>
            </a:r>
            <a:r>
              <a:rPr lang="fi-FI" dirty="0" smtClean="0"/>
              <a:t> </a:t>
            </a:r>
            <a:r>
              <a:rPr lang="fi-FI" dirty="0" err="1" smtClean="0"/>
              <a:t>Managment</a:t>
            </a:r>
            <a:endParaRPr lang="fi-FI" dirty="0" smtClean="0"/>
          </a:p>
          <a:p>
            <a:endParaRPr lang="fi-FI" dirty="0"/>
          </a:p>
          <a:p>
            <a:r>
              <a:rPr lang="fi-FI" dirty="0" err="1" smtClean="0"/>
              <a:t>Testlink</a:t>
            </a:r>
            <a:r>
              <a:rPr lang="fi-FI" dirty="0" smtClean="0"/>
              <a:t> + </a:t>
            </a:r>
            <a:r>
              <a:rPr lang="fi-FI" dirty="0" err="1" smtClean="0"/>
              <a:t>Your</a:t>
            </a:r>
            <a:r>
              <a:rPr lang="fi-FI" dirty="0" smtClean="0"/>
              <a:t> </a:t>
            </a:r>
            <a:r>
              <a:rPr lang="fi-FI" dirty="0" err="1" smtClean="0"/>
              <a:t>Selection</a:t>
            </a:r>
            <a:endParaRPr lang="fi-FI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1335298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smtClean="0"/>
              <a:t>Team </a:t>
            </a:r>
            <a:r>
              <a:rPr lang="fi-FI" dirty="0" err="1" smtClean="0"/>
              <a:t>Work</a:t>
            </a:r>
            <a:r>
              <a:rPr lang="fi-FI" dirty="0" smtClean="0"/>
              <a:t> 4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i-FI" dirty="0" smtClean="0"/>
              <a:t>Set </a:t>
            </a:r>
            <a:r>
              <a:rPr lang="fi-FI" dirty="0" err="1" smtClean="0"/>
              <a:t>up</a:t>
            </a:r>
            <a:r>
              <a:rPr lang="fi-FI" dirty="0" smtClean="0"/>
              <a:t> CI </a:t>
            </a:r>
            <a:r>
              <a:rPr lang="fi-FI" dirty="0" err="1" smtClean="0"/>
              <a:t>environment</a:t>
            </a:r>
            <a:endParaRPr lang="fi-FI" dirty="0" smtClean="0"/>
          </a:p>
          <a:p>
            <a:endParaRPr lang="fi-FI" dirty="0"/>
          </a:p>
          <a:p>
            <a:r>
              <a:rPr lang="fi-FI" dirty="0" err="1" smtClean="0"/>
              <a:t>Jenkins</a:t>
            </a:r>
            <a:r>
              <a:rPr lang="fi-FI" dirty="0" smtClean="0"/>
              <a:t>  + SVN/GIT/</a:t>
            </a:r>
            <a:r>
              <a:rPr lang="fi-FI" dirty="0" err="1" smtClean="0"/>
              <a:t>Mercurial</a:t>
            </a:r>
            <a:r>
              <a:rPr lang="fi-FI" dirty="0" smtClean="0"/>
              <a:t> </a:t>
            </a:r>
          </a:p>
          <a:p>
            <a:r>
              <a:rPr lang="fi-FI" dirty="0" err="1" smtClean="0"/>
              <a:t>Every</a:t>
            </a:r>
            <a:r>
              <a:rPr lang="fi-FI" dirty="0" smtClean="0"/>
              <a:t> </a:t>
            </a:r>
            <a:r>
              <a:rPr lang="fi-FI" dirty="0" err="1" smtClean="0"/>
              <a:t>member</a:t>
            </a:r>
            <a:r>
              <a:rPr lang="fi-FI" dirty="0" smtClean="0"/>
              <a:t> of team </a:t>
            </a:r>
            <a:r>
              <a:rPr lang="fi-FI" dirty="0" err="1" smtClean="0"/>
              <a:t>will</a:t>
            </a:r>
            <a:r>
              <a:rPr lang="fi-FI" dirty="0" smtClean="0"/>
              <a:t> </a:t>
            </a:r>
            <a:r>
              <a:rPr lang="fi-FI" dirty="0" err="1" smtClean="0"/>
              <a:t>add</a:t>
            </a:r>
            <a:r>
              <a:rPr lang="fi-FI" dirty="0" smtClean="0"/>
              <a:t> </a:t>
            </a:r>
            <a:r>
              <a:rPr lang="fi-FI" dirty="0" err="1" smtClean="0"/>
              <a:t>own</a:t>
            </a:r>
            <a:r>
              <a:rPr lang="fi-FI" dirty="0" smtClean="0"/>
              <a:t> </a:t>
            </a:r>
            <a:r>
              <a:rPr lang="fi-FI" dirty="0" err="1" smtClean="0"/>
              <a:t>project</a:t>
            </a:r>
            <a:r>
              <a:rPr lang="fi-FI" dirty="0" smtClean="0"/>
              <a:t> in version </a:t>
            </a:r>
            <a:r>
              <a:rPr lang="fi-FI" dirty="0" err="1" smtClean="0"/>
              <a:t>control</a:t>
            </a:r>
            <a:r>
              <a:rPr lang="fi-FI" dirty="0" smtClean="0"/>
              <a:t> </a:t>
            </a:r>
            <a:r>
              <a:rPr lang="fi-FI" dirty="0" err="1" smtClean="0"/>
              <a:t>tree</a:t>
            </a:r>
            <a:endParaRPr lang="fi-FI" dirty="0" smtClean="0"/>
          </a:p>
          <a:p>
            <a:r>
              <a:rPr lang="fi-FI" dirty="0" err="1" smtClean="0"/>
              <a:t>Create</a:t>
            </a:r>
            <a:r>
              <a:rPr lang="fi-FI" dirty="0" smtClean="0"/>
              <a:t> Job for </a:t>
            </a:r>
            <a:r>
              <a:rPr lang="fi-FI" dirty="0" err="1" smtClean="0"/>
              <a:t>all</a:t>
            </a:r>
            <a:r>
              <a:rPr lang="fi-FI" dirty="0" smtClean="0"/>
              <a:t> </a:t>
            </a:r>
            <a:r>
              <a:rPr lang="fi-FI" dirty="0" err="1" smtClean="0"/>
              <a:t>different</a:t>
            </a:r>
            <a:r>
              <a:rPr lang="fi-FI" dirty="0" smtClean="0"/>
              <a:t> </a:t>
            </a:r>
          </a:p>
          <a:p>
            <a:endParaRPr lang="fi-FI" dirty="0"/>
          </a:p>
          <a:p>
            <a:r>
              <a:rPr lang="fi-FI" dirty="0" smtClean="0"/>
              <a:t>Bonus </a:t>
            </a:r>
            <a:r>
              <a:rPr lang="fi-FI" dirty="0" err="1" smtClean="0"/>
              <a:t>about</a:t>
            </a:r>
            <a:r>
              <a:rPr lang="fi-FI" dirty="0" smtClean="0"/>
              <a:t> </a:t>
            </a:r>
            <a:r>
              <a:rPr lang="fi-FI" dirty="0" err="1" smtClean="0"/>
              <a:t>static</a:t>
            </a:r>
            <a:r>
              <a:rPr lang="fi-FI" dirty="0" smtClean="0"/>
              <a:t> </a:t>
            </a:r>
            <a:r>
              <a:rPr lang="fi-FI" dirty="0" err="1" smtClean="0"/>
              <a:t>coverage</a:t>
            </a:r>
            <a:r>
              <a:rPr lang="fi-FI" dirty="0" smtClean="0"/>
              <a:t> </a:t>
            </a:r>
            <a:r>
              <a:rPr lang="fi-FI" dirty="0" err="1" smtClean="0"/>
              <a:t>analyze</a:t>
            </a:r>
            <a:r>
              <a:rPr lang="fi-FI" dirty="0" smtClean="0"/>
              <a:t> </a:t>
            </a:r>
            <a:r>
              <a:rPr lang="fi-FI" dirty="0" err="1" smtClean="0"/>
              <a:t>tool</a:t>
            </a:r>
            <a:r>
              <a:rPr lang="fi-FI" dirty="0" smtClean="0"/>
              <a:t> </a:t>
            </a:r>
            <a:r>
              <a:rPr lang="fi-FI" dirty="0" err="1" smtClean="0"/>
              <a:t>installation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0223256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smtClean="0"/>
              <a:t>Team </a:t>
            </a:r>
            <a:r>
              <a:rPr lang="fi-FI" dirty="0" err="1" smtClean="0"/>
              <a:t>Work</a:t>
            </a:r>
            <a:r>
              <a:rPr lang="fi-FI" dirty="0" smtClean="0"/>
              <a:t> 5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i-FI" dirty="0" err="1" smtClean="0"/>
              <a:t>Install</a:t>
            </a:r>
            <a:r>
              <a:rPr lang="fi-FI" dirty="0" smtClean="0"/>
              <a:t> and </a:t>
            </a:r>
            <a:r>
              <a:rPr lang="fi-FI" dirty="0" err="1" smtClean="0"/>
              <a:t>deploy</a:t>
            </a:r>
            <a:r>
              <a:rPr lang="fi-FI" dirty="0" smtClean="0"/>
              <a:t> </a:t>
            </a:r>
            <a:r>
              <a:rPr lang="fi-FI" dirty="0" err="1" smtClean="0"/>
              <a:t>Robot</a:t>
            </a:r>
            <a:r>
              <a:rPr lang="fi-FI" dirty="0" smtClean="0"/>
              <a:t> Framework</a:t>
            </a:r>
          </a:p>
          <a:p>
            <a:r>
              <a:rPr lang="fi-FI" dirty="0" err="1" smtClean="0"/>
              <a:t>Create</a:t>
            </a:r>
            <a:r>
              <a:rPr lang="fi-FI" dirty="0" smtClean="0"/>
              <a:t> </a:t>
            </a:r>
            <a:r>
              <a:rPr lang="fi-FI" dirty="0" err="1" smtClean="0"/>
              <a:t>test</a:t>
            </a:r>
            <a:r>
              <a:rPr lang="fi-FI" dirty="0" smtClean="0"/>
              <a:t> </a:t>
            </a:r>
            <a:r>
              <a:rPr lang="fi-FI" dirty="0" err="1" smtClean="0"/>
              <a:t>scripts</a:t>
            </a:r>
            <a:r>
              <a:rPr lang="fi-FI" dirty="0" smtClean="0"/>
              <a:t> for </a:t>
            </a:r>
            <a:r>
              <a:rPr lang="fi-FI" dirty="0" err="1" smtClean="0"/>
              <a:t>selected</a:t>
            </a:r>
            <a:r>
              <a:rPr lang="fi-FI" dirty="0" smtClean="0"/>
              <a:t> </a:t>
            </a:r>
            <a:r>
              <a:rPr lang="fi-FI" dirty="0" err="1" smtClean="0"/>
              <a:t>target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4756781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smtClean="0"/>
              <a:t>Team </a:t>
            </a:r>
            <a:r>
              <a:rPr lang="fi-FI" dirty="0" err="1" smtClean="0"/>
              <a:t>Work</a:t>
            </a:r>
            <a:r>
              <a:rPr lang="fi-FI" dirty="0" smtClean="0"/>
              <a:t> 6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i-FI" dirty="0" err="1" smtClean="0"/>
              <a:t>Do</a:t>
            </a:r>
            <a:r>
              <a:rPr lang="fi-FI" dirty="0" smtClean="0"/>
              <a:t> </a:t>
            </a:r>
            <a:r>
              <a:rPr lang="fi-FI" dirty="0" err="1" smtClean="0"/>
              <a:t>Test</a:t>
            </a:r>
            <a:r>
              <a:rPr lang="fi-FI" dirty="0" smtClean="0"/>
              <a:t> Design for </a:t>
            </a:r>
            <a:r>
              <a:rPr lang="fi-FI" dirty="0" err="1" smtClean="0"/>
              <a:t>selected</a:t>
            </a:r>
            <a:r>
              <a:rPr lang="fi-FI" dirty="0" smtClean="0"/>
              <a:t> </a:t>
            </a:r>
            <a:r>
              <a:rPr lang="fi-FI" dirty="0" err="1" smtClean="0"/>
              <a:t>target</a:t>
            </a:r>
            <a:endParaRPr lang="fi-FI" dirty="0" smtClean="0"/>
          </a:p>
          <a:p>
            <a:r>
              <a:rPr lang="fi-FI" dirty="0" smtClean="0"/>
              <a:t>Design and </a:t>
            </a:r>
            <a:r>
              <a:rPr lang="fi-FI" dirty="0" err="1" smtClean="0"/>
              <a:t>write</a:t>
            </a:r>
            <a:r>
              <a:rPr lang="fi-FI" dirty="0" smtClean="0"/>
              <a:t> 10 </a:t>
            </a:r>
            <a:r>
              <a:rPr lang="fi-FI" dirty="0" err="1" smtClean="0"/>
              <a:t>Test</a:t>
            </a:r>
            <a:r>
              <a:rPr lang="fi-FI" dirty="0" smtClean="0"/>
              <a:t> </a:t>
            </a:r>
            <a:r>
              <a:rPr lang="fi-FI" dirty="0" err="1" smtClean="0"/>
              <a:t>cases</a:t>
            </a:r>
            <a:r>
              <a:rPr lang="fi-FI" dirty="0" smtClean="0"/>
              <a:t>.</a:t>
            </a:r>
          </a:p>
          <a:p>
            <a:r>
              <a:rPr lang="fi-FI" dirty="0" err="1" smtClean="0"/>
              <a:t>Functionality</a:t>
            </a:r>
            <a:r>
              <a:rPr lang="fi-FI" dirty="0" smtClean="0"/>
              <a:t>, Performance, </a:t>
            </a:r>
            <a:r>
              <a:rPr lang="fi-FI" dirty="0" err="1" smtClean="0"/>
              <a:t>Stability</a:t>
            </a:r>
            <a:r>
              <a:rPr lang="fi-FI" dirty="0" smtClean="0"/>
              <a:t>, Release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6708118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smtClean="0"/>
              <a:t>Team </a:t>
            </a:r>
            <a:r>
              <a:rPr lang="fi-FI" dirty="0" err="1" smtClean="0"/>
              <a:t>Work</a:t>
            </a:r>
            <a:r>
              <a:rPr lang="fi-FI" dirty="0" smtClean="0"/>
              <a:t> 7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i-FI" dirty="0" err="1" smtClean="0"/>
              <a:t>Create</a:t>
            </a:r>
            <a:r>
              <a:rPr lang="fi-FI" dirty="0" smtClean="0"/>
              <a:t> </a:t>
            </a:r>
            <a:r>
              <a:rPr lang="fi-FI" dirty="0" err="1" smtClean="0"/>
              <a:t>Test</a:t>
            </a:r>
            <a:r>
              <a:rPr lang="fi-FI" dirty="0" smtClean="0"/>
              <a:t> Planning for </a:t>
            </a:r>
            <a:r>
              <a:rPr lang="fi-FI" dirty="0" err="1" smtClean="0"/>
              <a:t>selected</a:t>
            </a:r>
            <a:r>
              <a:rPr lang="fi-FI" dirty="0" smtClean="0"/>
              <a:t> </a:t>
            </a:r>
            <a:r>
              <a:rPr lang="fi-FI" dirty="0" err="1" smtClean="0"/>
              <a:t>target</a:t>
            </a:r>
            <a:endParaRPr lang="fi-FI" dirty="0" smtClean="0"/>
          </a:p>
          <a:p>
            <a:r>
              <a:rPr lang="fi-FI" dirty="0" err="1" smtClean="0"/>
              <a:t>Do</a:t>
            </a:r>
            <a:r>
              <a:rPr lang="fi-FI" dirty="0" smtClean="0"/>
              <a:t> Master </a:t>
            </a:r>
            <a:r>
              <a:rPr lang="fi-FI" dirty="0" err="1" smtClean="0"/>
              <a:t>Test</a:t>
            </a:r>
            <a:r>
              <a:rPr lang="fi-FI" dirty="0" smtClean="0"/>
              <a:t> Plan</a:t>
            </a:r>
          </a:p>
          <a:p>
            <a:r>
              <a:rPr lang="fi-FI" dirty="0" err="1" smtClean="0"/>
              <a:t>Do</a:t>
            </a:r>
            <a:r>
              <a:rPr lang="fi-FI" dirty="0" smtClean="0"/>
              <a:t> Resource Plan</a:t>
            </a:r>
          </a:p>
          <a:p>
            <a:r>
              <a:rPr lang="fi-FI" dirty="0" smtClean="0"/>
              <a:t>In </a:t>
            </a:r>
            <a:r>
              <a:rPr lang="fi-FI" dirty="0" err="1" smtClean="0"/>
              <a:t>Testlink</a:t>
            </a:r>
            <a:r>
              <a:rPr lang="fi-FI" dirty="0" smtClean="0"/>
              <a:t> Project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3639665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smtClean="0"/>
              <a:t>Team </a:t>
            </a:r>
            <a:r>
              <a:rPr lang="fi-FI" dirty="0" err="1" smtClean="0"/>
              <a:t>Work</a:t>
            </a:r>
            <a:r>
              <a:rPr lang="fi-FI" dirty="0" smtClean="0"/>
              <a:t> 8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i-FI" dirty="0" err="1" smtClean="0"/>
              <a:t>Usablility</a:t>
            </a:r>
            <a:r>
              <a:rPr lang="fi-FI" dirty="0" smtClean="0"/>
              <a:t> </a:t>
            </a:r>
            <a:r>
              <a:rPr lang="fi-FI" dirty="0" err="1" smtClean="0"/>
              <a:t>testing</a:t>
            </a:r>
            <a:r>
              <a:rPr lang="fi-FI" dirty="0" smtClean="0"/>
              <a:t>:</a:t>
            </a:r>
          </a:p>
          <a:p>
            <a:endParaRPr lang="fi-FI" dirty="0"/>
          </a:p>
          <a:p>
            <a:r>
              <a:rPr lang="fi-FI" dirty="0" smtClean="0"/>
              <a:t>Read a </a:t>
            </a:r>
            <a:r>
              <a:rPr lang="fi-FI" dirty="0" err="1" smtClean="0"/>
              <a:t>selected</a:t>
            </a:r>
            <a:r>
              <a:rPr lang="fi-FI" dirty="0" smtClean="0"/>
              <a:t> </a:t>
            </a:r>
            <a:r>
              <a:rPr lang="fi-FI" dirty="0" err="1" smtClean="0"/>
              <a:t>Usability</a:t>
            </a:r>
            <a:r>
              <a:rPr lang="fi-FI" dirty="0" smtClean="0"/>
              <a:t> Report</a:t>
            </a:r>
          </a:p>
          <a:p>
            <a:r>
              <a:rPr lang="fi-FI" dirty="0" err="1" smtClean="0"/>
              <a:t>Analyze</a:t>
            </a:r>
            <a:r>
              <a:rPr lang="fi-FI" dirty="0" smtClean="0"/>
              <a:t> </a:t>
            </a:r>
            <a:r>
              <a:rPr lang="fi-FI" dirty="0" err="1" smtClean="0"/>
              <a:t>current</a:t>
            </a:r>
            <a:r>
              <a:rPr lang="fi-FI" dirty="0" smtClean="0"/>
              <a:t> </a:t>
            </a:r>
            <a:r>
              <a:rPr lang="fi-FI" dirty="0" err="1" smtClean="0"/>
              <a:t>state</a:t>
            </a:r>
            <a:r>
              <a:rPr lang="fi-FI" dirty="0" smtClean="0"/>
              <a:t> of </a:t>
            </a:r>
            <a:r>
              <a:rPr lang="fi-FI" dirty="0" err="1" smtClean="0"/>
              <a:t>solution</a:t>
            </a:r>
            <a:endParaRPr lang="fi-FI" dirty="0" smtClean="0"/>
          </a:p>
          <a:p>
            <a:r>
              <a:rPr lang="fi-FI" dirty="0" smtClean="0"/>
              <a:t>Write </a:t>
            </a:r>
            <a:r>
              <a:rPr lang="fi-FI" dirty="0" err="1" smtClean="0"/>
              <a:t>report</a:t>
            </a:r>
            <a:r>
              <a:rPr lang="fi-FI" dirty="0" smtClean="0"/>
              <a:t> </a:t>
            </a:r>
            <a:r>
              <a:rPr lang="fi-FI" dirty="0" err="1" smtClean="0"/>
              <a:t>about</a:t>
            </a:r>
            <a:r>
              <a:rPr lang="fi-FI" dirty="0" smtClean="0"/>
              <a:t> </a:t>
            </a:r>
            <a:r>
              <a:rPr lang="fi-FI" dirty="0" err="1" smtClean="0"/>
              <a:t>changes</a:t>
            </a:r>
            <a:r>
              <a:rPr lang="fi-FI" dirty="0" smtClean="0"/>
              <a:t> </a:t>
            </a:r>
            <a:r>
              <a:rPr lang="fi-FI" dirty="0" err="1" smtClean="0"/>
              <a:t>what</a:t>
            </a:r>
            <a:r>
              <a:rPr lang="fi-FI" dirty="0" smtClean="0"/>
              <a:t> </a:t>
            </a:r>
            <a:r>
              <a:rPr lang="fi-FI" dirty="0" err="1" smtClean="0"/>
              <a:t>you</a:t>
            </a:r>
            <a:r>
              <a:rPr lang="fi-FI" dirty="0" smtClean="0"/>
              <a:t> </a:t>
            </a:r>
            <a:r>
              <a:rPr lang="fi-FI" dirty="0" err="1" smtClean="0"/>
              <a:t>can</a:t>
            </a:r>
            <a:r>
              <a:rPr lang="fi-FI" dirty="0" smtClean="0"/>
              <a:t> </a:t>
            </a:r>
            <a:r>
              <a:rPr lang="fi-FI" dirty="0" err="1" smtClean="0"/>
              <a:t>find</a:t>
            </a:r>
            <a:r>
              <a:rPr lang="fi-FI" dirty="0" smtClean="0"/>
              <a:t> </a:t>
            </a:r>
            <a:r>
              <a:rPr lang="fi-FI" dirty="0" err="1" smtClean="0"/>
              <a:t>according</a:t>
            </a:r>
            <a:r>
              <a:rPr lang="fi-FI" dirty="0" smtClean="0"/>
              <a:t> </a:t>
            </a:r>
            <a:r>
              <a:rPr lang="fi-FI" dirty="0" err="1" smtClean="0"/>
              <a:t>report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3585024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smtClean="0"/>
              <a:t>Team </a:t>
            </a:r>
            <a:r>
              <a:rPr lang="fi-FI" dirty="0" err="1" smtClean="0"/>
              <a:t>Work</a:t>
            </a:r>
            <a:r>
              <a:rPr lang="fi-FI" dirty="0" smtClean="0"/>
              <a:t> 9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i-FI" dirty="0" err="1" smtClean="0"/>
              <a:t>Create</a:t>
            </a:r>
            <a:r>
              <a:rPr lang="fi-FI" dirty="0" smtClean="0"/>
              <a:t> </a:t>
            </a:r>
            <a:r>
              <a:rPr lang="fi-FI" dirty="0" err="1" smtClean="0"/>
              <a:t>performance</a:t>
            </a:r>
            <a:r>
              <a:rPr lang="fi-FI" dirty="0" smtClean="0"/>
              <a:t> </a:t>
            </a:r>
            <a:r>
              <a:rPr lang="fi-FI" dirty="0" err="1" smtClean="0"/>
              <a:t>tester</a:t>
            </a:r>
            <a:r>
              <a:rPr lang="fi-FI" dirty="0" smtClean="0"/>
              <a:t> image and </a:t>
            </a:r>
            <a:r>
              <a:rPr lang="fi-FI" dirty="0" err="1" smtClean="0"/>
              <a:t>plan</a:t>
            </a:r>
            <a:r>
              <a:rPr lang="fi-FI" dirty="0" smtClean="0"/>
              <a:t> </a:t>
            </a:r>
            <a:r>
              <a:rPr lang="fi-FI" dirty="0" err="1" smtClean="0"/>
              <a:t>result</a:t>
            </a:r>
            <a:r>
              <a:rPr lang="fi-FI" dirty="0" smtClean="0"/>
              <a:t> </a:t>
            </a:r>
            <a:r>
              <a:rPr lang="fi-FI" dirty="0" err="1" smtClean="0"/>
              <a:t>gathering</a:t>
            </a:r>
            <a:r>
              <a:rPr lang="fi-FI" dirty="0" smtClean="0"/>
              <a:t> and </a:t>
            </a:r>
            <a:r>
              <a:rPr lang="fi-FI" dirty="0" err="1" smtClean="0"/>
              <a:t>do</a:t>
            </a:r>
            <a:r>
              <a:rPr lang="fi-FI" dirty="0" smtClean="0"/>
              <a:t> </a:t>
            </a:r>
            <a:r>
              <a:rPr lang="fi-FI" dirty="0" err="1" smtClean="0"/>
              <a:t>some</a:t>
            </a:r>
            <a:r>
              <a:rPr lang="fi-FI" dirty="0" smtClean="0"/>
              <a:t> </a:t>
            </a:r>
            <a:r>
              <a:rPr lang="fi-FI" dirty="0" err="1" smtClean="0"/>
              <a:t>performance</a:t>
            </a:r>
            <a:r>
              <a:rPr lang="fi-FI" dirty="0" smtClean="0"/>
              <a:t> </a:t>
            </a:r>
            <a:r>
              <a:rPr lang="fi-FI" dirty="0" err="1" smtClean="0"/>
              <a:t>testing</a:t>
            </a:r>
            <a:endParaRPr lang="fi-FI" dirty="0" smtClean="0"/>
          </a:p>
          <a:p>
            <a:endParaRPr lang="fi-FI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5348708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smtClean="0"/>
              <a:t>Team </a:t>
            </a:r>
            <a:r>
              <a:rPr lang="fi-FI" dirty="0" err="1" smtClean="0"/>
              <a:t>Work</a:t>
            </a:r>
            <a:r>
              <a:rPr lang="fi-FI" dirty="0" smtClean="0"/>
              <a:t> 10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i-FI" dirty="0" err="1" smtClean="0"/>
              <a:t>Create</a:t>
            </a:r>
            <a:r>
              <a:rPr lang="fi-FI" dirty="0" smtClean="0"/>
              <a:t> a video of </a:t>
            </a:r>
            <a:r>
              <a:rPr lang="fi-FI" dirty="0" err="1" smtClean="0"/>
              <a:t>test</a:t>
            </a:r>
            <a:r>
              <a:rPr lang="fi-FI" dirty="0" smtClean="0"/>
              <a:t> case and </a:t>
            </a:r>
            <a:r>
              <a:rPr lang="fi-FI" dirty="0" err="1" smtClean="0"/>
              <a:t>embend</a:t>
            </a:r>
            <a:r>
              <a:rPr lang="fi-FI" dirty="0" smtClean="0"/>
              <a:t> </a:t>
            </a:r>
            <a:r>
              <a:rPr lang="fi-FI" dirty="0" err="1" smtClean="0"/>
              <a:t>this</a:t>
            </a:r>
            <a:r>
              <a:rPr lang="fi-FI" dirty="0" smtClean="0"/>
              <a:t> video as </a:t>
            </a:r>
            <a:r>
              <a:rPr lang="fi-FI" dirty="0" err="1" smtClean="0"/>
              <a:t>test</a:t>
            </a:r>
            <a:r>
              <a:rPr lang="fi-FI" dirty="0" smtClean="0"/>
              <a:t> case in </a:t>
            </a:r>
            <a:r>
              <a:rPr lang="fi-FI" dirty="0" err="1" smtClean="0"/>
              <a:t>testlink</a:t>
            </a:r>
            <a:r>
              <a:rPr lang="fi-FI" dirty="0" smtClean="0"/>
              <a:t> 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9868615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smtClean="0"/>
              <a:t>Team </a:t>
            </a:r>
            <a:r>
              <a:rPr lang="fi-FI" dirty="0" err="1" smtClean="0"/>
              <a:t>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i-FI" dirty="0" err="1" smtClean="0"/>
              <a:t>Learn</a:t>
            </a:r>
            <a:r>
              <a:rPr lang="fi-FI" dirty="0" smtClean="0"/>
              <a:t> </a:t>
            </a:r>
            <a:r>
              <a:rPr lang="fi-FI" dirty="0" err="1" smtClean="0"/>
              <a:t>how</a:t>
            </a:r>
            <a:r>
              <a:rPr lang="fi-FI" dirty="0" smtClean="0"/>
              <a:t> </a:t>
            </a:r>
            <a:r>
              <a:rPr lang="fi-FI" dirty="0" err="1" smtClean="0"/>
              <a:t>Ubuntu</a:t>
            </a:r>
            <a:r>
              <a:rPr lang="fi-FI" dirty="0" smtClean="0"/>
              <a:t> as a </a:t>
            </a:r>
            <a:r>
              <a:rPr lang="fi-FI" dirty="0" err="1" smtClean="0"/>
              <a:t>product</a:t>
            </a:r>
            <a:r>
              <a:rPr lang="fi-FI" dirty="0" smtClean="0"/>
              <a:t> is </a:t>
            </a:r>
            <a:r>
              <a:rPr lang="fi-FI" dirty="0" err="1" smtClean="0"/>
              <a:t>tested</a:t>
            </a:r>
            <a:r>
              <a:rPr lang="fi-FI" dirty="0" smtClean="0"/>
              <a:t>?</a:t>
            </a:r>
          </a:p>
          <a:p>
            <a:r>
              <a:rPr lang="fi-FI" dirty="0" smtClean="0"/>
              <a:t>Make </a:t>
            </a:r>
            <a:r>
              <a:rPr lang="fi-FI" dirty="0" err="1" smtClean="0"/>
              <a:t>presentation</a:t>
            </a:r>
            <a:r>
              <a:rPr lang="fi-FI" dirty="0" smtClean="0"/>
              <a:t> </a:t>
            </a:r>
            <a:r>
              <a:rPr lang="fi-FI" dirty="0" err="1" smtClean="0"/>
              <a:t>about</a:t>
            </a:r>
            <a:r>
              <a:rPr lang="fi-FI" dirty="0" smtClean="0"/>
              <a:t> </a:t>
            </a:r>
            <a:r>
              <a:rPr lang="fi-FI" dirty="0" err="1" smtClean="0"/>
              <a:t>process</a:t>
            </a:r>
            <a:r>
              <a:rPr lang="fi-FI" dirty="0" smtClean="0"/>
              <a:t> and show it as a </a:t>
            </a:r>
            <a:r>
              <a:rPr lang="fi-FI" dirty="0" err="1" smtClean="0"/>
              <a:t>presentation</a:t>
            </a:r>
            <a:r>
              <a:rPr lang="fi-FI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89629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 smtClean="0"/>
              <a:t>Customer</a:t>
            </a:r>
            <a:r>
              <a:rPr lang="fi-FI" dirty="0" smtClean="0"/>
              <a:t> </a:t>
            </a:r>
            <a:r>
              <a:rPr lang="fi-FI" dirty="0" err="1" smtClean="0"/>
              <a:t>strategy</a:t>
            </a:r>
            <a:endParaRPr lang="en-US" dirty="0"/>
          </a:p>
        </p:txBody>
      </p:sp>
      <p:sp>
        <p:nvSpPr>
          <p:cNvPr id="4" name="Rectangle 16"/>
          <p:cNvSpPr/>
          <p:nvPr/>
        </p:nvSpPr>
        <p:spPr>
          <a:xfrm>
            <a:off x="6764722" y="1600199"/>
            <a:ext cx="1959527" cy="3978312"/>
          </a:xfrm>
          <a:prstGeom prst="rect">
            <a:avLst/>
          </a:prstGeom>
          <a:gradFill>
            <a:gsLst>
              <a:gs pos="0">
                <a:srgbClr val="A3C4FF"/>
              </a:gs>
              <a:gs pos="100000">
                <a:srgbClr val="BFD5FF"/>
              </a:gs>
            </a:gsLst>
            <a:lin ang="16200000"/>
          </a:gradFill>
          <a:ln w="9528">
            <a:solidFill>
              <a:srgbClr val="4A7EBB"/>
            </a:solidFill>
            <a:prstDash val="solid"/>
          </a:ln>
          <a:effectLst>
            <a:outerShdw dist="19997" dir="5400000" algn="tl">
              <a:srgbClr val="000000">
                <a:alpha val="38000"/>
              </a:srgbClr>
            </a:outerShdw>
          </a:effectLst>
        </p:spPr>
        <p:txBody>
          <a:bodyPr vert="horz" wrap="square" lIns="82945" tIns="41473" rIns="82945" bIns="41473" anchor="ctr" anchorCtr="1" compatLnSpc="1"/>
          <a:lstStyle/>
          <a:p>
            <a:pPr algn="ctr"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Rectangle 14"/>
          <p:cNvSpPr/>
          <p:nvPr/>
        </p:nvSpPr>
        <p:spPr>
          <a:xfrm>
            <a:off x="4677568" y="1600199"/>
            <a:ext cx="1959527" cy="3978312"/>
          </a:xfrm>
          <a:prstGeom prst="rect">
            <a:avLst/>
          </a:prstGeom>
          <a:gradFill>
            <a:gsLst>
              <a:gs pos="0">
                <a:srgbClr val="A3C4FF"/>
              </a:gs>
              <a:gs pos="100000">
                <a:srgbClr val="BFD5FF"/>
              </a:gs>
            </a:gsLst>
            <a:lin ang="16200000"/>
          </a:gradFill>
          <a:ln w="9528">
            <a:solidFill>
              <a:srgbClr val="4A7EBB"/>
            </a:solidFill>
            <a:prstDash val="solid"/>
          </a:ln>
          <a:effectLst>
            <a:outerShdw dist="19997" dir="5400000" algn="tl">
              <a:srgbClr val="000000">
                <a:alpha val="38000"/>
              </a:srgbClr>
            </a:outerShdw>
          </a:effectLst>
        </p:spPr>
        <p:txBody>
          <a:bodyPr vert="horz" wrap="square" lIns="82945" tIns="41473" rIns="82945" bIns="41473" anchor="ctr" anchorCtr="1" compatLnSpc="1"/>
          <a:lstStyle/>
          <a:p>
            <a:pPr algn="ctr"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Rectangle 15"/>
          <p:cNvSpPr/>
          <p:nvPr/>
        </p:nvSpPr>
        <p:spPr>
          <a:xfrm>
            <a:off x="2489447" y="1647192"/>
            <a:ext cx="1959527" cy="3931311"/>
          </a:xfrm>
          <a:prstGeom prst="rect">
            <a:avLst/>
          </a:prstGeom>
          <a:gradFill>
            <a:gsLst>
              <a:gs pos="0">
                <a:srgbClr val="A3C4FF"/>
              </a:gs>
              <a:gs pos="100000">
                <a:srgbClr val="BFD5FF"/>
              </a:gs>
            </a:gsLst>
            <a:lin ang="16200000"/>
          </a:gradFill>
          <a:ln w="57150">
            <a:solidFill>
              <a:srgbClr val="4A7EBB"/>
            </a:solidFill>
            <a:prstDash val="solid"/>
          </a:ln>
          <a:effectLst>
            <a:outerShdw dist="19997" dir="5400000" algn="tl">
              <a:srgbClr val="000000">
                <a:alpha val="38000"/>
              </a:srgbClr>
            </a:outerShdw>
          </a:effectLst>
        </p:spPr>
        <p:txBody>
          <a:bodyPr vert="horz" wrap="square" lIns="82945" tIns="41473" rIns="82945" bIns="41473" anchor="ctr" anchorCtr="1" compatLnSpc="1"/>
          <a:lstStyle/>
          <a:p>
            <a:pPr algn="ctr"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Rectangle 9"/>
          <p:cNvSpPr/>
          <p:nvPr/>
        </p:nvSpPr>
        <p:spPr>
          <a:xfrm>
            <a:off x="391677" y="1665242"/>
            <a:ext cx="1959527" cy="3913269"/>
          </a:xfrm>
          <a:prstGeom prst="rect">
            <a:avLst/>
          </a:prstGeom>
          <a:gradFill>
            <a:gsLst>
              <a:gs pos="0">
                <a:srgbClr val="A3C4FF"/>
              </a:gs>
              <a:gs pos="100000">
                <a:srgbClr val="BFD5FF"/>
              </a:gs>
            </a:gsLst>
            <a:lin ang="16200000"/>
          </a:gradFill>
          <a:ln w="57150">
            <a:solidFill>
              <a:srgbClr val="4F81BD"/>
            </a:solidFill>
            <a:prstDash val="solid"/>
          </a:ln>
          <a:effectLst>
            <a:outerShdw dist="19997" dir="5400000" algn="tl">
              <a:srgbClr val="000000">
                <a:alpha val="38000"/>
              </a:srgbClr>
            </a:outerShdw>
          </a:effectLst>
        </p:spPr>
        <p:txBody>
          <a:bodyPr vert="horz" wrap="square" lIns="82945" tIns="41473" rIns="82945" bIns="41473" anchor="ctr" anchorCtr="1" compatLnSpc="1"/>
          <a:lstStyle/>
          <a:p>
            <a:pPr algn="ctr"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Rectangle 2"/>
          <p:cNvSpPr/>
          <p:nvPr/>
        </p:nvSpPr>
        <p:spPr>
          <a:xfrm>
            <a:off x="2612478" y="4190903"/>
            <a:ext cx="1769652" cy="536297"/>
          </a:xfrm>
          <a:prstGeom prst="rect">
            <a:avLst/>
          </a:prstGeom>
          <a:gradFill>
            <a:gsLst>
              <a:gs pos="0">
                <a:srgbClr val="769535"/>
              </a:gs>
              <a:gs pos="100000">
                <a:srgbClr val="9BC348"/>
              </a:gs>
            </a:gsLst>
            <a:lin ang="16200000"/>
          </a:gradFill>
          <a:ln>
            <a:noFill/>
            <a:prstDash val="solid"/>
          </a:ln>
          <a:effectLst>
            <a:outerShdw dist="22997" dir="5400000" algn="tl">
              <a:srgbClr val="000000">
                <a:alpha val="35000"/>
              </a:srgbClr>
            </a:outerShdw>
          </a:effectLst>
        </p:spPr>
        <p:txBody>
          <a:bodyPr vert="horz" wrap="square" lIns="81643" tIns="40817" rIns="81643" bIns="40817" anchor="ctr" anchorCtr="1" compatLnSpc="0"/>
          <a:lstStyle/>
          <a:p>
            <a:pPr algn="ctr" defTabSz="829452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300">
                <a:solidFill>
                  <a:srgbClr val="000000"/>
                </a:solidFill>
                <a:latin typeface="Calibri"/>
                <a:ea typeface="Andale Sans UI" pitchFamily="2"/>
                <a:cs typeface="Tahoma" pitchFamily="2"/>
              </a:rPr>
              <a:t>Drum Metronome</a:t>
            </a:r>
          </a:p>
        </p:txBody>
      </p:sp>
      <p:sp>
        <p:nvSpPr>
          <p:cNvPr id="9" name="Rectangle 2"/>
          <p:cNvSpPr/>
          <p:nvPr/>
        </p:nvSpPr>
        <p:spPr>
          <a:xfrm>
            <a:off x="4760214" y="4203886"/>
            <a:ext cx="1828890" cy="534563"/>
          </a:xfrm>
          <a:prstGeom prst="rect">
            <a:avLst/>
          </a:prstGeom>
          <a:gradFill>
            <a:gsLst>
              <a:gs pos="0">
                <a:srgbClr val="769535"/>
              </a:gs>
              <a:gs pos="100000">
                <a:srgbClr val="9BC348"/>
              </a:gs>
            </a:gsLst>
            <a:lin ang="16200000"/>
          </a:gradFill>
          <a:ln>
            <a:noFill/>
            <a:prstDash val="solid"/>
          </a:ln>
          <a:effectLst>
            <a:outerShdw dist="22997" dir="5400000" algn="tl">
              <a:srgbClr val="000000">
                <a:alpha val="35000"/>
              </a:srgbClr>
            </a:outerShdw>
          </a:effectLst>
        </p:spPr>
        <p:txBody>
          <a:bodyPr vert="horz" wrap="square" lIns="81643" tIns="40817" rIns="81643" bIns="40817" anchor="ctr" anchorCtr="1" compatLnSpc="0"/>
          <a:lstStyle/>
          <a:p>
            <a:pPr algn="ctr" defTabSz="829452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300">
                <a:solidFill>
                  <a:srgbClr val="000000"/>
                </a:solidFill>
                <a:latin typeface="Calibri"/>
                <a:ea typeface="Andale Sans UI" pitchFamily="2"/>
                <a:cs typeface="Tahoma" pitchFamily="2"/>
              </a:rPr>
              <a:t>Table Drum Mode</a:t>
            </a:r>
          </a:p>
        </p:txBody>
      </p:sp>
      <p:sp>
        <p:nvSpPr>
          <p:cNvPr id="10" name="Rectangle 2"/>
          <p:cNvSpPr/>
          <p:nvPr/>
        </p:nvSpPr>
        <p:spPr>
          <a:xfrm>
            <a:off x="391677" y="3690300"/>
            <a:ext cx="8348653" cy="359972"/>
          </a:xfrm>
          <a:prstGeom prst="rect">
            <a:avLst/>
          </a:prstGeom>
          <a:gradFill>
            <a:gsLst>
              <a:gs pos="0">
                <a:srgbClr val="769535"/>
              </a:gs>
              <a:gs pos="100000">
                <a:srgbClr val="9BC348"/>
              </a:gs>
            </a:gsLst>
            <a:lin ang="16200000"/>
          </a:gradFill>
          <a:ln>
            <a:noFill/>
            <a:prstDash val="solid"/>
          </a:ln>
          <a:effectLst>
            <a:outerShdw dist="22997" dir="5400000" algn="tl">
              <a:srgbClr val="000000">
                <a:alpha val="35000"/>
              </a:srgbClr>
            </a:outerShdw>
          </a:effectLst>
        </p:spPr>
        <p:txBody>
          <a:bodyPr vert="horz" wrap="square" lIns="81643" tIns="40817" rIns="81643" bIns="40817" anchor="ctr" anchorCtr="1" compatLnSpc="0"/>
          <a:lstStyle/>
          <a:p>
            <a:pPr algn="ctr" defTabSz="829452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300">
                <a:solidFill>
                  <a:srgbClr val="000000"/>
                </a:solidFill>
                <a:latin typeface="Calibri"/>
                <a:ea typeface="Andale Sans UI" pitchFamily="2"/>
                <a:cs typeface="Tahoma" pitchFamily="2"/>
              </a:rPr>
              <a:t>Simple Training Mode</a:t>
            </a:r>
          </a:p>
        </p:txBody>
      </p:sp>
      <p:sp>
        <p:nvSpPr>
          <p:cNvPr id="11" name="Rectangle 2"/>
          <p:cNvSpPr/>
          <p:nvPr/>
        </p:nvSpPr>
        <p:spPr>
          <a:xfrm>
            <a:off x="6844680" y="4203885"/>
            <a:ext cx="1799603" cy="524228"/>
          </a:xfrm>
          <a:prstGeom prst="rect">
            <a:avLst/>
          </a:prstGeom>
          <a:gradFill>
            <a:gsLst>
              <a:gs pos="0">
                <a:srgbClr val="769535"/>
              </a:gs>
              <a:gs pos="100000">
                <a:srgbClr val="9BC348"/>
              </a:gs>
            </a:gsLst>
            <a:lin ang="16200000"/>
          </a:gradFill>
          <a:ln>
            <a:noFill/>
            <a:prstDash val="solid"/>
          </a:ln>
          <a:effectLst>
            <a:outerShdw dist="22997" dir="5400000" algn="tl">
              <a:srgbClr val="000000">
                <a:alpha val="35000"/>
              </a:srgbClr>
            </a:outerShdw>
          </a:effectLst>
        </p:spPr>
        <p:txBody>
          <a:bodyPr vert="horz" wrap="square" lIns="81643" tIns="40817" rIns="81643" bIns="40817" anchor="ctr" anchorCtr="1" compatLnSpc="0"/>
          <a:lstStyle/>
          <a:p>
            <a:pPr algn="ctr" defTabSz="829452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300">
                <a:solidFill>
                  <a:srgbClr val="000000"/>
                </a:solidFill>
                <a:latin typeface="Calibri"/>
                <a:ea typeface="Andale Sans UI" pitchFamily="2"/>
                <a:cs typeface="Tahoma" pitchFamily="2"/>
              </a:rPr>
              <a:t>MIDI Support</a:t>
            </a:r>
          </a:p>
        </p:txBody>
      </p:sp>
      <p:sp>
        <p:nvSpPr>
          <p:cNvPr id="12" name="Rectangle 2"/>
          <p:cNvSpPr/>
          <p:nvPr/>
        </p:nvSpPr>
        <p:spPr>
          <a:xfrm>
            <a:off x="2612479" y="3166105"/>
            <a:ext cx="6127861" cy="387737"/>
          </a:xfrm>
          <a:prstGeom prst="rect">
            <a:avLst/>
          </a:prstGeom>
          <a:gradFill>
            <a:gsLst>
              <a:gs pos="0">
                <a:srgbClr val="769535"/>
              </a:gs>
              <a:gs pos="100000">
                <a:srgbClr val="9BC348"/>
              </a:gs>
            </a:gsLst>
            <a:lin ang="16200000"/>
          </a:gradFill>
          <a:ln>
            <a:noFill/>
            <a:prstDash val="solid"/>
          </a:ln>
          <a:effectLst>
            <a:outerShdw dist="22997" dir="5400000" algn="tl">
              <a:srgbClr val="000000">
                <a:alpha val="35000"/>
              </a:srgbClr>
            </a:outerShdw>
          </a:effectLst>
        </p:spPr>
        <p:txBody>
          <a:bodyPr vert="horz" wrap="square" lIns="81643" tIns="40817" rIns="81643" bIns="40817" anchor="ctr" anchorCtr="1" compatLnSpc="0"/>
          <a:lstStyle/>
          <a:p>
            <a:pPr algn="ctr" defTabSz="829452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300">
                <a:solidFill>
                  <a:srgbClr val="000000"/>
                </a:solidFill>
                <a:latin typeface="Calibri"/>
                <a:ea typeface="Andale Sans UI" pitchFamily="2"/>
                <a:cs typeface="Tahoma" pitchFamily="2"/>
              </a:rPr>
              <a:t>Touch Screen with single tap</a:t>
            </a:r>
          </a:p>
        </p:txBody>
      </p:sp>
      <p:pic>
        <p:nvPicPr>
          <p:cNvPr id="13" name="Picture 2" descr="C:\Users\timpuri\AppData\Local\Microsoft\Windows\Temporary Internet Files\Content.IE5\38KAEAPZ\MP900448606[1]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175888" y="1646138"/>
            <a:ext cx="962896" cy="1402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3" descr="C:\Users\timpuri\AppData\Local\Microsoft\Windows\Temporary Internet Files\Content.IE5\38KAEAPZ\MP900443690[1]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14217" y="1995261"/>
            <a:ext cx="965600" cy="724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Picture 4" descr="C:\Users\timpuri\AppData\Local\Microsoft\Windows\Temporary Internet Files\Content.IE5\YX9RO9M8\MP900442277[1].jp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3135018" y="1776482"/>
            <a:ext cx="774472" cy="11618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Picture 5" descr="C:\Users\timpuri\AppData\Local\Microsoft\Windows\Temporary Internet Files\Content.IE5\38KAEAPZ\MP900444339[1].jpg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7357133" y="1777511"/>
            <a:ext cx="774705" cy="1160806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TextBox 10"/>
          <p:cNvSpPr txBox="1"/>
          <p:nvPr/>
        </p:nvSpPr>
        <p:spPr>
          <a:xfrm>
            <a:off x="554969" y="5557782"/>
            <a:ext cx="1632935" cy="283811"/>
          </a:xfrm>
          <a:prstGeom prst="rect">
            <a:avLst/>
          </a:prstGeom>
          <a:noFill/>
          <a:ln>
            <a:noFill/>
          </a:ln>
        </p:spPr>
        <p:txBody>
          <a:bodyPr vert="horz" wrap="square" lIns="82945" tIns="41473" rIns="82945" bIns="41473" anchor="t" anchorCtr="0" compatLnSpc="1">
            <a:spAutoFit/>
          </a:bodyPr>
          <a:lstStyle/>
          <a:p>
            <a:pPr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300">
                <a:solidFill>
                  <a:srgbClr val="000000"/>
                </a:solidFill>
                <a:latin typeface="Calibri"/>
              </a:rPr>
              <a:t>Customer Type 1</a:t>
            </a:r>
            <a:endParaRPr lang="en-US" sz="130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2780166" y="5578868"/>
            <a:ext cx="1632935" cy="283811"/>
          </a:xfrm>
          <a:prstGeom prst="rect">
            <a:avLst/>
          </a:prstGeom>
          <a:noFill/>
          <a:ln>
            <a:noFill/>
          </a:ln>
        </p:spPr>
        <p:txBody>
          <a:bodyPr vert="horz" wrap="square" lIns="82945" tIns="41473" rIns="82945" bIns="41473" anchor="t" anchorCtr="0" compatLnSpc="1">
            <a:spAutoFit/>
          </a:bodyPr>
          <a:lstStyle/>
          <a:p>
            <a:pPr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300">
                <a:solidFill>
                  <a:srgbClr val="000000"/>
                </a:solidFill>
                <a:latin typeface="Calibri"/>
              </a:rPr>
              <a:t>Customer Type 2</a:t>
            </a:r>
            <a:endParaRPr lang="en-US" sz="130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4858187" y="5547827"/>
            <a:ext cx="1632935" cy="283811"/>
          </a:xfrm>
          <a:prstGeom prst="rect">
            <a:avLst/>
          </a:prstGeom>
          <a:noFill/>
          <a:ln>
            <a:noFill/>
          </a:ln>
        </p:spPr>
        <p:txBody>
          <a:bodyPr vert="horz" wrap="square" lIns="82945" tIns="41473" rIns="82945" bIns="41473" anchor="t" anchorCtr="0" compatLnSpc="1">
            <a:spAutoFit/>
          </a:bodyPr>
          <a:lstStyle/>
          <a:p>
            <a:pPr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300">
                <a:solidFill>
                  <a:srgbClr val="000000"/>
                </a:solidFill>
                <a:latin typeface="Calibri"/>
              </a:rPr>
              <a:t>Customer Type 3</a:t>
            </a:r>
            <a:endParaRPr lang="en-US" sz="130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6984747" y="5547827"/>
            <a:ext cx="1632935" cy="283811"/>
          </a:xfrm>
          <a:prstGeom prst="rect">
            <a:avLst/>
          </a:prstGeom>
          <a:noFill/>
          <a:ln>
            <a:noFill/>
          </a:ln>
        </p:spPr>
        <p:txBody>
          <a:bodyPr vert="horz" wrap="square" lIns="82945" tIns="41473" rIns="82945" bIns="41473" anchor="t" anchorCtr="0" compatLnSpc="1">
            <a:spAutoFit/>
          </a:bodyPr>
          <a:lstStyle/>
          <a:p>
            <a:pPr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300">
                <a:solidFill>
                  <a:srgbClr val="000000"/>
                </a:solidFill>
                <a:latin typeface="Calibri"/>
              </a:rPr>
              <a:t>Customer Type 4</a:t>
            </a:r>
            <a:endParaRPr lang="en-US" sz="130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1" name="Picture 6" descr="C:\Users\timpuri\AppData\Local\Microsoft\Windows\Temporary Internet Files\Content.IE5\YX9RO9M8\MP900442485[1].jpg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879818" y="5895656"/>
            <a:ext cx="1175714" cy="783894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TextBox 11"/>
          <p:cNvSpPr txBox="1"/>
          <p:nvPr/>
        </p:nvSpPr>
        <p:spPr>
          <a:xfrm>
            <a:off x="3522250" y="6184490"/>
            <a:ext cx="2416747" cy="335054"/>
          </a:xfrm>
          <a:prstGeom prst="rect">
            <a:avLst/>
          </a:prstGeom>
          <a:noFill/>
          <a:ln>
            <a:noFill/>
          </a:ln>
        </p:spPr>
        <p:txBody>
          <a:bodyPr vert="horz" wrap="square" lIns="82945" tIns="41473" rIns="82945" bIns="41473" anchor="t" anchorCtr="0" compatLnSpc="1">
            <a:spAutoFit/>
          </a:bodyPr>
          <a:lstStyle/>
          <a:p>
            <a:pPr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600">
                <a:solidFill>
                  <a:srgbClr val="000000"/>
                </a:solidFill>
                <a:latin typeface="Calibri"/>
              </a:rPr>
              <a:t>What is our key customer?</a:t>
            </a:r>
            <a:endParaRPr lang="en-US" sz="160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" name="Rectangle 13"/>
          <p:cNvSpPr/>
          <p:nvPr/>
        </p:nvSpPr>
        <p:spPr>
          <a:xfrm>
            <a:off x="554978" y="4879254"/>
            <a:ext cx="3625117" cy="534563"/>
          </a:xfrm>
          <a:prstGeom prst="rect">
            <a:avLst/>
          </a:prstGeom>
          <a:solidFill>
            <a:srgbClr val="4F81BD"/>
          </a:solidFill>
          <a:ln w="25402">
            <a:solidFill>
              <a:srgbClr val="385D8A"/>
            </a:solidFill>
            <a:prstDash val="solid"/>
          </a:ln>
        </p:spPr>
        <p:txBody>
          <a:bodyPr vert="horz" wrap="square" lIns="82945" tIns="41473" rIns="82945" bIns="41473" anchor="ctr" anchorCtr="1" compatLnSpc="1"/>
          <a:lstStyle/>
          <a:p>
            <a:pPr algn="ctr"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600">
                <a:solidFill>
                  <a:srgbClr val="FFFFFF"/>
                </a:solidFill>
                <a:latin typeface="Calibri"/>
              </a:rPr>
              <a:t>Primary Target</a:t>
            </a:r>
            <a:endParaRPr lang="en-US" sz="160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4" name="Rectangle 2"/>
          <p:cNvSpPr/>
          <p:nvPr/>
        </p:nvSpPr>
        <p:spPr>
          <a:xfrm>
            <a:off x="456996" y="4203886"/>
            <a:ext cx="1828890" cy="534124"/>
          </a:xfrm>
          <a:prstGeom prst="rect">
            <a:avLst/>
          </a:prstGeom>
          <a:gradFill>
            <a:gsLst>
              <a:gs pos="0">
                <a:srgbClr val="FFA2A1"/>
              </a:gs>
              <a:gs pos="100000">
                <a:srgbClr val="FFBEBD"/>
              </a:gs>
            </a:gsLst>
            <a:lin ang="16200000"/>
          </a:gradFill>
          <a:ln w="9528">
            <a:solidFill>
              <a:srgbClr val="BE4B48"/>
            </a:solidFill>
            <a:prstDash val="solid"/>
          </a:ln>
          <a:effectLst>
            <a:outerShdw dist="19997" dir="5400000" algn="tl">
              <a:srgbClr val="000000">
                <a:alpha val="38000"/>
              </a:srgbClr>
            </a:outerShdw>
          </a:effectLst>
        </p:spPr>
        <p:txBody>
          <a:bodyPr vert="horz" wrap="square" lIns="81643" tIns="40817" rIns="81643" bIns="40817" anchor="ctr" anchorCtr="1" compatLnSpc="0"/>
          <a:lstStyle/>
          <a:p>
            <a:pPr algn="ctr" defTabSz="829452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300">
                <a:solidFill>
                  <a:srgbClr val="000000"/>
                </a:solidFill>
                <a:latin typeface="Calibri"/>
                <a:ea typeface="Andale Sans UI" pitchFamily="2"/>
                <a:cs typeface="Tahoma" pitchFamily="2"/>
              </a:rPr>
              <a:t>Calory Counter</a:t>
            </a:r>
          </a:p>
        </p:txBody>
      </p:sp>
      <p:sp>
        <p:nvSpPr>
          <p:cNvPr id="25" name="Rectangle 31"/>
          <p:cNvSpPr/>
          <p:nvPr/>
        </p:nvSpPr>
        <p:spPr>
          <a:xfrm>
            <a:off x="4824537" y="4884455"/>
            <a:ext cx="1764566" cy="534563"/>
          </a:xfrm>
          <a:prstGeom prst="rect">
            <a:avLst/>
          </a:prstGeom>
          <a:solidFill>
            <a:srgbClr val="4F81BD"/>
          </a:solidFill>
          <a:ln w="25402">
            <a:solidFill>
              <a:srgbClr val="385D8A"/>
            </a:solidFill>
            <a:prstDash val="solid"/>
          </a:ln>
        </p:spPr>
        <p:txBody>
          <a:bodyPr vert="horz" wrap="square" lIns="82945" tIns="41473" rIns="82945" bIns="41473" anchor="ctr" anchorCtr="1" compatLnSpc="1"/>
          <a:lstStyle/>
          <a:p>
            <a:pPr algn="ctr"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600">
                <a:solidFill>
                  <a:srgbClr val="FFFFFF"/>
                </a:solidFill>
                <a:latin typeface="Calibri"/>
              </a:rPr>
              <a:t>Secondary Target</a:t>
            </a:r>
            <a:endParaRPr lang="en-US" sz="160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6" name="Lightning Bolt 24"/>
          <p:cNvSpPr/>
          <p:nvPr/>
        </p:nvSpPr>
        <p:spPr>
          <a:xfrm>
            <a:off x="6844680" y="2841901"/>
            <a:ext cx="525608" cy="323430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21600"/>
              <a:gd name="f7" fmla="val 8472"/>
              <a:gd name="f8" fmla="val 12860"/>
              <a:gd name="f9" fmla="val 6080"/>
              <a:gd name="f10" fmla="val 11050"/>
              <a:gd name="f11" fmla="val 6797"/>
              <a:gd name="f12" fmla="val 16577"/>
              <a:gd name="f13" fmla="val 12007"/>
              <a:gd name="f14" fmla="val 14767"/>
              <a:gd name="f15" fmla="val 12877"/>
              <a:gd name="f16" fmla="val 10012"/>
              <a:gd name="f17" fmla="val 14915"/>
              <a:gd name="f18" fmla="val 12222"/>
              <a:gd name="f19" fmla="val 13987"/>
              <a:gd name="f20" fmla="val 5022"/>
              <a:gd name="f21" fmla="val 9705"/>
              <a:gd name="f22" fmla="val 7602"/>
              <a:gd name="f23" fmla="val 8382"/>
              <a:gd name="f24" fmla="val 3890"/>
              <a:gd name="f25" fmla="+- 0 0 -360"/>
              <a:gd name="f26" fmla="+- 0 0 -270"/>
              <a:gd name="f27" fmla="+- 0 0 -180"/>
              <a:gd name="f28" fmla="+- 0 0 -90"/>
              <a:gd name="f29" fmla="*/ f3 1 21600"/>
              <a:gd name="f30" fmla="*/ f4 1 21600"/>
              <a:gd name="f31" fmla="+- f6 0 f5"/>
              <a:gd name="f32" fmla="*/ f25 f0 1"/>
              <a:gd name="f33" fmla="*/ f26 f0 1"/>
              <a:gd name="f34" fmla="*/ f27 f0 1"/>
              <a:gd name="f35" fmla="*/ f28 f0 1"/>
              <a:gd name="f36" fmla="*/ f31 1 21600"/>
              <a:gd name="f37" fmla="*/ f31 5022 1"/>
              <a:gd name="f38" fmla="*/ f31 8472 1"/>
              <a:gd name="f39" fmla="*/ f31 8757 1"/>
              <a:gd name="f40" fmla="*/ f31 10012 1"/>
              <a:gd name="f41" fmla="*/ f31 12860 1"/>
              <a:gd name="f42" fmla="*/ f31 13917 1"/>
              <a:gd name="f43" fmla="*/ f31 16577 1"/>
              <a:gd name="f44" fmla="*/ f31 3890 1"/>
              <a:gd name="f45" fmla="*/ f31 6080 1"/>
              <a:gd name="f46" fmla="*/ f31 7437 1"/>
              <a:gd name="f47" fmla="*/ f31 9705 1"/>
              <a:gd name="f48" fmla="*/ f31 12007 1"/>
              <a:gd name="f49" fmla="*/ f31 14277 1"/>
              <a:gd name="f50" fmla="*/ f31 14915 1"/>
              <a:gd name="f51" fmla="*/ f32 1 f2"/>
              <a:gd name="f52" fmla="*/ f33 1 f2"/>
              <a:gd name="f53" fmla="*/ f34 1 f2"/>
              <a:gd name="f54" fmla="*/ f35 1 f2"/>
              <a:gd name="f55" fmla="*/ f37 1 21600"/>
              <a:gd name="f56" fmla="*/ f38 1 21600"/>
              <a:gd name="f57" fmla="*/ f39 1 21600"/>
              <a:gd name="f58" fmla="*/ f40 1 21600"/>
              <a:gd name="f59" fmla="*/ f41 1 21600"/>
              <a:gd name="f60" fmla="*/ f42 1 21600"/>
              <a:gd name="f61" fmla="*/ f43 1 21600"/>
              <a:gd name="f62" fmla="*/ f44 1 21600"/>
              <a:gd name="f63" fmla="*/ f45 1 21600"/>
              <a:gd name="f64" fmla="*/ f46 1 21600"/>
              <a:gd name="f65" fmla="*/ f47 1 21600"/>
              <a:gd name="f66" fmla="*/ f48 1 21600"/>
              <a:gd name="f67" fmla="*/ f49 1 21600"/>
              <a:gd name="f68" fmla="*/ f50 1 21600"/>
              <a:gd name="f69" fmla="*/ f5 1 f36"/>
              <a:gd name="f70" fmla="*/ f6 1 f36"/>
              <a:gd name="f71" fmla="+- f51 0 f1"/>
              <a:gd name="f72" fmla="+- f52 0 f1"/>
              <a:gd name="f73" fmla="+- f53 0 f1"/>
              <a:gd name="f74" fmla="+- f54 0 f1"/>
              <a:gd name="f75" fmla="*/ f56 1 f36"/>
              <a:gd name="f76" fmla="*/ f62 1 f36"/>
              <a:gd name="f77" fmla="*/ f55 1 f36"/>
              <a:gd name="f78" fmla="*/ f65 1 f36"/>
              <a:gd name="f79" fmla="*/ f58 1 f36"/>
              <a:gd name="f80" fmla="*/ f68 1 f36"/>
              <a:gd name="f81" fmla="*/ f61 1 f36"/>
              <a:gd name="f82" fmla="*/ f66 1 f36"/>
              <a:gd name="f83" fmla="*/ f59 1 f36"/>
              <a:gd name="f84" fmla="*/ f63 1 f36"/>
              <a:gd name="f85" fmla="*/ f57 1 f36"/>
              <a:gd name="f86" fmla="*/ f60 1 f36"/>
              <a:gd name="f87" fmla="*/ f64 1 f36"/>
              <a:gd name="f88" fmla="*/ f67 1 f36"/>
              <a:gd name="f89" fmla="*/ f69 f30 1"/>
              <a:gd name="f90" fmla="*/ f69 f29 1"/>
              <a:gd name="f91" fmla="*/ f70 f29 1"/>
              <a:gd name="f92" fmla="*/ f70 f30 1"/>
              <a:gd name="f93" fmla="*/ f85 f29 1"/>
              <a:gd name="f94" fmla="*/ f86 f29 1"/>
              <a:gd name="f95" fmla="*/ f88 f30 1"/>
              <a:gd name="f96" fmla="*/ f87 f30 1"/>
              <a:gd name="f97" fmla="*/ f75 f29 1"/>
              <a:gd name="f98" fmla="*/ f76 f30 1"/>
              <a:gd name="f99" fmla="*/ f77 f29 1"/>
              <a:gd name="f100" fmla="*/ f78 f30 1"/>
              <a:gd name="f101" fmla="*/ f79 f29 1"/>
              <a:gd name="f102" fmla="*/ f80 f30 1"/>
              <a:gd name="f103" fmla="*/ f81 f29 1"/>
              <a:gd name="f104" fmla="*/ f82 f30 1"/>
              <a:gd name="f105" fmla="*/ f83 f29 1"/>
              <a:gd name="f106" fmla="*/ f84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71">
                <a:pos x="f97" y="f89"/>
              </a:cxn>
              <a:cxn ang="f71">
                <a:pos x="f90" y="f98"/>
              </a:cxn>
              <a:cxn ang="f72">
                <a:pos x="f99" y="f100"/>
              </a:cxn>
              <a:cxn ang="f72">
                <a:pos x="f101" y="f102"/>
              </a:cxn>
              <a:cxn ang="f73">
                <a:pos x="f91" y="f92"/>
              </a:cxn>
              <a:cxn ang="f74">
                <a:pos x="f103" y="f104"/>
              </a:cxn>
              <a:cxn ang="f74">
                <a:pos x="f105" y="f106"/>
              </a:cxn>
            </a:cxnLst>
            <a:rect l="f93" t="f96" r="f94" b="f95"/>
            <a:pathLst>
              <a:path w="21600" h="21600">
                <a:moveTo>
                  <a:pt x="f7" y="f5"/>
                </a:moveTo>
                <a:lnTo>
                  <a:pt x="f8" y="f9"/>
                </a:lnTo>
                <a:lnTo>
                  <a:pt x="f10" y="f11"/>
                </a:lnTo>
                <a:lnTo>
                  <a:pt x="f12" y="f13"/>
                </a:lnTo>
                <a:lnTo>
                  <a:pt x="f14" y="f15"/>
                </a:lnTo>
                <a:lnTo>
                  <a:pt x="f6" y="f6"/>
                </a:lnTo>
                <a:lnTo>
                  <a:pt x="f16" y="f17"/>
                </a:lnTo>
                <a:lnTo>
                  <a:pt x="f18" y="f19"/>
                </a:lnTo>
                <a:lnTo>
                  <a:pt x="f20" y="f21"/>
                </a:lnTo>
                <a:lnTo>
                  <a:pt x="f22" y="f23"/>
                </a:lnTo>
                <a:lnTo>
                  <a:pt x="f5" y="f24"/>
                </a:lnTo>
                <a:close/>
              </a:path>
            </a:pathLst>
          </a:custGeom>
          <a:solidFill>
            <a:srgbClr val="FFFF00"/>
          </a:solidFill>
          <a:ln w="25402">
            <a:solidFill>
              <a:srgbClr val="385D8A"/>
            </a:solidFill>
            <a:prstDash val="solid"/>
          </a:ln>
        </p:spPr>
        <p:txBody>
          <a:bodyPr vert="horz" wrap="square" lIns="82945" tIns="41473" rIns="82945" bIns="41473" anchor="ctr" anchorCtr="1" compatLnSpc="1"/>
          <a:lstStyle/>
          <a:p>
            <a:pPr algn="ctr"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>
              <a:solidFill>
                <a:srgbClr val="000000"/>
              </a:solidFill>
              <a:latin typeface="Calibri"/>
            </a:endParaRPr>
          </a:p>
        </p:txBody>
      </p:sp>
      <p:cxnSp>
        <p:nvCxnSpPr>
          <p:cNvPr id="27" name="Straight Connector 26"/>
          <p:cNvCxnSpPr/>
          <p:nvPr/>
        </p:nvCxnSpPr>
        <p:spPr>
          <a:xfrm>
            <a:off x="7184701" y="1777511"/>
            <a:ext cx="1241033" cy="1160807"/>
          </a:xfrm>
          <a:prstGeom prst="straightConnector1">
            <a:avLst/>
          </a:prstGeom>
          <a:noFill/>
          <a:ln w="38103">
            <a:solidFill>
              <a:srgbClr val="000000"/>
            </a:solidFill>
            <a:prstDash val="solid"/>
          </a:ln>
          <a:effectLst>
            <a:outerShdw dist="22997" dir="5400000" algn="tl">
              <a:srgbClr val="000000">
                <a:alpha val="35000"/>
              </a:srgbClr>
            </a:outerShdw>
          </a:effectLst>
        </p:spPr>
      </p:cxnSp>
      <p:cxnSp>
        <p:nvCxnSpPr>
          <p:cNvPr id="28" name="Straight Connector 30"/>
          <p:cNvCxnSpPr/>
          <p:nvPr/>
        </p:nvCxnSpPr>
        <p:spPr>
          <a:xfrm flipV="1">
            <a:off x="7184701" y="1665242"/>
            <a:ext cx="1241033" cy="1273076"/>
          </a:xfrm>
          <a:prstGeom prst="straightConnector1">
            <a:avLst/>
          </a:prstGeom>
          <a:noFill/>
          <a:ln w="38103">
            <a:solidFill>
              <a:srgbClr val="000000"/>
            </a:solidFill>
            <a:prstDash val="solid"/>
          </a:ln>
          <a:effectLst>
            <a:outerShdw dist="22997" dir="5400000" algn="tl">
              <a:srgbClr val="000000">
                <a:alpha val="35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2870641406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uorakulmio 4"/>
          <p:cNvSpPr/>
          <p:nvPr/>
        </p:nvSpPr>
        <p:spPr>
          <a:xfrm>
            <a:off x="129437" y="1384827"/>
            <a:ext cx="1584176" cy="2376264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uorakulmio 5"/>
          <p:cNvSpPr/>
          <p:nvPr/>
        </p:nvSpPr>
        <p:spPr>
          <a:xfrm>
            <a:off x="1907927" y="1384828"/>
            <a:ext cx="1584176" cy="2376264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6" name="Suorakulmio 6"/>
          <p:cNvSpPr/>
          <p:nvPr/>
        </p:nvSpPr>
        <p:spPr>
          <a:xfrm>
            <a:off x="3729837" y="1372903"/>
            <a:ext cx="1584176" cy="2376264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uorakulmio 7"/>
          <p:cNvSpPr/>
          <p:nvPr/>
        </p:nvSpPr>
        <p:spPr>
          <a:xfrm>
            <a:off x="5544107" y="1362930"/>
            <a:ext cx="1584176" cy="2376264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uorakulmio 8"/>
          <p:cNvSpPr/>
          <p:nvPr/>
        </p:nvSpPr>
        <p:spPr>
          <a:xfrm>
            <a:off x="135382" y="3989041"/>
            <a:ext cx="1584176" cy="2376264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uorakulmio 9"/>
          <p:cNvSpPr/>
          <p:nvPr/>
        </p:nvSpPr>
        <p:spPr>
          <a:xfrm>
            <a:off x="1907927" y="3977116"/>
            <a:ext cx="1584176" cy="2376264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uorakulmio 10"/>
          <p:cNvSpPr/>
          <p:nvPr/>
        </p:nvSpPr>
        <p:spPr>
          <a:xfrm>
            <a:off x="3729837" y="3965191"/>
            <a:ext cx="1584176" cy="2376264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uorakulmio 11"/>
          <p:cNvSpPr/>
          <p:nvPr/>
        </p:nvSpPr>
        <p:spPr>
          <a:xfrm>
            <a:off x="5544107" y="3955218"/>
            <a:ext cx="1584176" cy="2376264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kstiruutu 12"/>
          <p:cNvSpPr txBox="1"/>
          <p:nvPr/>
        </p:nvSpPr>
        <p:spPr>
          <a:xfrm>
            <a:off x="489477" y="1456913"/>
            <a:ext cx="12241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Functional Requirement</a:t>
            </a:r>
            <a:endParaRPr lang="en-US" sz="1000" dirty="0"/>
          </a:p>
        </p:txBody>
      </p:sp>
      <p:sp>
        <p:nvSpPr>
          <p:cNvPr id="13" name="Tekstiruutu 14"/>
          <p:cNvSpPr txBox="1"/>
          <p:nvPr/>
        </p:nvSpPr>
        <p:spPr>
          <a:xfrm>
            <a:off x="2101596" y="1543536"/>
            <a:ext cx="12241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Non-Functional Requirement</a:t>
            </a:r>
            <a:endParaRPr lang="en-US" sz="1000" dirty="0"/>
          </a:p>
        </p:txBody>
      </p:sp>
      <p:sp>
        <p:nvSpPr>
          <p:cNvPr id="14" name="Tekstiruutu 13"/>
          <p:cNvSpPr txBox="1"/>
          <p:nvPr/>
        </p:nvSpPr>
        <p:spPr>
          <a:xfrm>
            <a:off x="2221413" y="3302637"/>
            <a:ext cx="957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LOAD</a:t>
            </a:r>
            <a:endParaRPr lang="en-US" dirty="0"/>
          </a:p>
        </p:txBody>
      </p:sp>
      <p:sp>
        <p:nvSpPr>
          <p:cNvPr id="15" name="Tekstiruutu 16"/>
          <p:cNvSpPr txBox="1"/>
          <p:nvPr/>
        </p:nvSpPr>
        <p:spPr>
          <a:xfrm>
            <a:off x="3952683" y="3282687"/>
            <a:ext cx="1099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SECURITY</a:t>
            </a:r>
            <a:endParaRPr lang="en-US" dirty="0"/>
          </a:p>
        </p:txBody>
      </p:sp>
      <p:sp>
        <p:nvSpPr>
          <p:cNvPr id="16" name="Tekstiruutu 17"/>
          <p:cNvSpPr txBox="1"/>
          <p:nvPr/>
        </p:nvSpPr>
        <p:spPr>
          <a:xfrm>
            <a:off x="5541362" y="3268814"/>
            <a:ext cx="1623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MAINTENANCE</a:t>
            </a:r>
            <a:endParaRPr lang="en-US" dirty="0"/>
          </a:p>
        </p:txBody>
      </p:sp>
      <p:sp>
        <p:nvSpPr>
          <p:cNvPr id="17" name="Tekstiruutu 18"/>
          <p:cNvSpPr txBox="1"/>
          <p:nvPr/>
        </p:nvSpPr>
        <p:spPr>
          <a:xfrm>
            <a:off x="21425" y="5784260"/>
            <a:ext cx="18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IMPLEMENTATION</a:t>
            </a:r>
            <a:endParaRPr lang="en-US" sz="1600" dirty="0"/>
          </a:p>
        </p:txBody>
      </p:sp>
      <p:sp>
        <p:nvSpPr>
          <p:cNvPr id="18" name="Tekstiruutu 19"/>
          <p:cNvSpPr txBox="1"/>
          <p:nvPr/>
        </p:nvSpPr>
        <p:spPr>
          <a:xfrm>
            <a:off x="3909856" y="1548277"/>
            <a:ext cx="12241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Non-Functional Requirement</a:t>
            </a:r>
            <a:endParaRPr lang="en-US" sz="1000" dirty="0"/>
          </a:p>
        </p:txBody>
      </p:sp>
      <p:sp>
        <p:nvSpPr>
          <p:cNvPr id="19" name="Tekstiruutu 20"/>
          <p:cNvSpPr txBox="1"/>
          <p:nvPr/>
        </p:nvSpPr>
        <p:spPr>
          <a:xfrm>
            <a:off x="5744385" y="1527339"/>
            <a:ext cx="12241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Non-Functional Requirement</a:t>
            </a:r>
            <a:endParaRPr lang="en-US" sz="1000" dirty="0"/>
          </a:p>
        </p:txBody>
      </p:sp>
      <p:sp>
        <p:nvSpPr>
          <p:cNvPr id="20" name="Tekstiruutu 21"/>
          <p:cNvSpPr txBox="1"/>
          <p:nvPr/>
        </p:nvSpPr>
        <p:spPr>
          <a:xfrm>
            <a:off x="309457" y="4121131"/>
            <a:ext cx="12241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Non-Functional Requirement</a:t>
            </a:r>
            <a:endParaRPr lang="en-US" sz="1000" dirty="0"/>
          </a:p>
        </p:txBody>
      </p:sp>
      <p:sp>
        <p:nvSpPr>
          <p:cNvPr id="21" name="Tekstiruutu 23"/>
          <p:cNvSpPr txBox="1"/>
          <p:nvPr/>
        </p:nvSpPr>
        <p:spPr>
          <a:xfrm>
            <a:off x="3909857" y="4098882"/>
            <a:ext cx="12241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Non-Functional Requirement</a:t>
            </a:r>
            <a:endParaRPr lang="en-US" sz="1000" dirty="0"/>
          </a:p>
        </p:txBody>
      </p:sp>
      <p:sp>
        <p:nvSpPr>
          <p:cNvPr id="22" name="Tekstiruutu 29"/>
          <p:cNvSpPr txBox="1"/>
          <p:nvPr/>
        </p:nvSpPr>
        <p:spPr>
          <a:xfrm>
            <a:off x="1821625" y="4095364"/>
            <a:ext cx="16724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Agile</a:t>
            </a:r>
          </a:p>
          <a:p>
            <a:pPr algn="ctr"/>
            <a:r>
              <a:rPr lang="en-US" dirty="0" smtClean="0"/>
              <a:t>Epic / Theme</a:t>
            </a:r>
          </a:p>
        </p:txBody>
      </p:sp>
      <p:sp>
        <p:nvSpPr>
          <p:cNvPr id="23" name="Tekstiruutu 31"/>
          <p:cNvSpPr txBox="1"/>
          <p:nvPr/>
        </p:nvSpPr>
        <p:spPr>
          <a:xfrm>
            <a:off x="3666010" y="5790167"/>
            <a:ext cx="1672482" cy="3751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SCALING</a:t>
            </a:r>
            <a:endParaRPr lang="en-US" dirty="0"/>
          </a:p>
        </p:txBody>
      </p:sp>
      <p:pic>
        <p:nvPicPr>
          <p:cNvPr id="24" name="Kuva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453" y="1943645"/>
            <a:ext cx="786143" cy="1424172"/>
          </a:xfrm>
          <a:prstGeom prst="rect">
            <a:avLst/>
          </a:prstGeom>
        </p:spPr>
      </p:pic>
      <p:sp>
        <p:nvSpPr>
          <p:cNvPr id="25" name="Tekstiruutu 33"/>
          <p:cNvSpPr txBox="1"/>
          <p:nvPr/>
        </p:nvSpPr>
        <p:spPr>
          <a:xfrm>
            <a:off x="106593" y="3412645"/>
            <a:ext cx="1623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FUNCTION</a:t>
            </a:r>
            <a:endParaRPr lang="en-US" dirty="0"/>
          </a:p>
        </p:txBody>
      </p:sp>
      <p:pic>
        <p:nvPicPr>
          <p:cNvPr id="26" name="Kuva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4809" y="2017602"/>
            <a:ext cx="897569" cy="1297065"/>
          </a:xfrm>
          <a:prstGeom prst="rect">
            <a:avLst/>
          </a:prstGeom>
        </p:spPr>
      </p:pic>
      <p:pic>
        <p:nvPicPr>
          <p:cNvPr id="27" name="Kuva 2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8209" y="2029527"/>
            <a:ext cx="1473894" cy="1479813"/>
          </a:xfrm>
          <a:prstGeom prst="rect">
            <a:avLst/>
          </a:prstGeom>
        </p:spPr>
      </p:pic>
      <p:pic>
        <p:nvPicPr>
          <p:cNvPr id="28" name="Kuva 2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1125" y="2050625"/>
            <a:ext cx="1241922" cy="1142568"/>
          </a:xfrm>
          <a:prstGeom prst="rect">
            <a:avLst/>
          </a:prstGeom>
        </p:spPr>
      </p:pic>
      <p:pic>
        <p:nvPicPr>
          <p:cNvPr id="29" name="Kuva 2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8032" y="4619423"/>
            <a:ext cx="1341457" cy="1067800"/>
          </a:xfrm>
          <a:prstGeom prst="rect">
            <a:avLst/>
          </a:prstGeom>
        </p:spPr>
      </p:pic>
      <p:sp>
        <p:nvSpPr>
          <p:cNvPr id="30" name="Tekstiruutu 38"/>
          <p:cNvSpPr txBox="1"/>
          <p:nvPr/>
        </p:nvSpPr>
        <p:spPr>
          <a:xfrm>
            <a:off x="5520212" y="5770654"/>
            <a:ext cx="1672482" cy="3751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SAFETY</a:t>
            </a:r>
            <a:endParaRPr lang="en-US" dirty="0"/>
          </a:p>
        </p:txBody>
      </p:sp>
      <p:sp>
        <p:nvSpPr>
          <p:cNvPr id="31" name="Tekstiruutu 39"/>
          <p:cNvSpPr txBox="1"/>
          <p:nvPr/>
        </p:nvSpPr>
        <p:spPr>
          <a:xfrm>
            <a:off x="5718911" y="4087309"/>
            <a:ext cx="12241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Non-Functional Requirement</a:t>
            </a:r>
            <a:endParaRPr lang="en-US" sz="1000" dirty="0"/>
          </a:p>
        </p:txBody>
      </p:sp>
      <p:sp>
        <p:nvSpPr>
          <p:cNvPr id="32" name="Suorakulmio 7"/>
          <p:cNvSpPr/>
          <p:nvPr/>
        </p:nvSpPr>
        <p:spPr>
          <a:xfrm>
            <a:off x="7380312" y="1362930"/>
            <a:ext cx="1584176" cy="2376264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kstiruutu 16"/>
          <p:cNvSpPr txBox="1"/>
          <p:nvPr/>
        </p:nvSpPr>
        <p:spPr>
          <a:xfrm>
            <a:off x="7353798" y="3293594"/>
            <a:ext cx="1672482" cy="3751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RECOVERY?</a:t>
            </a:r>
            <a:endParaRPr lang="en-US" dirty="0"/>
          </a:p>
        </p:txBody>
      </p:sp>
      <p:sp>
        <p:nvSpPr>
          <p:cNvPr id="34" name="Tekstiruutu 65"/>
          <p:cNvSpPr txBox="1"/>
          <p:nvPr/>
        </p:nvSpPr>
        <p:spPr>
          <a:xfrm>
            <a:off x="7554387" y="1524308"/>
            <a:ext cx="12241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NON FUNCTIONAL</a:t>
            </a:r>
            <a:endParaRPr lang="en-US" sz="1000" dirty="0"/>
          </a:p>
        </p:txBody>
      </p:sp>
      <p:pic>
        <p:nvPicPr>
          <p:cNvPr id="35" name="Kuva 5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9843" y="1857023"/>
            <a:ext cx="1109110" cy="1248997"/>
          </a:xfrm>
          <a:prstGeom prst="rect">
            <a:avLst/>
          </a:prstGeom>
        </p:spPr>
      </p:pic>
      <p:sp>
        <p:nvSpPr>
          <p:cNvPr id="36" name="Suorakulmio 8"/>
          <p:cNvSpPr/>
          <p:nvPr/>
        </p:nvSpPr>
        <p:spPr>
          <a:xfrm>
            <a:off x="7392310" y="3951349"/>
            <a:ext cx="1584176" cy="2376264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kstiruutu 20"/>
          <p:cNvSpPr txBox="1"/>
          <p:nvPr/>
        </p:nvSpPr>
        <p:spPr>
          <a:xfrm>
            <a:off x="7602733" y="4095364"/>
            <a:ext cx="12241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NON FUNCTIONAL</a:t>
            </a:r>
            <a:endParaRPr lang="en-US" sz="1000" dirty="0"/>
          </a:p>
        </p:txBody>
      </p:sp>
      <p:sp>
        <p:nvSpPr>
          <p:cNvPr id="38" name="Tekstiruutu 27"/>
          <p:cNvSpPr txBox="1"/>
          <p:nvPr/>
        </p:nvSpPr>
        <p:spPr>
          <a:xfrm>
            <a:off x="7349577" y="5913700"/>
            <a:ext cx="17520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PERFORMANCE?</a:t>
            </a:r>
            <a:endParaRPr lang="en-US" dirty="0"/>
          </a:p>
        </p:txBody>
      </p:sp>
      <p:pic>
        <p:nvPicPr>
          <p:cNvPr id="39" name="Kuva 5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2733" y="4550371"/>
            <a:ext cx="1190625" cy="1190625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461390" y="4715508"/>
            <a:ext cx="914171" cy="92333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Main {</a:t>
            </a:r>
          </a:p>
          <a:p>
            <a:r>
              <a:rPr lang="en-US" dirty="0" smtClean="0"/>
              <a:t>….</a:t>
            </a:r>
            <a:endParaRPr lang="en-US" dirty="0"/>
          </a:p>
          <a:p>
            <a:r>
              <a:rPr lang="en-US" dirty="0" smtClean="0"/>
              <a:t>}</a:t>
            </a:r>
            <a:endParaRPr lang="en-US" dirty="0"/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1575" y="4623937"/>
            <a:ext cx="1009427" cy="1047123"/>
          </a:xfrm>
          <a:prstGeom prst="rect">
            <a:avLst/>
          </a:prstGeom>
        </p:spPr>
      </p:pic>
      <p:sp>
        <p:nvSpPr>
          <p:cNvPr id="42" name="Rectangle 41"/>
          <p:cNvSpPr/>
          <p:nvPr/>
        </p:nvSpPr>
        <p:spPr>
          <a:xfrm>
            <a:off x="2173262" y="4836358"/>
            <a:ext cx="1053502" cy="10773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</a:rPr>
              <a:t>?</a:t>
            </a:r>
            <a:endParaRPr lang="en-US"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9919265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smtClean="0"/>
              <a:t>Team </a:t>
            </a:r>
            <a:r>
              <a:rPr lang="fi-FI" dirty="0" err="1" smtClean="0"/>
              <a:t>Work</a:t>
            </a:r>
            <a:r>
              <a:rPr lang="fi-FI" dirty="0" smtClean="0"/>
              <a:t> </a:t>
            </a:r>
            <a:endParaRPr lang="en-US" dirty="0"/>
          </a:p>
        </p:txBody>
      </p:sp>
      <p:sp>
        <p:nvSpPr>
          <p:cNvPr id="5" name="Suorakulmio 3"/>
          <p:cNvSpPr/>
          <p:nvPr/>
        </p:nvSpPr>
        <p:spPr>
          <a:xfrm>
            <a:off x="49648" y="1552011"/>
            <a:ext cx="1584176" cy="23762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uorakulmio 4"/>
          <p:cNvSpPr/>
          <p:nvPr/>
        </p:nvSpPr>
        <p:spPr>
          <a:xfrm>
            <a:off x="1832653" y="1565169"/>
            <a:ext cx="1584176" cy="23762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7" name="Suorakulmio 5"/>
          <p:cNvSpPr/>
          <p:nvPr/>
        </p:nvSpPr>
        <p:spPr>
          <a:xfrm>
            <a:off x="3661599" y="1565169"/>
            <a:ext cx="1584176" cy="237626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uorakulmio 6"/>
          <p:cNvSpPr/>
          <p:nvPr/>
        </p:nvSpPr>
        <p:spPr>
          <a:xfrm>
            <a:off x="33877" y="4169348"/>
            <a:ext cx="1584176" cy="2376264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uorakulmio 8"/>
          <p:cNvSpPr/>
          <p:nvPr/>
        </p:nvSpPr>
        <p:spPr>
          <a:xfrm>
            <a:off x="1826101" y="4173071"/>
            <a:ext cx="1584176" cy="2376264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uorakulmio 10"/>
          <p:cNvSpPr/>
          <p:nvPr/>
        </p:nvSpPr>
        <p:spPr>
          <a:xfrm>
            <a:off x="3670306" y="4179273"/>
            <a:ext cx="1584176" cy="2376264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kstiruutu 11"/>
          <p:cNvSpPr txBox="1"/>
          <p:nvPr/>
        </p:nvSpPr>
        <p:spPr>
          <a:xfrm>
            <a:off x="257565" y="3568234"/>
            <a:ext cx="12241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Stake Holders?</a:t>
            </a:r>
            <a:endParaRPr lang="en-US" sz="1200" dirty="0"/>
          </a:p>
        </p:txBody>
      </p:sp>
      <p:sp>
        <p:nvSpPr>
          <p:cNvPr id="12" name="Tekstiruutu 12"/>
          <p:cNvSpPr txBox="1"/>
          <p:nvPr/>
        </p:nvSpPr>
        <p:spPr>
          <a:xfrm>
            <a:off x="2012673" y="3581393"/>
            <a:ext cx="14619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Customer / User ?</a:t>
            </a:r>
            <a:endParaRPr lang="en-US" sz="1200" dirty="0"/>
          </a:p>
        </p:txBody>
      </p:sp>
      <p:sp>
        <p:nvSpPr>
          <p:cNvPr id="13" name="Tekstiruutu 17"/>
          <p:cNvSpPr txBox="1"/>
          <p:nvPr/>
        </p:nvSpPr>
        <p:spPr>
          <a:xfrm>
            <a:off x="3821944" y="3581393"/>
            <a:ext cx="14483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Business Request ?</a:t>
            </a:r>
            <a:endParaRPr lang="en-US" sz="1200" dirty="0"/>
          </a:p>
        </p:txBody>
      </p:sp>
      <p:sp>
        <p:nvSpPr>
          <p:cNvPr id="14" name="Tekstiruutu 18"/>
          <p:cNvSpPr txBox="1"/>
          <p:nvPr/>
        </p:nvSpPr>
        <p:spPr>
          <a:xfrm>
            <a:off x="390338" y="4450487"/>
            <a:ext cx="12241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Use Case </a:t>
            </a:r>
            <a:endParaRPr lang="en-US" sz="1200" dirty="0"/>
          </a:p>
        </p:txBody>
      </p:sp>
      <p:sp>
        <p:nvSpPr>
          <p:cNvPr id="15" name="Tekstiruutu 20"/>
          <p:cNvSpPr txBox="1"/>
          <p:nvPr/>
        </p:nvSpPr>
        <p:spPr>
          <a:xfrm>
            <a:off x="2036524" y="4317086"/>
            <a:ext cx="12241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NON FUNCTIONAL</a:t>
            </a:r>
            <a:endParaRPr lang="en-US" sz="1000" dirty="0"/>
          </a:p>
        </p:txBody>
      </p:sp>
      <p:sp>
        <p:nvSpPr>
          <p:cNvPr id="16" name="Tekstiruutu 27"/>
          <p:cNvSpPr txBox="1"/>
          <p:nvPr/>
        </p:nvSpPr>
        <p:spPr>
          <a:xfrm>
            <a:off x="1742163" y="6131553"/>
            <a:ext cx="17520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PERFORMANCE?</a:t>
            </a:r>
            <a:endParaRPr lang="en-US" dirty="0"/>
          </a:p>
        </p:txBody>
      </p:sp>
      <p:sp>
        <p:nvSpPr>
          <p:cNvPr id="17" name="Tekstiruutu 29"/>
          <p:cNvSpPr txBox="1"/>
          <p:nvPr/>
        </p:nvSpPr>
        <p:spPr>
          <a:xfrm>
            <a:off x="5456013" y="3368028"/>
            <a:ext cx="1672482" cy="3751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SCALING</a:t>
            </a:r>
            <a:endParaRPr lang="en-US" dirty="0"/>
          </a:p>
        </p:txBody>
      </p:sp>
      <p:sp>
        <p:nvSpPr>
          <p:cNvPr id="18" name="Suorakulmio 30"/>
          <p:cNvSpPr/>
          <p:nvPr/>
        </p:nvSpPr>
        <p:spPr>
          <a:xfrm>
            <a:off x="5512163" y="1564637"/>
            <a:ext cx="1618199" cy="2376264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kstiruutu 31"/>
          <p:cNvSpPr txBox="1"/>
          <p:nvPr/>
        </p:nvSpPr>
        <p:spPr>
          <a:xfrm>
            <a:off x="5730961" y="3512685"/>
            <a:ext cx="1177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USABILITY</a:t>
            </a:r>
            <a:endParaRPr lang="en-US" dirty="0"/>
          </a:p>
        </p:txBody>
      </p:sp>
      <p:pic>
        <p:nvPicPr>
          <p:cNvPr id="20" name="Kuva 3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7919" y="1772816"/>
            <a:ext cx="1247887" cy="1608102"/>
          </a:xfrm>
          <a:prstGeom prst="rect">
            <a:avLst/>
          </a:prstGeom>
        </p:spPr>
      </p:pic>
      <p:pic>
        <p:nvPicPr>
          <p:cNvPr id="21" name="Kuva 3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8716" y="1700842"/>
            <a:ext cx="1752049" cy="1752049"/>
          </a:xfrm>
          <a:prstGeom prst="rect">
            <a:avLst/>
          </a:prstGeom>
        </p:spPr>
      </p:pic>
      <p:pic>
        <p:nvPicPr>
          <p:cNvPr id="22" name="Kuva 3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124" y="1687684"/>
            <a:ext cx="1619672" cy="1619672"/>
          </a:xfrm>
          <a:prstGeom prst="rect">
            <a:avLst/>
          </a:prstGeom>
        </p:spPr>
      </p:pic>
      <p:pic>
        <p:nvPicPr>
          <p:cNvPr id="23" name="Kuva 3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434" y="1708404"/>
            <a:ext cx="1563270" cy="1563270"/>
          </a:xfrm>
          <a:prstGeom prst="rect">
            <a:avLst/>
          </a:prstGeom>
        </p:spPr>
      </p:pic>
      <p:sp>
        <p:nvSpPr>
          <p:cNvPr id="24" name="Ellipsi 37"/>
          <p:cNvSpPr/>
          <p:nvPr/>
        </p:nvSpPr>
        <p:spPr>
          <a:xfrm>
            <a:off x="789778" y="5472267"/>
            <a:ext cx="648072" cy="299305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UC</a:t>
            </a:r>
            <a:endParaRPr lang="en-US" dirty="0"/>
          </a:p>
        </p:txBody>
      </p:sp>
      <p:sp>
        <p:nvSpPr>
          <p:cNvPr id="25" name="Ellipsi 38"/>
          <p:cNvSpPr/>
          <p:nvPr/>
        </p:nvSpPr>
        <p:spPr>
          <a:xfrm>
            <a:off x="321909" y="5199745"/>
            <a:ext cx="162018" cy="122871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uora yhdysviiva 40"/>
          <p:cNvCxnSpPr>
            <a:stCxn id="25" idx="4"/>
          </p:cNvCxnSpPr>
          <p:nvPr/>
        </p:nvCxnSpPr>
        <p:spPr>
          <a:xfrm flipH="1">
            <a:off x="232816" y="5322616"/>
            <a:ext cx="170102" cy="299303"/>
          </a:xfrm>
          <a:prstGeom prst="lin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7" name="Suora yhdysviiva 47"/>
          <p:cNvCxnSpPr>
            <a:stCxn id="25" idx="4"/>
          </p:cNvCxnSpPr>
          <p:nvPr/>
        </p:nvCxnSpPr>
        <p:spPr>
          <a:xfrm>
            <a:off x="402918" y="5322616"/>
            <a:ext cx="135015" cy="299303"/>
          </a:xfrm>
          <a:prstGeom prst="lin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8" name="Suora yhdysviiva 50"/>
          <p:cNvCxnSpPr>
            <a:stCxn id="25" idx="4"/>
          </p:cNvCxnSpPr>
          <p:nvPr/>
        </p:nvCxnSpPr>
        <p:spPr>
          <a:xfrm flipH="1">
            <a:off x="393918" y="5322616"/>
            <a:ext cx="9000" cy="448956"/>
          </a:xfrm>
          <a:prstGeom prst="lin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9" name="Suora yhdysviiva 59"/>
          <p:cNvCxnSpPr/>
          <p:nvPr/>
        </p:nvCxnSpPr>
        <p:spPr>
          <a:xfrm flipH="1">
            <a:off x="220236" y="5682077"/>
            <a:ext cx="170102" cy="299303"/>
          </a:xfrm>
          <a:prstGeom prst="lin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30" name="Suora yhdysviiva 60"/>
          <p:cNvCxnSpPr/>
          <p:nvPr/>
        </p:nvCxnSpPr>
        <p:spPr>
          <a:xfrm>
            <a:off x="390338" y="5682077"/>
            <a:ext cx="135015" cy="299303"/>
          </a:xfrm>
          <a:prstGeom prst="lin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31" name="Tekstiruutu 61"/>
          <p:cNvSpPr txBox="1"/>
          <p:nvPr/>
        </p:nvSpPr>
        <p:spPr>
          <a:xfrm>
            <a:off x="3688434" y="5922364"/>
            <a:ext cx="16724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Acceptance</a:t>
            </a:r>
          </a:p>
          <a:p>
            <a:pPr algn="ctr"/>
            <a:r>
              <a:rPr lang="en-US" dirty="0" smtClean="0"/>
              <a:t>Criteria?</a:t>
            </a:r>
            <a:endParaRPr lang="en-US" dirty="0"/>
          </a:p>
        </p:txBody>
      </p:sp>
      <p:pic>
        <p:nvPicPr>
          <p:cNvPr id="32" name="Kuva 5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7942" y="4557585"/>
            <a:ext cx="1033463" cy="1190625"/>
          </a:xfrm>
          <a:prstGeom prst="rect">
            <a:avLst/>
          </a:prstGeom>
        </p:spPr>
      </p:pic>
      <p:pic>
        <p:nvPicPr>
          <p:cNvPr id="33" name="Kuva 5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1360" y="1723741"/>
            <a:ext cx="1297168" cy="1762457"/>
          </a:xfrm>
          <a:prstGeom prst="rect">
            <a:avLst/>
          </a:prstGeom>
        </p:spPr>
      </p:pic>
      <p:pic>
        <p:nvPicPr>
          <p:cNvPr id="34" name="Kuva 5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6524" y="4772093"/>
            <a:ext cx="1190625" cy="1190625"/>
          </a:xfrm>
          <a:prstGeom prst="rect">
            <a:avLst/>
          </a:prstGeom>
        </p:spPr>
      </p:pic>
      <p:sp>
        <p:nvSpPr>
          <p:cNvPr id="35" name="Suorakulmio 7"/>
          <p:cNvSpPr/>
          <p:nvPr/>
        </p:nvSpPr>
        <p:spPr>
          <a:xfrm>
            <a:off x="5484395" y="4178185"/>
            <a:ext cx="1644100" cy="2376264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kstiruutu 16"/>
          <p:cNvSpPr txBox="1"/>
          <p:nvPr/>
        </p:nvSpPr>
        <p:spPr>
          <a:xfrm>
            <a:off x="5457881" y="6108849"/>
            <a:ext cx="1672482" cy="3751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RECOVERY?</a:t>
            </a:r>
            <a:endParaRPr lang="en-US" dirty="0"/>
          </a:p>
        </p:txBody>
      </p:sp>
      <p:sp>
        <p:nvSpPr>
          <p:cNvPr id="37" name="Tekstiruutu 65"/>
          <p:cNvSpPr txBox="1"/>
          <p:nvPr/>
        </p:nvSpPr>
        <p:spPr>
          <a:xfrm>
            <a:off x="5658470" y="4339563"/>
            <a:ext cx="12241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NON FUNCTIONAL</a:t>
            </a:r>
            <a:endParaRPr lang="en-US" sz="1000" dirty="0"/>
          </a:p>
        </p:txBody>
      </p:sp>
      <p:pic>
        <p:nvPicPr>
          <p:cNvPr id="38" name="Kuva 5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926" y="4672278"/>
            <a:ext cx="1109110" cy="1248997"/>
          </a:xfrm>
          <a:prstGeom prst="rect">
            <a:avLst/>
          </a:prstGeom>
        </p:spPr>
      </p:pic>
      <p:sp>
        <p:nvSpPr>
          <p:cNvPr id="39" name="Suorakulmio 6"/>
          <p:cNvSpPr/>
          <p:nvPr/>
        </p:nvSpPr>
        <p:spPr>
          <a:xfrm>
            <a:off x="7316920" y="1592679"/>
            <a:ext cx="1584176" cy="2376264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kstiruutu 18"/>
          <p:cNvSpPr txBox="1"/>
          <p:nvPr/>
        </p:nvSpPr>
        <p:spPr>
          <a:xfrm>
            <a:off x="7661863" y="3590504"/>
            <a:ext cx="12241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User Story ?</a:t>
            </a:r>
            <a:endParaRPr lang="en-US" sz="1200" dirty="0"/>
          </a:p>
        </p:txBody>
      </p:sp>
      <p:pic>
        <p:nvPicPr>
          <p:cNvPr id="41" name="Kuva 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7192" y="1842218"/>
            <a:ext cx="1463632" cy="1626258"/>
          </a:xfrm>
          <a:prstGeom prst="rect">
            <a:avLst/>
          </a:prstGeom>
        </p:spPr>
      </p:pic>
      <p:sp>
        <p:nvSpPr>
          <p:cNvPr id="42" name="Tekstiruutu 18"/>
          <p:cNvSpPr txBox="1"/>
          <p:nvPr/>
        </p:nvSpPr>
        <p:spPr>
          <a:xfrm>
            <a:off x="3712912" y="4286308"/>
            <a:ext cx="15415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User Story Addition +</a:t>
            </a:r>
            <a:endParaRPr lang="en-US" sz="1200" dirty="0"/>
          </a:p>
        </p:txBody>
      </p:sp>
      <p:sp>
        <p:nvSpPr>
          <p:cNvPr id="43" name="Tekstiruutu 18"/>
          <p:cNvSpPr txBox="1"/>
          <p:nvPr/>
        </p:nvSpPr>
        <p:spPr>
          <a:xfrm>
            <a:off x="142048" y="6271779"/>
            <a:ext cx="1378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SCENARIO ?</a:t>
            </a:r>
            <a:endParaRPr lang="en-US" dirty="0"/>
          </a:p>
        </p:txBody>
      </p:sp>
      <p:cxnSp>
        <p:nvCxnSpPr>
          <p:cNvPr id="44" name="Straight Connector 43"/>
          <p:cNvCxnSpPr>
            <a:endCxn id="24" idx="2"/>
          </p:cNvCxnSpPr>
          <p:nvPr/>
        </p:nvCxnSpPr>
        <p:spPr>
          <a:xfrm>
            <a:off x="390338" y="5529247"/>
            <a:ext cx="399440" cy="926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Suorakulmio 6"/>
          <p:cNvSpPr/>
          <p:nvPr/>
        </p:nvSpPr>
        <p:spPr>
          <a:xfrm>
            <a:off x="7316919" y="4197577"/>
            <a:ext cx="1568405" cy="2376264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kstiruutu 18"/>
          <p:cNvSpPr txBox="1"/>
          <p:nvPr/>
        </p:nvSpPr>
        <p:spPr>
          <a:xfrm>
            <a:off x="7503033" y="4334909"/>
            <a:ext cx="12119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Traditional </a:t>
            </a:r>
          </a:p>
          <a:p>
            <a:pPr algn="ctr"/>
            <a:r>
              <a:rPr lang="en-US" sz="1200" dirty="0" smtClean="0"/>
              <a:t>Feature</a:t>
            </a:r>
            <a:endParaRPr lang="en-US" sz="1200" dirty="0"/>
          </a:p>
        </p:txBody>
      </p:sp>
      <p:sp>
        <p:nvSpPr>
          <p:cNvPr id="47" name="Rectangle 46"/>
          <p:cNvSpPr/>
          <p:nvPr/>
        </p:nvSpPr>
        <p:spPr>
          <a:xfrm>
            <a:off x="7578437" y="4841822"/>
            <a:ext cx="1053502" cy="10773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</a:rPr>
              <a:t>?</a:t>
            </a:r>
            <a:endParaRPr lang="en-US"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8794952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 smtClean="0"/>
              <a:t>Pet</a:t>
            </a:r>
            <a:r>
              <a:rPr lang="fi-FI" dirty="0" smtClean="0"/>
              <a:t> </a:t>
            </a:r>
            <a:r>
              <a:rPr lang="fi-FI" dirty="0" err="1" smtClean="0"/>
              <a:t>Capsule</a:t>
            </a:r>
            <a:r>
              <a:rPr lang="fi-FI" dirty="0" smtClean="0"/>
              <a:t> </a:t>
            </a:r>
            <a:r>
              <a:rPr lang="fi-FI" dirty="0" err="1" smtClean="0"/>
              <a:t>Concept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1375" y="1449636"/>
            <a:ext cx="2381250" cy="18288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857562" y="3239912"/>
            <a:ext cx="3528392" cy="17281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 err="1" smtClean="0"/>
              <a:t>Pet</a:t>
            </a:r>
            <a:r>
              <a:rPr lang="fi-FI" dirty="0" smtClean="0"/>
              <a:t> </a:t>
            </a:r>
            <a:r>
              <a:rPr lang="fi-FI" dirty="0" err="1" smtClean="0"/>
              <a:t>Capsule</a:t>
            </a:r>
            <a:r>
              <a:rPr lang="fi-FI" dirty="0" smtClean="0"/>
              <a:t> Service</a:t>
            </a:r>
            <a:endParaRPr lang="en-US" dirty="0" smtClean="0"/>
          </a:p>
          <a:p>
            <a:pPr algn="ctr"/>
            <a:r>
              <a:rPr lang="en-US" dirty="0" smtClean="0"/>
              <a:t>Service</a:t>
            </a:r>
          </a:p>
          <a:p>
            <a:pPr algn="ctr"/>
            <a:r>
              <a:rPr lang="en-US" dirty="0" smtClean="0"/>
              <a:t>30€/day Food, drinks and internet connection</a:t>
            </a:r>
          </a:p>
          <a:p>
            <a:pPr algn="ctr"/>
            <a:r>
              <a:rPr lang="en-US" dirty="0" smtClean="0"/>
              <a:t>included</a:t>
            </a:r>
          </a:p>
          <a:p>
            <a:pPr algn="ctr"/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1497995" y="3701243"/>
            <a:ext cx="129614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>
            <a:off x="1518151" y="4466395"/>
            <a:ext cx="129614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6347741" y="4600788"/>
            <a:ext cx="1224136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6356237" y="3605512"/>
            <a:ext cx="129614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441999" y="4272106"/>
            <a:ext cx="10356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Live Cam</a:t>
            </a:r>
          </a:p>
          <a:p>
            <a:r>
              <a:rPr lang="en-US" dirty="0" smtClean="0"/>
              <a:t>feed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486499" y="3236180"/>
            <a:ext cx="10356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Web portal login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58187" y="3239578"/>
            <a:ext cx="13119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Bring</a:t>
            </a:r>
          </a:p>
          <a:p>
            <a:r>
              <a:rPr lang="en-US" dirty="0" smtClean="0"/>
              <a:t>Cat to safe house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68179" y="4287245"/>
            <a:ext cx="17641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Get</a:t>
            </a:r>
          </a:p>
          <a:p>
            <a:r>
              <a:rPr lang="en-US" dirty="0" smtClean="0"/>
              <a:t>Cat back home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5296355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is The </a:t>
            </a:r>
            <a:r>
              <a:rPr lang="en-US" dirty="0" err="1"/>
              <a:t>FreeNest</a:t>
            </a:r>
            <a:r>
              <a:rPr lang="en-US" dirty="0"/>
              <a:t> Brand?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We take branding seriously, The </a:t>
            </a:r>
            <a:r>
              <a:rPr lang="en-US" sz="2400" dirty="0" err="1"/>
              <a:t>FreeNest</a:t>
            </a:r>
            <a:r>
              <a:rPr lang="en-US" sz="2400" dirty="0"/>
              <a:t> Brand is our pride </a:t>
            </a:r>
            <a:r>
              <a:rPr lang="en-US" sz="2400" dirty="0" smtClean="0"/>
              <a:t>and joy</a:t>
            </a:r>
            <a:r>
              <a:rPr lang="en-US" sz="2400" dirty="0"/>
              <a:t>. </a:t>
            </a:r>
            <a:endParaRPr lang="en-US" sz="2400" dirty="0" smtClean="0"/>
          </a:p>
          <a:p>
            <a:r>
              <a:rPr lang="en-US" sz="2400" dirty="0" smtClean="0"/>
              <a:t>It </a:t>
            </a:r>
            <a:r>
              <a:rPr lang="en-US" sz="2400" dirty="0"/>
              <a:t>is the message we want to send to the developer </a:t>
            </a:r>
            <a:r>
              <a:rPr lang="en-US" sz="2400" dirty="0" smtClean="0"/>
              <a:t>teams, customers </a:t>
            </a:r>
            <a:r>
              <a:rPr lang="en-US" sz="2400" dirty="0"/>
              <a:t>and stakeholders.</a:t>
            </a:r>
          </a:p>
          <a:p>
            <a:r>
              <a:rPr lang="en-US" sz="2400" dirty="0"/>
              <a:t>These guidelines must be followed in all </a:t>
            </a:r>
            <a:r>
              <a:rPr lang="en-US" sz="2400" dirty="0" err="1"/>
              <a:t>FreeNest’s</a:t>
            </a:r>
            <a:r>
              <a:rPr lang="en-US" sz="2400" dirty="0"/>
              <a:t> </a:t>
            </a:r>
            <a:r>
              <a:rPr lang="en-US" sz="2400" dirty="0" smtClean="0"/>
              <a:t>print and electronic  communications</a:t>
            </a:r>
            <a:r>
              <a:rPr lang="en-US" sz="2400" dirty="0"/>
              <a:t>, marketing and informing.</a:t>
            </a:r>
          </a:p>
          <a:p>
            <a:r>
              <a:rPr lang="en-US" sz="2400" dirty="0"/>
              <a:t>Documentation defines logo guidelines, typography and the use </a:t>
            </a:r>
            <a:r>
              <a:rPr lang="en-US" sz="2400" dirty="0" smtClean="0"/>
              <a:t>of colors</a:t>
            </a:r>
            <a:r>
              <a:rPr lang="en-US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9644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116831"/>
          </a:xfrm>
        </p:spPr>
        <p:txBody>
          <a:bodyPr>
            <a:normAutofit/>
          </a:bodyPr>
          <a:lstStyle/>
          <a:p>
            <a:r>
              <a:rPr lang="en-US" dirty="0"/>
              <a:t>The main logo </a:t>
            </a:r>
            <a:r>
              <a:rPr lang="en-US" dirty="0" smtClean="0"/>
              <a:t>consists </a:t>
            </a:r>
            <a:r>
              <a:rPr lang="en-US" dirty="0"/>
              <a:t>of two elements, the leaf and the text </a:t>
            </a:r>
            <a:r>
              <a:rPr lang="en-US" dirty="0" smtClean="0"/>
              <a:t>laying horizontally.</a:t>
            </a:r>
          </a:p>
          <a:p>
            <a:endParaRPr lang="fi-FI" dirty="0"/>
          </a:p>
          <a:p>
            <a:r>
              <a:rPr lang="en-US" dirty="0"/>
              <a:t>You can also use the logo with the </a:t>
            </a:r>
            <a:r>
              <a:rPr lang="en-US" dirty="0" err="1"/>
              <a:t>FreeNest</a:t>
            </a:r>
            <a:r>
              <a:rPr lang="en-US" dirty="0"/>
              <a:t> text under the leaf, </a:t>
            </a:r>
            <a:r>
              <a:rPr lang="en-US" dirty="0" smtClean="0"/>
              <a:t>if you </a:t>
            </a:r>
            <a:r>
              <a:rPr lang="en-US" dirty="0"/>
              <a:t>need. Don’t do this often, the main logo should be the </a:t>
            </a:r>
            <a:r>
              <a:rPr lang="en-US" dirty="0" smtClean="0"/>
              <a:t>horizontal one</a:t>
            </a:r>
            <a:r>
              <a:rPr lang="en-US" dirty="0"/>
              <a:t>. </a:t>
            </a:r>
            <a:endParaRPr lang="en-US" dirty="0" smtClean="0"/>
          </a:p>
        </p:txBody>
      </p:sp>
      <p:pic>
        <p:nvPicPr>
          <p:cNvPr id="9" name="Picture 3" descr="C:\Users\Administrator\Desktop\Nest\PowerPoint&amp;LibreOffice templates\blacktext_freenest_logo_vertical_cmyk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578"/>
          <a:stretch/>
        </p:blipFill>
        <p:spPr bwMode="auto">
          <a:xfrm>
            <a:off x="6297314" y="4046007"/>
            <a:ext cx="1587054" cy="1358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C:\Users\Administrator\Desktop\Nest\PowerPoint&amp;LibreOffice templates\blacktext_freenest_logo_horizontal_cmyk_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4221088"/>
            <a:ext cx="3895428" cy="884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1973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smtClean="0"/>
              <a:t>Logo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116831"/>
          </a:xfrm>
        </p:spPr>
        <p:txBody>
          <a:bodyPr/>
          <a:lstStyle/>
          <a:p>
            <a:r>
              <a:rPr lang="en-US" dirty="0"/>
              <a:t>You can also use </a:t>
            </a:r>
            <a:r>
              <a:rPr lang="en-US" dirty="0" smtClean="0"/>
              <a:t>the logo </a:t>
            </a:r>
            <a:r>
              <a:rPr lang="en-US" dirty="0"/>
              <a:t>with dark background and white text. </a:t>
            </a:r>
          </a:p>
          <a:p>
            <a:r>
              <a:rPr lang="en-US" dirty="0"/>
              <a:t>You can use the logo with the “Product Platform” text under the </a:t>
            </a:r>
            <a:r>
              <a:rPr lang="en-US" dirty="0" err="1"/>
              <a:t>FreeNest</a:t>
            </a:r>
            <a:r>
              <a:rPr lang="en-US" dirty="0"/>
              <a:t> if the logo itself does not open up in the context.</a:t>
            </a:r>
          </a:p>
          <a:p>
            <a:endParaRPr lang="en-US" dirty="0"/>
          </a:p>
        </p:txBody>
      </p:sp>
      <p:pic>
        <p:nvPicPr>
          <p:cNvPr id="2050" name="Picture 2" descr="C:\Users\Administrator\Desktop\Nest\PowerPoint&amp;LibreOffice templates\whitetext_freenest_logo_horizontal_cmyk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4221088"/>
            <a:ext cx="3895428" cy="927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Administrator\Desktop\Nest\PowerPoint&amp;LibreOffice templates\whitetext_freenest_logo_vertical_cmyk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3933" y="4043446"/>
            <a:ext cx="1591471" cy="1329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5790782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smtClean="0"/>
              <a:t>Logo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i-FI" dirty="0" err="1" smtClean="0"/>
              <a:t>Do</a:t>
            </a:r>
            <a:r>
              <a:rPr lang="fi-FI" dirty="0" smtClean="0"/>
              <a:t> …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Autofit/>
          </a:bodyPr>
          <a:lstStyle/>
          <a:p>
            <a:r>
              <a:rPr lang="en-US" sz="2000" dirty="0"/>
              <a:t>observe the free space around </a:t>
            </a:r>
            <a:r>
              <a:rPr lang="en-US" sz="2000" dirty="0" err="1"/>
              <a:t>tho</a:t>
            </a:r>
            <a:r>
              <a:rPr lang="en-US" sz="2000" dirty="0"/>
              <a:t> logo.</a:t>
            </a:r>
          </a:p>
          <a:p>
            <a:r>
              <a:rPr lang="en-US" sz="2000" dirty="0"/>
              <a:t>use the logo with black text when the background color is lite.</a:t>
            </a:r>
          </a:p>
          <a:p>
            <a:r>
              <a:rPr lang="en-US" sz="2000" dirty="0"/>
              <a:t>use the logo with white text when the background color is dark.</a:t>
            </a:r>
          </a:p>
          <a:p>
            <a:r>
              <a:rPr lang="en-US" sz="2000" dirty="0"/>
              <a:t>use white, black or neutral backgrounds.</a:t>
            </a:r>
          </a:p>
          <a:p>
            <a:r>
              <a:rPr lang="en-US" sz="2000" dirty="0"/>
              <a:t>respect our logos.</a:t>
            </a:r>
          </a:p>
          <a:p>
            <a:r>
              <a:rPr lang="en-US" sz="2000" dirty="0"/>
              <a:t>keep the logo readable.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fi-FI" dirty="0" err="1" smtClean="0"/>
              <a:t>Don’t</a:t>
            </a:r>
            <a:r>
              <a:rPr lang="fi-FI" dirty="0" smtClean="0"/>
              <a:t> …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squash or stretch the logo.</a:t>
            </a:r>
          </a:p>
          <a:p>
            <a:r>
              <a:rPr lang="en-US" sz="2000" dirty="0"/>
              <a:t>alter the proportion of the logo.</a:t>
            </a:r>
          </a:p>
          <a:p>
            <a:r>
              <a:rPr lang="en-US" sz="2000" dirty="0"/>
              <a:t>alter the layout of the logo.</a:t>
            </a:r>
          </a:p>
          <a:p>
            <a:r>
              <a:rPr lang="en-US" sz="2000" dirty="0"/>
              <a:t>put anything over the logo.</a:t>
            </a:r>
          </a:p>
          <a:p>
            <a:r>
              <a:rPr lang="en-US" sz="2000" dirty="0"/>
              <a:t>change the colors of the logo.</a:t>
            </a:r>
          </a:p>
        </p:txBody>
      </p:sp>
    </p:spTree>
    <p:extLst>
      <p:ext uri="{BB962C8B-B14F-4D97-AF65-F5344CB8AC3E}">
        <p14:creationId xmlns:p14="http://schemas.microsoft.com/office/powerpoint/2010/main" val="1699478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 smtClean="0"/>
              <a:t>Brand</a:t>
            </a:r>
            <a:r>
              <a:rPr lang="fi-FI" dirty="0" smtClean="0"/>
              <a:t> </a:t>
            </a:r>
            <a:r>
              <a:rPr lang="fi-FI" dirty="0" err="1"/>
              <a:t>c</a:t>
            </a:r>
            <a:r>
              <a:rPr lang="fi-FI" dirty="0" err="1" smtClean="0"/>
              <a:t>olors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972815"/>
          </a:xfrm>
        </p:spPr>
        <p:txBody>
          <a:bodyPr>
            <a:noAutofit/>
          </a:bodyPr>
          <a:lstStyle/>
          <a:p>
            <a:r>
              <a:rPr lang="en-US" sz="2200" dirty="0" smtClean="0">
                <a:latin typeface="Roboto" pitchFamily="2" charset="0"/>
                <a:ea typeface="Roboto" pitchFamily="2" charset="0"/>
              </a:rPr>
              <a:t>TMNT </a:t>
            </a:r>
            <a:r>
              <a:rPr lang="en-US" sz="2200" dirty="0">
                <a:latin typeface="Roboto" pitchFamily="2" charset="0"/>
                <a:ea typeface="Roboto" pitchFamily="2" charset="0"/>
              </a:rPr>
              <a:t>and Leaf Green </a:t>
            </a:r>
            <a:r>
              <a:rPr lang="en-US" sz="2200" dirty="0"/>
              <a:t>are the main colors of the brand. You can find the colors from the </a:t>
            </a:r>
            <a:r>
              <a:rPr lang="en-US" sz="2200" dirty="0" err="1"/>
              <a:t>FreeNest</a:t>
            </a:r>
            <a:r>
              <a:rPr lang="en-US" sz="2200" dirty="0"/>
              <a:t> logos leaf. Logos typography has the color called </a:t>
            </a:r>
            <a:r>
              <a:rPr lang="en-US" sz="2200" dirty="0" smtClean="0"/>
              <a:t>666. </a:t>
            </a:r>
            <a:r>
              <a:rPr lang="en-US" sz="2200" dirty="0"/>
              <a:t>Use these green colors with light or dark </a:t>
            </a:r>
            <a:r>
              <a:rPr lang="en-US" sz="2200" dirty="0" smtClean="0"/>
              <a:t>background, but </a:t>
            </a:r>
            <a:r>
              <a:rPr lang="en-US" sz="2200" dirty="0"/>
              <a:t>do not use TMNT color behind the logo. </a:t>
            </a:r>
            <a:r>
              <a:rPr lang="en-US" sz="2200" dirty="0" smtClean="0"/>
              <a:t> </a:t>
            </a:r>
            <a:endParaRPr lang="en-US" sz="2200" dirty="0"/>
          </a:p>
        </p:txBody>
      </p:sp>
      <p:sp>
        <p:nvSpPr>
          <p:cNvPr id="16" name="TextBox 15"/>
          <p:cNvSpPr txBox="1"/>
          <p:nvPr/>
        </p:nvSpPr>
        <p:spPr>
          <a:xfrm>
            <a:off x="4580383" y="3846782"/>
            <a:ext cx="273630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060606"/>
                </a:solidFill>
              </a:rPr>
              <a:t>TMNT</a:t>
            </a:r>
            <a:endParaRPr lang="en-US" sz="1600" dirty="0">
              <a:solidFill>
                <a:srgbClr val="060606"/>
              </a:solidFill>
            </a:endParaRPr>
          </a:p>
          <a:p>
            <a:r>
              <a:rPr lang="en-US" sz="1600" dirty="0">
                <a:solidFill>
                  <a:srgbClr val="060606"/>
                </a:solidFill>
              </a:rPr>
              <a:t>Hex: #5f8029</a:t>
            </a:r>
          </a:p>
          <a:p>
            <a:r>
              <a:rPr lang="es-ES" sz="1600" dirty="0">
                <a:solidFill>
                  <a:srgbClr val="060606"/>
                </a:solidFill>
              </a:rPr>
              <a:t>CMYK: C67 M30 Y100 K15</a:t>
            </a:r>
            <a:endParaRPr lang="en-US" sz="1600" dirty="0">
              <a:solidFill>
                <a:srgbClr val="060606"/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3356247" y="3846782"/>
            <a:ext cx="936104" cy="792088"/>
          </a:xfrm>
          <a:prstGeom prst="rect">
            <a:avLst/>
          </a:prstGeom>
          <a:solidFill>
            <a:srgbClr val="5F80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3356247" y="4844992"/>
            <a:ext cx="936104" cy="792088"/>
          </a:xfrm>
          <a:prstGeom prst="rect">
            <a:avLst/>
          </a:prstGeom>
          <a:solidFill>
            <a:srgbClr val="8DBF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4580383" y="4820441"/>
            <a:ext cx="273630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060606"/>
                </a:solidFill>
              </a:rPr>
              <a:t>Leaf Green</a:t>
            </a:r>
            <a:endParaRPr lang="en-US" sz="1600" dirty="0">
              <a:solidFill>
                <a:srgbClr val="060606"/>
              </a:solidFill>
            </a:endParaRPr>
          </a:p>
          <a:p>
            <a:r>
              <a:rPr lang="en-US" sz="1600" dirty="0">
                <a:solidFill>
                  <a:srgbClr val="060606"/>
                </a:solidFill>
              </a:rPr>
              <a:t>Hex: #8ec03d</a:t>
            </a:r>
          </a:p>
          <a:p>
            <a:r>
              <a:rPr lang="es-ES" sz="1600" dirty="0">
                <a:solidFill>
                  <a:srgbClr val="060606"/>
                </a:solidFill>
              </a:rPr>
              <a:t>CMYK: C52 M0 Y90 K0</a:t>
            </a:r>
            <a:endParaRPr lang="en-US" sz="1600" dirty="0">
              <a:solidFill>
                <a:srgbClr val="06060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1241585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 smtClean="0"/>
              <a:t>Brand</a:t>
            </a:r>
            <a:r>
              <a:rPr lang="fi-FI" dirty="0" smtClean="0"/>
              <a:t> </a:t>
            </a:r>
            <a:r>
              <a:rPr lang="fi-FI" dirty="0" err="1"/>
              <a:t>c</a:t>
            </a:r>
            <a:r>
              <a:rPr lang="fi-FI" dirty="0" err="1" smtClean="0"/>
              <a:t>olors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620887"/>
          </a:xfrm>
        </p:spPr>
        <p:txBody>
          <a:bodyPr>
            <a:normAutofit/>
          </a:bodyPr>
          <a:lstStyle/>
          <a:p>
            <a:r>
              <a:rPr lang="en-US" dirty="0" err="1">
                <a:latin typeface="Roboto" pitchFamily="2" charset="0"/>
                <a:ea typeface="Roboto" pitchFamily="2" charset="0"/>
              </a:rPr>
              <a:t>Kissa</a:t>
            </a:r>
            <a:r>
              <a:rPr lang="en-US" dirty="0"/>
              <a:t> can be used as a background color for some elements. It must also be used as a text color if the background is gray (Toolbox for example). </a:t>
            </a:r>
          </a:p>
          <a:p>
            <a:r>
              <a:rPr lang="en-US" dirty="0">
                <a:latin typeface="Roboto" pitchFamily="2" charset="0"/>
                <a:ea typeface="Roboto" pitchFamily="2" charset="0"/>
              </a:rPr>
              <a:t>Gandalf</a:t>
            </a:r>
            <a:r>
              <a:rPr lang="en-US" dirty="0"/>
              <a:t> is meant to be used as a text color if the background is light (Steven Seagull). </a:t>
            </a:r>
          </a:p>
          <a:p>
            <a:r>
              <a:rPr lang="en-US" dirty="0">
                <a:latin typeface="Roboto" pitchFamily="2" charset="0"/>
                <a:ea typeface="Roboto" pitchFamily="2" charset="0"/>
              </a:rPr>
              <a:t>Steven Seagull </a:t>
            </a:r>
            <a:r>
              <a:rPr lang="en-US" dirty="0"/>
              <a:t>is a main background color for everything in </a:t>
            </a:r>
            <a:r>
              <a:rPr lang="en-US" dirty="0" err="1"/>
              <a:t>FreeNest</a:t>
            </a:r>
            <a:r>
              <a:rPr lang="en-US" dirty="0"/>
              <a:t>. It can be also used as a text color if the background is dark (</a:t>
            </a:r>
            <a:r>
              <a:rPr lang="en-US" dirty="0" err="1"/>
              <a:t>Kissa</a:t>
            </a:r>
            <a:r>
              <a:rPr lang="en-US" dirty="0"/>
              <a:t> for example). </a:t>
            </a:r>
          </a:p>
          <a:p>
            <a:endParaRPr lang="en-US" dirty="0"/>
          </a:p>
        </p:txBody>
      </p:sp>
      <p:grpSp>
        <p:nvGrpSpPr>
          <p:cNvPr id="20" name="Group 19"/>
          <p:cNvGrpSpPr/>
          <p:nvPr/>
        </p:nvGrpSpPr>
        <p:grpSpPr>
          <a:xfrm>
            <a:off x="872187" y="5101242"/>
            <a:ext cx="3295169" cy="861774"/>
            <a:chOff x="2051720" y="4136617"/>
            <a:chExt cx="3295169" cy="861774"/>
          </a:xfrm>
        </p:grpSpPr>
        <p:sp>
          <p:nvSpPr>
            <p:cNvPr id="21" name="Rectangle 20"/>
            <p:cNvSpPr/>
            <p:nvPr/>
          </p:nvSpPr>
          <p:spPr>
            <a:xfrm>
              <a:off x="2051720" y="4149080"/>
              <a:ext cx="936104" cy="792088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60606"/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3059830" y="4136617"/>
              <a:ext cx="2287059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rgbClr val="060606"/>
                  </a:solidFill>
                </a:rPr>
                <a:t>Gandalf</a:t>
              </a:r>
              <a:endParaRPr lang="en-US" sz="1600" dirty="0">
                <a:solidFill>
                  <a:srgbClr val="060606"/>
                </a:solidFill>
              </a:endParaRPr>
            </a:p>
            <a:p>
              <a:r>
                <a:rPr lang="en-US" sz="1600" dirty="0">
                  <a:solidFill>
                    <a:srgbClr val="060606"/>
                  </a:solidFill>
                </a:rPr>
                <a:t>Hex: #454545</a:t>
              </a:r>
            </a:p>
            <a:p>
              <a:r>
                <a:rPr lang="es-ES" sz="1600" dirty="0">
                  <a:solidFill>
                    <a:srgbClr val="060606"/>
                  </a:solidFill>
                </a:rPr>
                <a:t>CMYK: C65 M55 Y52 K53</a:t>
              </a:r>
              <a:endParaRPr lang="en-US" sz="1600" dirty="0">
                <a:solidFill>
                  <a:srgbClr val="060606"/>
                </a:solidFill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872187" y="4176371"/>
            <a:ext cx="3295169" cy="941283"/>
            <a:chOff x="2051720" y="5050983"/>
            <a:chExt cx="3295169" cy="941283"/>
          </a:xfrm>
        </p:grpSpPr>
        <p:sp>
          <p:nvSpPr>
            <p:cNvPr id="24" name="Rectangle 23"/>
            <p:cNvSpPr/>
            <p:nvPr/>
          </p:nvSpPr>
          <p:spPr>
            <a:xfrm>
              <a:off x="2051720" y="5050983"/>
              <a:ext cx="936104" cy="792088"/>
            </a:xfrm>
            <a:prstGeom prst="rect">
              <a:avLst/>
            </a:prstGeom>
            <a:solidFill>
              <a:srgbClr val="1A1A1A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60606"/>
                </a:solidFill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3059830" y="5130492"/>
              <a:ext cx="2287059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err="1">
                  <a:solidFill>
                    <a:srgbClr val="060606"/>
                  </a:solidFill>
                </a:rPr>
                <a:t>Kissa</a:t>
              </a:r>
              <a:endParaRPr lang="en-US" sz="1600" dirty="0">
                <a:solidFill>
                  <a:srgbClr val="060606"/>
                </a:solidFill>
              </a:endParaRPr>
            </a:p>
            <a:p>
              <a:r>
                <a:rPr lang="en-US" sz="1600" dirty="0">
                  <a:solidFill>
                    <a:srgbClr val="060606"/>
                  </a:solidFill>
                </a:rPr>
                <a:t>Hex: #1a1a1a</a:t>
              </a:r>
            </a:p>
            <a:p>
              <a:r>
                <a:rPr lang="es-ES" sz="1600" dirty="0">
                  <a:solidFill>
                    <a:srgbClr val="060606"/>
                  </a:solidFill>
                </a:rPr>
                <a:t>CMYK: C76 M67 Y0 K0</a:t>
              </a:r>
              <a:endParaRPr lang="en-US" sz="1600" dirty="0">
                <a:solidFill>
                  <a:srgbClr val="060606"/>
                </a:solidFill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4788024" y="4176371"/>
            <a:ext cx="3315321" cy="874237"/>
            <a:chOff x="5703978" y="4136617"/>
            <a:chExt cx="3315321" cy="874237"/>
          </a:xfrm>
        </p:grpSpPr>
        <p:sp>
          <p:nvSpPr>
            <p:cNvPr id="27" name="Rectangle 26"/>
            <p:cNvSpPr/>
            <p:nvPr/>
          </p:nvSpPr>
          <p:spPr>
            <a:xfrm>
              <a:off x="5703978" y="4136617"/>
              <a:ext cx="936104" cy="792088"/>
            </a:xfrm>
            <a:prstGeom prst="rect">
              <a:avLst/>
            </a:prstGeom>
            <a:solidFill>
              <a:srgbClr val="F9F9FB"/>
            </a:solidFill>
            <a:ln w="3175">
              <a:solidFill>
                <a:srgbClr val="06060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60606"/>
                </a:solidFill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6732240" y="4149080"/>
              <a:ext cx="2287059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rgbClr val="060606"/>
                  </a:solidFill>
                </a:rPr>
                <a:t>Steven Seagull</a:t>
              </a:r>
              <a:endParaRPr lang="en-US" sz="1600" dirty="0">
                <a:solidFill>
                  <a:srgbClr val="060606"/>
                </a:solidFill>
              </a:endParaRPr>
            </a:p>
            <a:p>
              <a:r>
                <a:rPr lang="en-US" sz="1600" dirty="0">
                  <a:solidFill>
                    <a:srgbClr val="060606"/>
                  </a:solidFill>
                </a:rPr>
                <a:t>Hex: #</a:t>
              </a:r>
              <a:r>
                <a:rPr lang="en-US" sz="1600" dirty="0" err="1">
                  <a:solidFill>
                    <a:srgbClr val="060606"/>
                  </a:solidFill>
                </a:rPr>
                <a:t>fafafc</a:t>
              </a:r>
              <a:endParaRPr lang="en-US" sz="1600" dirty="0">
                <a:solidFill>
                  <a:srgbClr val="060606"/>
                </a:solidFill>
              </a:endParaRPr>
            </a:p>
            <a:p>
              <a:r>
                <a:rPr lang="es-ES" sz="1600" dirty="0">
                  <a:solidFill>
                    <a:srgbClr val="060606"/>
                  </a:solidFill>
                </a:rPr>
                <a:t>CMYK: C2 M2 Y1 K0</a:t>
              </a:r>
              <a:endParaRPr lang="en-US" sz="1600" dirty="0">
                <a:solidFill>
                  <a:srgbClr val="060606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71367385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 smtClean="0"/>
              <a:t>Brand</a:t>
            </a:r>
            <a:r>
              <a:rPr lang="fi-FI" dirty="0" smtClean="0"/>
              <a:t> </a:t>
            </a:r>
            <a:r>
              <a:rPr lang="fi-FI" dirty="0" err="1"/>
              <a:t>c</a:t>
            </a:r>
            <a:r>
              <a:rPr lang="fi-FI" dirty="0" err="1" smtClean="0"/>
              <a:t>olors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396751"/>
          </a:xfrm>
        </p:spPr>
        <p:txBody>
          <a:bodyPr>
            <a:normAutofit/>
          </a:bodyPr>
          <a:lstStyle/>
          <a:p>
            <a:r>
              <a:rPr lang="en-US" dirty="0">
                <a:latin typeface="Roboto" pitchFamily="2" charset="0"/>
                <a:ea typeface="Roboto" pitchFamily="2" charset="0"/>
              </a:rPr>
              <a:t>Sad Cloud, Happy Cloud and Hazy Morning </a:t>
            </a:r>
            <a:r>
              <a:rPr lang="en-US" dirty="0"/>
              <a:t>are meant to be used for other visual elements in layouts, buttons, images, illustrations etc. Use them carefully, do not let the blue shades dominate the green shades!</a:t>
            </a:r>
          </a:p>
          <a:p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899592" y="3248348"/>
            <a:ext cx="3367179" cy="843107"/>
            <a:chOff x="3563888" y="3058225"/>
            <a:chExt cx="3367179" cy="843107"/>
          </a:xfrm>
        </p:grpSpPr>
        <p:sp>
          <p:nvSpPr>
            <p:cNvPr id="17" name="Rectangle 16"/>
            <p:cNvSpPr/>
            <p:nvPr/>
          </p:nvSpPr>
          <p:spPr>
            <a:xfrm>
              <a:off x="3563888" y="3058225"/>
              <a:ext cx="936104" cy="792088"/>
            </a:xfrm>
            <a:prstGeom prst="rect">
              <a:avLst/>
            </a:prstGeom>
            <a:solidFill>
              <a:srgbClr val="3A58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60606"/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4644008" y="3070335"/>
              <a:ext cx="228705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rgbClr val="060606"/>
                  </a:solidFill>
                </a:rPr>
                <a:t>Sad Cloud</a:t>
              </a:r>
              <a:endParaRPr lang="en-US" sz="1600" dirty="0">
                <a:solidFill>
                  <a:srgbClr val="060606"/>
                </a:solidFill>
              </a:endParaRPr>
            </a:p>
            <a:p>
              <a:r>
                <a:rPr lang="en-US" sz="1600" dirty="0">
                  <a:solidFill>
                    <a:srgbClr val="060606"/>
                  </a:solidFill>
                </a:rPr>
                <a:t>Hex: #3b5975</a:t>
              </a:r>
            </a:p>
            <a:p>
              <a:r>
                <a:rPr lang="es-ES" sz="1600" dirty="0">
                  <a:solidFill>
                    <a:srgbClr val="060606"/>
                  </a:solidFill>
                </a:rPr>
                <a:t>CMYK: C81 M57 Y34 K21</a:t>
              </a:r>
              <a:endParaRPr lang="en-US" sz="1600" dirty="0">
                <a:solidFill>
                  <a:srgbClr val="060606"/>
                </a:solidFill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899592" y="4623646"/>
            <a:ext cx="3367179" cy="861774"/>
            <a:chOff x="3563888" y="4077072"/>
            <a:chExt cx="3367179" cy="861774"/>
          </a:xfrm>
        </p:grpSpPr>
        <p:sp>
          <p:nvSpPr>
            <p:cNvPr id="20" name="Rectangle 19"/>
            <p:cNvSpPr/>
            <p:nvPr/>
          </p:nvSpPr>
          <p:spPr>
            <a:xfrm>
              <a:off x="3563888" y="4077072"/>
              <a:ext cx="936104" cy="792088"/>
            </a:xfrm>
            <a:prstGeom prst="rect">
              <a:avLst/>
            </a:prstGeom>
            <a:solidFill>
              <a:srgbClr val="79B9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60606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644008" y="4077072"/>
              <a:ext cx="2287059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rgbClr val="060606"/>
                  </a:solidFill>
                </a:rPr>
                <a:t>Happy Cloud</a:t>
              </a:r>
              <a:endParaRPr lang="en-US" sz="1600" dirty="0">
                <a:solidFill>
                  <a:srgbClr val="060606"/>
                </a:solidFill>
              </a:endParaRPr>
            </a:p>
            <a:p>
              <a:r>
                <a:rPr lang="en-US" sz="1600" dirty="0">
                  <a:solidFill>
                    <a:srgbClr val="060606"/>
                  </a:solidFill>
                </a:rPr>
                <a:t>Hex: #7abaf5</a:t>
              </a:r>
            </a:p>
            <a:p>
              <a:r>
                <a:rPr lang="es-ES" sz="1600" dirty="0">
                  <a:solidFill>
                    <a:srgbClr val="060606"/>
                  </a:solidFill>
                </a:rPr>
                <a:t>CMYK: C53 M16 Y0 K0</a:t>
              </a:r>
              <a:endParaRPr lang="en-US" sz="1600" dirty="0">
                <a:solidFill>
                  <a:srgbClr val="060606"/>
                </a:solidFill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4644007" y="3229681"/>
            <a:ext cx="3367178" cy="861774"/>
            <a:chOff x="3563888" y="5085184"/>
            <a:chExt cx="3367178" cy="861774"/>
          </a:xfrm>
        </p:grpSpPr>
        <p:sp>
          <p:nvSpPr>
            <p:cNvPr id="23" name="Rectangle 22"/>
            <p:cNvSpPr/>
            <p:nvPr/>
          </p:nvSpPr>
          <p:spPr>
            <a:xfrm>
              <a:off x="3563888" y="5089376"/>
              <a:ext cx="936104" cy="792088"/>
            </a:xfrm>
            <a:prstGeom prst="rect">
              <a:avLst/>
            </a:prstGeom>
            <a:solidFill>
              <a:srgbClr val="C4DE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60606"/>
                </a:solidFill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644007" y="5085184"/>
              <a:ext cx="2287059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rgbClr val="060606"/>
                  </a:solidFill>
                </a:rPr>
                <a:t>Hazy Morning</a:t>
              </a:r>
              <a:endParaRPr lang="en-US" sz="1600" dirty="0">
                <a:solidFill>
                  <a:srgbClr val="060606"/>
                </a:solidFill>
              </a:endParaRPr>
            </a:p>
            <a:p>
              <a:r>
                <a:rPr lang="en-US" sz="1600" dirty="0">
                  <a:solidFill>
                    <a:srgbClr val="060606"/>
                  </a:solidFill>
                </a:rPr>
                <a:t>Hex: #c5dff7</a:t>
              </a:r>
            </a:p>
            <a:p>
              <a:r>
                <a:rPr lang="es-ES" sz="1600" dirty="0">
                  <a:solidFill>
                    <a:srgbClr val="060606"/>
                  </a:solidFill>
                </a:rPr>
                <a:t>CMYK: C26 M6 Y0 K0</a:t>
              </a:r>
              <a:endParaRPr lang="en-US" sz="1600" dirty="0">
                <a:solidFill>
                  <a:srgbClr val="060606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743624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 smtClean="0"/>
              <a:t>Features</a:t>
            </a:r>
            <a:r>
              <a:rPr lang="fi-FI" dirty="0" smtClean="0"/>
              <a:t> and </a:t>
            </a:r>
            <a:r>
              <a:rPr lang="fi-FI" dirty="0" err="1" smtClean="0"/>
              <a:t>roadmap</a:t>
            </a:r>
            <a:endParaRPr lang="en-US" dirty="0"/>
          </a:p>
        </p:txBody>
      </p:sp>
      <p:sp>
        <p:nvSpPr>
          <p:cNvPr id="4" name="Rectangle 87"/>
          <p:cNvSpPr/>
          <p:nvPr/>
        </p:nvSpPr>
        <p:spPr>
          <a:xfrm>
            <a:off x="694913" y="1461558"/>
            <a:ext cx="7710408" cy="5277078"/>
          </a:xfrm>
          <a:prstGeom prst="rect">
            <a:avLst/>
          </a:prstGeom>
          <a:gradFill>
            <a:gsLst>
              <a:gs pos="0">
                <a:srgbClr val="2787A0"/>
              </a:gs>
              <a:gs pos="100000">
                <a:srgbClr val="36B1D2"/>
              </a:gs>
            </a:gsLst>
            <a:lin ang="16200000"/>
          </a:gradFill>
          <a:ln>
            <a:noFill/>
            <a:prstDash val="solid"/>
          </a:ln>
          <a:effectLst>
            <a:outerShdw dist="22997" dir="5400000" algn="tl">
              <a:srgbClr val="000000">
                <a:alpha val="35000"/>
              </a:srgbClr>
            </a:outerShdw>
          </a:effectLst>
        </p:spPr>
        <p:txBody>
          <a:bodyPr vert="horz" wrap="square" lIns="81643" tIns="40817" rIns="81643" bIns="40817" anchor="ctr" anchorCtr="1" compatLnSpc="0"/>
          <a:lstStyle/>
          <a:p>
            <a:pPr defTabSz="829452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600">
              <a:solidFill>
                <a:srgbClr val="000000"/>
              </a:solidFill>
              <a:latin typeface="Californian FB" pitchFamily="18"/>
              <a:ea typeface="Andale Sans UI" pitchFamily="2"/>
              <a:cs typeface="Tahoma" pitchFamily="2"/>
            </a:endParaRPr>
          </a:p>
          <a:p>
            <a:pPr defTabSz="829452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100">
                <a:solidFill>
                  <a:srgbClr val="000000"/>
                </a:solidFill>
                <a:latin typeface="Arial" pitchFamily="18"/>
                <a:ea typeface="Andale Sans UI" pitchFamily="2"/>
                <a:cs typeface="Tahoma" pitchFamily="2"/>
              </a:rPr>
              <a:t>                                                       </a:t>
            </a:r>
          </a:p>
        </p:txBody>
      </p:sp>
      <p:sp>
        <p:nvSpPr>
          <p:cNvPr id="6" name="Straight Connector 82"/>
          <p:cNvSpPr/>
          <p:nvPr/>
        </p:nvSpPr>
        <p:spPr>
          <a:xfrm flipV="1">
            <a:off x="3631635" y="2948278"/>
            <a:ext cx="1797381" cy="2812027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+- 0 0 0"/>
              <a:gd name="f8" fmla="abs f3"/>
              <a:gd name="f9" fmla="abs f4"/>
              <a:gd name="f10" fmla="abs f5"/>
              <a:gd name="f11" fmla="*/ f7 f0 1"/>
              <a:gd name="f12" fmla="?: f8 f3 1"/>
              <a:gd name="f13" fmla="?: f9 f4 1"/>
              <a:gd name="f14" fmla="?: f10 f5 1"/>
              <a:gd name="f15" fmla="*/ f11 1 f2"/>
              <a:gd name="f16" fmla="*/ f12 1 21600"/>
              <a:gd name="f17" fmla="*/ f13 1 21600"/>
              <a:gd name="f18" fmla="*/ 21600 f12 1"/>
              <a:gd name="f19" fmla="*/ 21600 f13 1"/>
              <a:gd name="f20" fmla="+- f15 0 f1"/>
              <a:gd name="f21" fmla="min f17 f16"/>
              <a:gd name="f22" fmla="*/ f18 1 f14"/>
              <a:gd name="f23" fmla="*/ f19 1 f14"/>
              <a:gd name="f24" fmla="val f22"/>
              <a:gd name="f25" fmla="val f23"/>
              <a:gd name="f26" fmla="*/ f6 f21 1"/>
              <a:gd name="f27" fmla="*/ f24 f21 1"/>
              <a:gd name="f28" fmla="*/ f25 f2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0">
                <a:pos x="f26" y="f26"/>
              </a:cxn>
              <a:cxn ang="f20">
                <a:pos x="f27" y="f28"/>
              </a:cxn>
            </a:cxnLst>
            <a:rect l="f26" t="f26" r="f27" b="f28"/>
            <a:pathLst>
              <a:path>
                <a:moveTo>
                  <a:pt x="f26" y="f26"/>
                </a:moveTo>
                <a:lnTo>
                  <a:pt x="f27" y="f28"/>
                </a:lnTo>
              </a:path>
            </a:pathLst>
          </a:cu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vert="horz" wrap="square" lIns="81643" tIns="40817" rIns="81643" bIns="40817" anchor="ctr" anchorCtr="1" compatLnSpc="0"/>
          <a:lstStyle/>
          <a:p>
            <a:pPr defTabSz="829452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>
              <a:solidFill>
                <a:srgbClr val="000000"/>
              </a:solidFill>
              <a:latin typeface="Liberation Sans" pitchFamily="18"/>
              <a:ea typeface="DejaVu Sans" pitchFamily="2"/>
              <a:cs typeface="DejaVu Sans" pitchFamily="2"/>
            </a:endParaRPr>
          </a:p>
        </p:txBody>
      </p:sp>
      <p:sp>
        <p:nvSpPr>
          <p:cNvPr id="7" name="Rectangle 1"/>
          <p:cNvSpPr/>
          <p:nvPr/>
        </p:nvSpPr>
        <p:spPr>
          <a:xfrm>
            <a:off x="4071290" y="3627354"/>
            <a:ext cx="732453" cy="222728"/>
          </a:xfrm>
          <a:prstGeom prst="rect">
            <a:avLst/>
          </a:pr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square" lIns="81643" tIns="40817" rIns="81643" bIns="40817" anchor="ctr" anchorCtr="1" compatLnSpc="0"/>
          <a:lstStyle/>
          <a:p>
            <a:pPr algn="ctr" defTabSz="829452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500">
                <a:solidFill>
                  <a:srgbClr val="000000"/>
                </a:solidFill>
                <a:latin typeface="Arial" pitchFamily="18"/>
                <a:ea typeface="Andale Sans UI" pitchFamily="2"/>
                <a:cs typeface="Tahoma" pitchFamily="2"/>
              </a:rPr>
              <a:t>Requirement</a:t>
            </a:r>
          </a:p>
        </p:txBody>
      </p:sp>
      <p:sp>
        <p:nvSpPr>
          <p:cNvPr id="8" name="Rectangle 2"/>
          <p:cNvSpPr/>
          <p:nvPr/>
        </p:nvSpPr>
        <p:spPr>
          <a:xfrm>
            <a:off x="4071290" y="4221088"/>
            <a:ext cx="732453" cy="222728"/>
          </a:xfrm>
          <a:prstGeom prst="rect">
            <a:avLst/>
          </a:pr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square" lIns="81643" tIns="40817" rIns="81643" bIns="40817" anchor="ctr" anchorCtr="1" compatLnSpc="0"/>
          <a:lstStyle/>
          <a:p>
            <a:pPr algn="ctr" defTabSz="829452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500">
                <a:solidFill>
                  <a:srgbClr val="000000"/>
                </a:solidFill>
                <a:latin typeface="Arial" pitchFamily="18"/>
                <a:ea typeface="Andale Sans UI" pitchFamily="2"/>
                <a:cs typeface="Tahoma" pitchFamily="2"/>
              </a:rPr>
              <a:t>Requirement</a:t>
            </a:r>
          </a:p>
        </p:txBody>
      </p:sp>
      <p:sp>
        <p:nvSpPr>
          <p:cNvPr id="9" name="Rectangle 3"/>
          <p:cNvSpPr/>
          <p:nvPr/>
        </p:nvSpPr>
        <p:spPr>
          <a:xfrm>
            <a:off x="4071290" y="3924217"/>
            <a:ext cx="732453" cy="222728"/>
          </a:xfrm>
          <a:prstGeom prst="rect">
            <a:avLst/>
          </a:pr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square" lIns="81643" tIns="40817" rIns="81643" bIns="40817" anchor="ctr" anchorCtr="1" compatLnSpc="0"/>
          <a:lstStyle/>
          <a:p>
            <a:pPr algn="ctr" defTabSz="829452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500">
                <a:solidFill>
                  <a:srgbClr val="000000"/>
                </a:solidFill>
                <a:latin typeface="Arial" pitchFamily="18"/>
                <a:ea typeface="Andale Sans UI" pitchFamily="2"/>
                <a:cs typeface="Tahoma" pitchFamily="2"/>
              </a:rPr>
              <a:t>Requirement</a:t>
            </a:r>
          </a:p>
        </p:txBody>
      </p:sp>
      <p:sp>
        <p:nvSpPr>
          <p:cNvPr id="10" name="Rectangle 4"/>
          <p:cNvSpPr/>
          <p:nvPr/>
        </p:nvSpPr>
        <p:spPr>
          <a:xfrm>
            <a:off x="4860236" y="3924217"/>
            <a:ext cx="732130" cy="222728"/>
          </a:xfrm>
          <a:prstGeom prst="rect">
            <a:avLst/>
          </a:pr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square" lIns="81643" tIns="40817" rIns="81643" bIns="40817" anchor="ctr" anchorCtr="1" compatLnSpc="0"/>
          <a:lstStyle/>
          <a:p>
            <a:pPr algn="ctr" defTabSz="829452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500">
                <a:solidFill>
                  <a:srgbClr val="000000"/>
                </a:solidFill>
                <a:latin typeface="Arial" pitchFamily="18"/>
                <a:ea typeface="Andale Sans UI" pitchFamily="2"/>
                <a:cs typeface="Tahoma" pitchFamily="2"/>
              </a:rPr>
              <a:t>USE CASE #2</a:t>
            </a:r>
          </a:p>
        </p:txBody>
      </p:sp>
      <p:sp>
        <p:nvSpPr>
          <p:cNvPr id="11" name="Rectangle 5"/>
          <p:cNvSpPr/>
          <p:nvPr/>
        </p:nvSpPr>
        <p:spPr>
          <a:xfrm>
            <a:off x="4860236" y="3627354"/>
            <a:ext cx="732130" cy="222728"/>
          </a:xfrm>
          <a:prstGeom prst="rect">
            <a:avLst/>
          </a:pr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square" lIns="81643" tIns="40817" rIns="81643" bIns="40817" anchor="ctr" anchorCtr="1" compatLnSpc="0"/>
          <a:lstStyle/>
          <a:p>
            <a:pPr algn="ctr" defTabSz="829452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500">
                <a:solidFill>
                  <a:srgbClr val="000000"/>
                </a:solidFill>
                <a:latin typeface="Arial" pitchFamily="18"/>
                <a:ea typeface="Andale Sans UI" pitchFamily="2"/>
                <a:cs typeface="Tahoma" pitchFamily="2"/>
              </a:rPr>
              <a:t>USE CASE #1</a:t>
            </a:r>
          </a:p>
        </p:txBody>
      </p:sp>
      <p:sp>
        <p:nvSpPr>
          <p:cNvPr id="12" name="Rectangle 6"/>
          <p:cNvSpPr/>
          <p:nvPr/>
        </p:nvSpPr>
        <p:spPr>
          <a:xfrm>
            <a:off x="4860236" y="4221088"/>
            <a:ext cx="732130" cy="222728"/>
          </a:xfrm>
          <a:prstGeom prst="rect">
            <a:avLst/>
          </a:pr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square" lIns="81643" tIns="40817" rIns="81643" bIns="40817" anchor="ctr" anchorCtr="1" compatLnSpc="0"/>
          <a:lstStyle/>
          <a:p>
            <a:pPr algn="ctr" defTabSz="829452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500">
                <a:solidFill>
                  <a:srgbClr val="000000"/>
                </a:solidFill>
                <a:latin typeface="Arial" pitchFamily="18"/>
                <a:ea typeface="Andale Sans UI" pitchFamily="2"/>
                <a:cs typeface="Tahoma" pitchFamily="2"/>
              </a:rPr>
              <a:t>USE CASE #3</a:t>
            </a:r>
          </a:p>
        </p:txBody>
      </p:sp>
      <p:sp>
        <p:nvSpPr>
          <p:cNvPr id="13" name="Rectangle 7"/>
          <p:cNvSpPr/>
          <p:nvPr/>
        </p:nvSpPr>
        <p:spPr>
          <a:xfrm>
            <a:off x="3282343" y="3627354"/>
            <a:ext cx="732453" cy="222728"/>
          </a:xfrm>
          <a:prstGeom prst="rect">
            <a:avLst/>
          </a:pr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square" lIns="81643" tIns="40817" rIns="81643" bIns="40817" anchor="ctr" anchorCtr="1" compatLnSpc="0"/>
          <a:lstStyle/>
          <a:p>
            <a:pPr algn="ctr" defTabSz="829452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500">
                <a:solidFill>
                  <a:srgbClr val="000000"/>
                </a:solidFill>
                <a:latin typeface="Arial" pitchFamily="18"/>
                <a:ea typeface="Andale Sans UI" pitchFamily="2"/>
                <a:cs typeface="Tahoma" pitchFamily="2"/>
              </a:rPr>
              <a:t>Requirement</a:t>
            </a:r>
          </a:p>
        </p:txBody>
      </p:sp>
      <p:sp>
        <p:nvSpPr>
          <p:cNvPr id="14" name="Rectangle 8"/>
          <p:cNvSpPr/>
          <p:nvPr/>
        </p:nvSpPr>
        <p:spPr>
          <a:xfrm>
            <a:off x="3282343" y="4221088"/>
            <a:ext cx="732453" cy="222728"/>
          </a:xfrm>
          <a:prstGeom prst="rect">
            <a:avLst/>
          </a:pr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square" lIns="81643" tIns="40817" rIns="81643" bIns="40817" anchor="ctr" anchorCtr="1" compatLnSpc="0"/>
          <a:lstStyle/>
          <a:p>
            <a:pPr algn="ctr" defTabSz="829452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500">
                <a:solidFill>
                  <a:srgbClr val="000000"/>
                </a:solidFill>
                <a:latin typeface="Arial" pitchFamily="18"/>
                <a:ea typeface="Andale Sans UI" pitchFamily="2"/>
                <a:cs typeface="Tahoma" pitchFamily="2"/>
              </a:rPr>
              <a:t>Requirement</a:t>
            </a:r>
          </a:p>
        </p:txBody>
      </p:sp>
      <p:sp>
        <p:nvSpPr>
          <p:cNvPr id="15" name="Rectangle 9"/>
          <p:cNvSpPr/>
          <p:nvPr/>
        </p:nvSpPr>
        <p:spPr>
          <a:xfrm>
            <a:off x="3282343" y="3924217"/>
            <a:ext cx="732453" cy="222728"/>
          </a:xfrm>
          <a:prstGeom prst="rect">
            <a:avLst/>
          </a:pr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square" lIns="81643" tIns="40817" rIns="81643" bIns="40817" anchor="ctr" anchorCtr="1" compatLnSpc="0"/>
          <a:lstStyle/>
          <a:p>
            <a:pPr algn="ctr" defTabSz="829452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500">
                <a:solidFill>
                  <a:srgbClr val="000000"/>
                </a:solidFill>
                <a:latin typeface="Arial" pitchFamily="18"/>
                <a:ea typeface="Andale Sans UI" pitchFamily="2"/>
                <a:cs typeface="Tahoma" pitchFamily="2"/>
              </a:rPr>
              <a:t>Requirement</a:t>
            </a:r>
          </a:p>
        </p:txBody>
      </p:sp>
      <p:sp>
        <p:nvSpPr>
          <p:cNvPr id="16" name="Rectangle 10"/>
          <p:cNvSpPr/>
          <p:nvPr/>
        </p:nvSpPr>
        <p:spPr>
          <a:xfrm>
            <a:off x="4860236" y="3627354"/>
            <a:ext cx="732130" cy="222728"/>
          </a:xfrm>
          <a:prstGeom prst="rect">
            <a:avLst/>
          </a:pr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square" lIns="81643" tIns="40817" rIns="81643" bIns="40817" anchor="ctr" anchorCtr="1" compatLnSpc="0"/>
          <a:lstStyle/>
          <a:p>
            <a:pPr algn="ctr" defTabSz="829452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500">
                <a:solidFill>
                  <a:srgbClr val="000000"/>
                </a:solidFill>
                <a:latin typeface="Arial" pitchFamily="18"/>
                <a:ea typeface="Andale Sans UI" pitchFamily="2"/>
                <a:cs typeface="Tahoma" pitchFamily="2"/>
              </a:rPr>
              <a:t>USE CASE #1</a:t>
            </a:r>
          </a:p>
        </p:txBody>
      </p:sp>
      <p:sp>
        <p:nvSpPr>
          <p:cNvPr id="17" name="Rectangle 11"/>
          <p:cNvSpPr/>
          <p:nvPr/>
        </p:nvSpPr>
        <p:spPr>
          <a:xfrm>
            <a:off x="5645915" y="3627354"/>
            <a:ext cx="732453" cy="222728"/>
          </a:xfrm>
          <a:prstGeom prst="rect">
            <a:avLst/>
          </a:pr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square" lIns="81643" tIns="40817" rIns="81643" bIns="40817" anchor="ctr" anchorCtr="1" compatLnSpc="0"/>
          <a:lstStyle/>
          <a:p>
            <a:pPr algn="ctr" defTabSz="829452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500">
                <a:solidFill>
                  <a:srgbClr val="000000"/>
                </a:solidFill>
                <a:latin typeface="Arial" pitchFamily="18"/>
                <a:ea typeface="Andale Sans UI" pitchFamily="2"/>
                <a:cs typeface="Tahoma" pitchFamily="2"/>
              </a:rPr>
              <a:t>User Story #1</a:t>
            </a:r>
          </a:p>
        </p:txBody>
      </p:sp>
      <p:sp>
        <p:nvSpPr>
          <p:cNvPr id="18" name="Rectangle 12"/>
          <p:cNvSpPr/>
          <p:nvPr/>
        </p:nvSpPr>
        <p:spPr>
          <a:xfrm>
            <a:off x="5652120" y="3924217"/>
            <a:ext cx="732453" cy="222728"/>
          </a:xfrm>
          <a:prstGeom prst="rect">
            <a:avLst/>
          </a:pr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square" lIns="81643" tIns="40817" rIns="81643" bIns="40817" anchor="ctr" anchorCtr="1" compatLnSpc="0"/>
          <a:lstStyle/>
          <a:p>
            <a:pPr algn="ctr" defTabSz="829452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500">
                <a:solidFill>
                  <a:srgbClr val="000000"/>
                </a:solidFill>
                <a:latin typeface="Arial" pitchFamily="18"/>
                <a:ea typeface="Andale Sans UI" pitchFamily="2"/>
                <a:cs typeface="Tahoma" pitchFamily="2"/>
              </a:rPr>
              <a:t>User Story #2</a:t>
            </a:r>
          </a:p>
        </p:txBody>
      </p:sp>
      <p:sp>
        <p:nvSpPr>
          <p:cNvPr id="19" name="Rectangle 13"/>
          <p:cNvSpPr/>
          <p:nvPr/>
        </p:nvSpPr>
        <p:spPr>
          <a:xfrm>
            <a:off x="5652120" y="4221088"/>
            <a:ext cx="732453" cy="222728"/>
          </a:xfrm>
          <a:prstGeom prst="rect">
            <a:avLst/>
          </a:pr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square" lIns="81643" tIns="40817" rIns="81643" bIns="40817" anchor="ctr" anchorCtr="1" compatLnSpc="0"/>
          <a:lstStyle/>
          <a:p>
            <a:pPr algn="ctr" defTabSz="829452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500">
                <a:solidFill>
                  <a:srgbClr val="000000"/>
                </a:solidFill>
                <a:latin typeface="Arial" pitchFamily="18"/>
                <a:ea typeface="Andale Sans UI" pitchFamily="2"/>
                <a:cs typeface="Tahoma" pitchFamily="2"/>
              </a:rPr>
              <a:t>User Story #3</a:t>
            </a:r>
          </a:p>
        </p:txBody>
      </p:sp>
      <p:sp>
        <p:nvSpPr>
          <p:cNvPr id="20" name="Rectangle 14"/>
          <p:cNvSpPr/>
          <p:nvPr/>
        </p:nvSpPr>
        <p:spPr>
          <a:xfrm>
            <a:off x="2955791" y="3300769"/>
            <a:ext cx="3755339" cy="1306339"/>
          </a:xfrm>
          <a:prstGeom prst="rect">
            <a:avLst/>
          </a:prstGeom>
          <a:gradFill>
            <a:gsLst>
              <a:gs pos="0">
                <a:srgbClr val="769535"/>
              </a:gs>
              <a:gs pos="100000">
                <a:srgbClr val="9BC348"/>
              </a:gs>
            </a:gsLst>
            <a:lin ang="16200000"/>
          </a:gradFill>
          <a:ln>
            <a:noFill/>
            <a:prstDash val="solid"/>
          </a:ln>
          <a:effectLst>
            <a:outerShdw dist="22997" dir="5400000" algn="tl">
              <a:srgbClr val="000000">
                <a:alpha val="35000"/>
              </a:srgbClr>
            </a:outerShdw>
          </a:effectLst>
        </p:spPr>
        <p:txBody>
          <a:bodyPr vert="horz" wrap="square" lIns="81643" tIns="40817" rIns="81643" bIns="40817" anchor="ctr" anchorCtr="1" compatLnSpc="0"/>
          <a:lstStyle/>
          <a:p>
            <a:pPr algn="ctr" defTabSz="829452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600">
              <a:solidFill>
                <a:srgbClr val="000000"/>
              </a:solidFill>
              <a:latin typeface="Californian FB" pitchFamily="18"/>
              <a:ea typeface="Andale Sans UI" pitchFamily="2"/>
              <a:cs typeface="Tahoma" pitchFamily="2"/>
            </a:endParaRPr>
          </a:p>
          <a:p>
            <a:pPr algn="ctr" defTabSz="829452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600">
              <a:solidFill>
                <a:srgbClr val="000000"/>
              </a:solidFill>
              <a:latin typeface="Arial" pitchFamily="18"/>
              <a:ea typeface="Andale Sans UI" pitchFamily="2"/>
              <a:cs typeface="Tahoma" pitchFamily="2"/>
            </a:endParaRPr>
          </a:p>
        </p:txBody>
      </p:sp>
      <p:sp>
        <p:nvSpPr>
          <p:cNvPr id="21" name="Rectangle 15"/>
          <p:cNvSpPr/>
          <p:nvPr/>
        </p:nvSpPr>
        <p:spPr>
          <a:xfrm>
            <a:off x="4071290" y="3627354"/>
            <a:ext cx="732453" cy="222728"/>
          </a:xfrm>
          <a:prstGeom prst="rect">
            <a:avLst/>
          </a:prstGeom>
          <a:gradFill>
            <a:gsLst>
              <a:gs pos="0">
                <a:srgbClr val="A3C4FF"/>
              </a:gs>
              <a:gs pos="100000">
                <a:srgbClr val="BFD5FF"/>
              </a:gs>
            </a:gsLst>
            <a:lin ang="16200000"/>
          </a:gradFill>
          <a:ln w="9528">
            <a:solidFill>
              <a:srgbClr val="4A7EBB"/>
            </a:solidFill>
            <a:prstDash val="solid"/>
          </a:ln>
          <a:effectLst>
            <a:outerShdw dist="19997" dir="5400000" algn="tl">
              <a:srgbClr val="000000">
                <a:alpha val="38000"/>
              </a:srgbClr>
            </a:outerShdw>
          </a:effectLst>
        </p:spPr>
        <p:txBody>
          <a:bodyPr vert="horz" wrap="square" lIns="81643" tIns="40817" rIns="81643" bIns="40817" anchor="ctr" anchorCtr="1" compatLnSpc="0"/>
          <a:lstStyle/>
          <a:p>
            <a:pPr algn="ctr" defTabSz="829452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500">
                <a:solidFill>
                  <a:srgbClr val="000000"/>
                </a:solidFill>
                <a:latin typeface="Arial" pitchFamily="18"/>
                <a:ea typeface="Andale Sans UI" pitchFamily="2"/>
                <a:cs typeface="Tahoma" pitchFamily="2"/>
              </a:rPr>
              <a:t>Requirement</a:t>
            </a:r>
          </a:p>
        </p:txBody>
      </p:sp>
      <p:sp>
        <p:nvSpPr>
          <p:cNvPr id="22" name="Rectangle 16"/>
          <p:cNvSpPr/>
          <p:nvPr/>
        </p:nvSpPr>
        <p:spPr>
          <a:xfrm>
            <a:off x="4071290" y="3924217"/>
            <a:ext cx="732453" cy="222728"/>
          </a:xfrm>
          <a:prstGeom prst="rect">
            <a:avLst/>
          </a:prstGeom>
          <a:gradFill>
            <a:gsLst>
              <a:gs pos="0">
                <a:srgbClr val="A3C4FF"/>
              </a:gs>
              <a:gs pos="100000">
                <a:srgbClr val="BFD5FF"/>
              </a:gs>
            </a:gsLst>
            <a:lin ang="16200000"/>
          </a:gradFill>
          <a:ln w="9528">
            <a:solidFill>
              <a:srgbClr val="4A7EBB"/>
            </a:solidFill>
            <a:prstDash val="solid"/>
          </a:ln>
          <a:effectLst>
            <a:outerShdw dist="19997" dir="5400000" algn="tl">
              <a:srgbClr val="000000">
                <a:alpha val="38000"/>
              </a:srgbClr>
            </a:outerShdw>
          </a:effectLst>
        </p:spPr>
        <p:txBody>
          <a:bodyPr vert="horz" wrap="square" lIns="81643" tIns="40817" rIns="81643" bIns="40817" anchor="ctr" anchorCtr="1" compatLnSpc="0"/>
          <a:lstStyle/>
          <a:p>
            <a:pPr algn="ctr" defTabSz="829452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500">
                <a:solidFill>
                  <a:srgbClr val="000000"/>
                </a:solidFill>
                <a:latin typeface="Arial" pitchFamily="18"/>
                <a:ea typeface="Andale Sans UI" pitchFamily="2"/>
                <a:cs typeface="Tahoma" pitchFamily="2"/>
              </a:rPr>
              <a:t>Requirement</a:t>
            </a:r>
          </a:p>
        </p:txBody>
      </p:sp>
      <p:sp>
        <p:nvSpPr>
          <p:cNvPr id="23" name="Rectangle 17"/>
          <p:cNvSpPr/>
          <p:nvPr/>
        </p:nvSpPr>
        <p:spPr>
          <a:xfrm>
            <a:off x="4860236" y="3924217"/>
            <a:ext cx="732130" cy="222728"/>
          </a:xfrm>
          <a:prstGeom prst="rect">
            <a:avLst/>
          </a:prstGeom>
          <a:gradFill>
            <a:gsLst>
              <a:gs pos="0">
                <a:srgbClr val="9EEAFF"/>
              </a:gs>
              <a:gs pos="100000">
                <a:srgbClr val="BBEFFF"/>
              </a:gs>
            </a:gsLst>
            <a:lin ang="16200000"/>
          </a:gradFill>
          <a:ln w="9528">
            <a:solidFill>
              <a:srgbClr val="46AAC5"/>
            </a:solidFill>
            <a:prstDash val="solid"/>
          </a:ln>
          <a:effectLst>
            <a:outerShdw dist="19997" dir="5400000" algn="tl">
              <a:srgbClr val="000000">
                <a:alpha val="38000"/>
              </a:srgbClr>
            </a:outerShdw>
          </a:effectLst>
        </p:spPr>
        <p:txBody>
          <a:bodyPr vert="horz" wrap="square" lIns="81643" tIns="40817" rIns="81643" bIns="40817" anchor="ctr" anchorCtr="1" compatLnSpc="0"/>
          <a:lstStyle/>
          <a:p>
            <a:pPr algn="ctr" defTabSz="829452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500">
                <a:solidFill>
                  <a:srgbClr val="000000"/>
                </a:solidFill>
                <a:latin typeface="Arial" pitchFamily="18"/>
                <a:ea typeface="Andale Sans UI" pitchFamily="2"/>
                <a:cs typeface="Tahoma" pitchFamily="2"/>
              </a:rPr>
              <a:t>USE CASE #2</a:t>
            </a:r>
          </a:p>
        </p:txBody>
      </p:sp>
      <p:sp>
        <p:nvSpPr>
          <p:cNvPr id="24" name="Rectangle 18"/>
          <p:cNvSpPr/>
          <p:nvPr/>
        </p:nvSpPr>
        <p:spPr>
          <a:xfrm>
            <a:off x="4860236" y="3627354"/>
            <a:ext cx="732130" cy="222728"/>
          </a:xfrm>
          <a:prstGeom prst="rect">
            <a:avLst/>
          </a:pr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square" lIns="81643" tIns="40817" rIns="81643" bIns="40817" anchor="ctr" anchorCtr="1" compatLnSpc="0"/>
          <a:lstStyle/>
          <a:p>
            <a:pPr algn="ctr" defTabSz="829452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500">
                <a:solidFill>
                  <a:srgbClr val="000000"/>
                </a:solidFill>
                <a:latin typeface="Arial" pitchFamily="18"/>
                <a:ea typeface="Andale Sans UI" pitchFamily="2"/>
                <a:cs typeface="Tahoma" pitchFamily="2"/>
              </a:rPr>
              <a:t>USE CASE #1</a:t>
            </a:r>
          </a:p>
        </p:txBody>
      </p:sp>
      <p:sp>
        <p:nvSpPr>
          <p:cNvPr id="25" name="Rectangle 19"/>
          <p:cNvSpPr/>
          <p:nvPr/>
        </p:nvSpPr>
        <p:spPr>
          <a:xfrm>
            <a:off x="4860236" y="4221088"/>
            <a:ext cx="732130" cy="222728"/>
          </a:xfrm>
          <a:prstGeom prst="rect">
            <a:avLst/>
          </a:prstGeom>
          <a:gradFill>
            <a:gsLst>
              <a:gs pos="0">
                <a:srgbClr val="9EEAFF"/>
              </a:gs>
              <a:gs pos="100000">
                <a:srgbClr val="BBEFFF"/>
              </a:gs>
            </a:gsLst>
            <a:lin ang="16200000"/>
          </a:gradFill>
          <a:ln w="9528">
            <a:solidFill>
              <a:srgbClr val="46AAC5"/>
            </a:solidFill>
            <a:prstDash val="solid"/>
          </a:ln>
          <a:effectLst>
            <a:outerShdw dist="19997" dir="5400000" algn="tl">
              <a:srgbClr val="000000">
                <a:alpha val="38000"/>
              </a:srgbClr>
            </a:outerShdw>
          </a:effectLst>
        </p:spPr>
        <p:txBody>
          <a:bodyPr vert="horz" wrap="square" lIns="81643" tIns="40817" rIns="81643" bIns="40817" anchor="ctr" anchorCtr="1" compatLnSpc="0"/>
          <a:lstStyle/>
          <a:p>
            <a:pPr algn="ctr" defTabSz="829452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500">
                <a:solidFill>
                  <a:srgbClr val="000000"/>
                </a:solidFill>
                <a:latin typeface="Arial" pitchFamily="18"/>
                <a:ea typeface="Andale Sans UI" pitchFamily="2"/>
                <a:cs typeface="Tahoma" pitchFamily="2"/>
              </a:rPr>
              <a:t>USE CASE #3</a:t>
            </a:r>
          </a:p>
        </p:txBody>
      </p:sp>
      <p:sp>
        <p:nvSpPr>
          <p:cNvPr id="26" name="Rectangle 20"/>
          <p:cNvSpPr/>
          <p:nvPr/>
        </p:nvSpPr>
        <p:spPr>
          <a:xfrm>
            <a:off x="3282343" y="3627354"/>
            <a:ext cx="732453" cy="222728"/>
          </a:xfrm>
          <a:prstGeom prst="rect">
            <a:avLst/>
          </a:prstGeom>
          <a:gradFill>
            <a:gsLst>
              <a:gs pos="0">
                <a:srgbClr val="A3C4FF"/>
              </a:gs>
              <a:gs pos="100000">
                <a:srgbClr val="BFD5FF"/>
              </a:gs>
            </a:gsLst>
            <a:lin ang="16200000"/>
          </a:gradFill>
          <a:ln w="9528">
            <a:solidFill>
              <a:srgbClr val="4A7EBB"/>
            </a:solidFill>
            <a:prstDash val="solid"/>
          </a:ln>
          <a:effectLst>
            <a:outerShdw dist="19997" dir="5400000" algn="tl">
              <a:srgbClr val="000000">
                <a:alpha val="38000"/>
              </a:srgbClr>
            </a:outerShdw>
          </a:effectLst>
        </p:spPr>
        <p:txBody>
          <a:bodyPr vert="horz" wrap="square" lIns="81643" tIns="40817" rIns="81643" bIns="40817" anchor="ctr" anchorCtr="1" compatLnSpc="0"/>
          <a:lstStyle/>
          <a:p>
            <a:pPr algn="ctr" defTabSz="829452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500">
                <a:solidFill>
                  <a:srgbClr val="000000"/>
                </a:solidFill>
                <a:latin typeface="Arial" pitchFamily="18"/>
                <a:ea typeface="Andale Sans UI" pitchFamily="2"/>
                <a:cs typeface="Tahoma" pitchFamily="2"/>
              </a:rPr>
              <a:t>Requirement</a:t>
            </a:r>
          </a:p>
        </p:txBody>
      </p:sp>
      <p:sp>
        <p:nvSpPr>
          <p:cNvPr id="27" name="Rectangle 21"/>
          <p:cNvSpPr/>
          <p:nvPr/>
        </p:nvSpPr>
        <p:spPr>
          <a:xfrm>
            <a:off x="4860236" y="3627354"/>
            <a:ext cx="732130" cy="222728"/>
          </a:xfrm>
          <a:prstGeom prst="rect">
            <a:avLst/>
          </a:prstGeom>
          <a:gradFill>
            <a:gsLst>
              <a:gs pos="0">
                <a:srgbClr val="9EEAFF"/>
              </a:gs>
              <a:gs pos="100000">
                <a:srgbClr val="BBEFFF"/>
              </a:gs>
            </a:gsLst>
            <a:lin ang="16200000"/>
          </a:gradFill>
          <a:ln w="9528">
            <a:solidFill>
              <a:srgbClr val="46AAC5"/>
            </a:solidFill>
            <a:prstDash val="solid"/>
          </a:ln>
          <a:effectLst>
            <a:outerShdw dist="19997" dir="5400000" algn="tl">
              <a:srgbClr val="000000">
                <a:alpha val="38000"/>
              </a:srgbClr>
            </a:outerShdw>
          </a:effectLst>
        </p:spPr>
        <p:txBody>
          <a:bodyPr vert="horz" wrap="square" lIns="81643" tIns="40817" rIns="81643" bIns="40817" anchor="ctr" anchorCtr="1" compatLnSpc="0"/>
          <a:lstStyle/>
          <a:p>
            <a:pPr algn="ctr" defTabSz="829452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500">
                <a:solidFill>
                  <a:srgbClr val="000000"/>
                </a:solidFill>
                <a:latin typeface="Arial" pitchFamily="18"/>
                <a:ea typeface="Andale Sans UI" pitchFamily="2"/>
                <a:cs typeface="Tahoma" pitchFamily="2"/>
              </a:rPr>
              <a:t>USE CASE #1</a:t>
            </a:r>
          </a:p>
        </p:txBody>
      </p:sp>
      <p:sp>
        <p:nvSpPr>
          <p:cNvPr id="28" name="Rectangle 22"/>
          <p:cNvSpPr/>
          <p:nvPr/>
        </p:nvSpPr>
        <p:spPr>
          <a:xfrm>
            <a:off x="5645915" y="3627354"/>
            <a:ext cx="732453" cy="222728"/>
          </a:xfrm>
          <a:prstGeom prst="rect">
            <a:avLst/>
          </a:prstGeom>
          <a:gradFill>
            <a:gsLst>
              <a:gs pos="0">
                <a:srgbClr val="FFBE86"/>
              </a:gs>
              <a:gs pos="100000">
                <a:srgbClr val="FFD0AA"/>
              </a:gs>
            </a:gsLst>
            <a:lin ang="16200000"/>
          </a:gradFill>
          <a:ln w="9528">
            <a:solidFill>
              <a:srgbClr val="F69240"/>
            </a:solidFill>
            <a:prstDash val="solid"/>
          </a:ln>
          <a:effectLst>
            <a:outerShdw dist="19997" dir="5400000" algn="tl">
              <a:srgbClr val="000000">
                <a:alpha val="38000"/>
              </a:srgbClr>
            </a:outerShdw>
          </a:effectLst>
        </p:spPr>
        <p:txBody>
          <a:bodyPr vert="horz" wrap="square" lIns="81643" tIns="40817" rIns="81643" bIns="40817" anchor="ctr" anchorCtr="1" compatLnSpc="0"/>
          <a:lstStyle/>
          <a:p>
            <a:pPr algn="ctr" defTabSz="829452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500">
                <a:solidFill>
                  <a:srgbClr val="000000"/>
                </a:solidFill>
                <a:latin typeface="Arial" pitchFamily="18"/>
                <a:ea typeface="Andale Sans UI" pitchFamily="2"/>
                <a:cs typeface="Tahoma" pitchFamily="2"/>
              </a:rPr>
              <a:t>User Story #1</a:t>
            </a:r>
          </a:p>
        </p:txBody>
      </p:sp>
      <p:sp>
        <p:nvSpPr>
          <p:cNvPr id="29" name="Rectangle 23"/>
          <p:cNvSpPr/>
          <p:nvPr/>
        </p:nvSpPr>
        <p:spPr>
          <a:xfrm>
            <a:off x="2789175" y="1968524"/>
            <a:ext cx="732453" cy="222728"/>
          </a:xfrm>
          <a:prstGeom prst="rect">
            <a:avLst/>
          </a:pr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square" lIns="81643" tIns="40817" rIns="81643" bIns="40817" anchor="ctr" anchorCtr="1" compatLnSpc="0"/>
          <a:lstStyle/>
          <a:p>
            <a:pPr algn="ctr" defTabSz="829452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500">
                <a:solidFill>
                  <a:srgbClr val="000000"/>
                </a:solidFill>
                <a:latin typeface="Arial" pitchFamily="18"/>
                <a:ea typeface="Andale Sans UI" pitchFamily="2"/>
                <a:cs typeface="Tahoma" pitchFamily="2"/>
              </a:rPr>
              <a:t>Requirement</a:t>
            </a:r>
          </a:p>
        </p:txBody>
      </p:sp>
      <p:sp>
        <p:nvSpPr>
          <p:cNvPr id="30" name="Rectangle 24"/>
          <p:cNvSpPr/>
          <p:nvPr/>
        </p:nvSpPr>
        <p:spPr>
          <a:xfrm>
            <a:off x="2789175" y="2562249"/>
            <a:ext cx="732453" cy="222728"/>
          </a:xfrm>
          <a:prstGeom prst="rect">
            <a:avLst/>
          </a:pr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square" lIns="81643" tIns="40817" rIns="81643" bIns="40817" anchor="ctr" anchorCtr="1" compatLnSpc="0"/>
          <a:lstStyle/>
          <a:p>
            <a:pPr algn="ctr" defTabSz="829452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500">
                <a:solidFill>
                  <a:srgbClr val="000000"/>
                </a:solidFill>
                <a:latin typeface="Arial" pitchFamily="18"/>
                <a:ea typeface="Andale Sans UI" pitchFamily="2"/>
                <a:cs typeface="Tahoma" pitchFamily="2"/>
              </a:rPr>
              <a:t>Requirement</a:t>
            </a:r>
          </a:p>
        </p:txBody>
      </p:sp>
      <p:sp>
        <p:nvSpPr>
          <p:cNvPr id="31" name="Rectangle 25"/>
          <p:cNvSpPr/>
          <p:nvPr/>
        </p:nvSpPr>
        <p:spPr>
          <a:xfrm>
            <a:off x="2789175" y="2265386"/>
            <a:ext cx="732453" cy="222728"/>
          </a:xfrm>
          <a:prstGeom prst="rect">
            <a:avLst/>
          </a:pr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square" lIns="81643" tIns="40817" rIns="81643" bIns="40817" anchor="ctr" anchorCtr="1" compatLnSpc="0"/>
          <a:lstStyle/>
          <a:p>
            <a:pPr algn="ctr" defTabSz="829452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500">
                <a:solidFill>
                  <a:srgbClr val="000000"/>
                </a:solidFill>
                <a:latin typeface="Arial" pitchFamily="18"/>
                <a:ea typeface="Andale Sans UI" pitchFamily="2"/>
                <a:cs typeface="Tahoma" pitchFamily="2"/>
              </a:rPr>
              <a:t>Requirement</a:t>
            </a:r>
          </a:p>
        </p:txBody>
      </p:sp>
      <p:sp>
        <p:nvSpPr>
          <p:cNvPr id="32" name="Rectangle 26"/>
          <p:cNvSpPr/>
          <p:nvPr/>
        </p:nvSpPr>
        <p:spPr>
          <a:xfrm>
            <a:off x="3578129" y="2265386"/>
            <a:ext cx="732130" cy="222728"/>
          </a:xfrm>
          <a:prstGeom prst="rect">
            <a:avLst/>
          </a:pr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square" lIns="81643" tIns="40817" rIns="81643" bIns="40817" anchor="ctr" anchorCtr="1" compatLnSpc="0"/>
          <a:lstStyle/>
          <a:p>
            <a:pPr algn="ctr" defTabSz="829452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500">
                <a:solidFill>
                  <a:srgbClr val="000000"/>
                </a:solidFill>
                <a:latin typeface="Arial" pitchFamily="18"/>
                <a:ea typeface="Andale Sans UI" pitchFamily="2"/>
                <a:cs typeface="Tahoma" pitchFamily="2"/>
              </a:rPr>
              <a:t>USE CASE #2</a:t>
            </a:r>
          </a:p>
        </p:txBody>
      </p:sp>
      <p:sp>
        <p:nvSpPr>
          <p:cNvPr id="33" name="Rectangle 27"/>
          <p:cNvSpPr/>
          <p:nvPr/>
        </p:nvSpPr>
        <p:spPr>
          <a:xfrm>
            <a:off x="3578129" y="1968524"/>
            <a:ext cx="732130" cy="222728"/>
          </a:xfrm>
          <a:prstGeom prst="rect">
            <a:avLst/>
          </a:pr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square" lIns="81643" tIns="40817" rIns="81643" bIns="40817" anchor="ctr" anchorCtr="1" compatLnSpc="0"/>
          <a:lstStyle/>
          <a:p>
            <a:pPr algn="ctr" defTabSz="829452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500">
                <a:solidFill>
                  <a:srgbClr val="000000"/>
                </a:solidFill>
                <a:latin typeface="Arial" pitchFamily="18"/>
                <a:ea typeface="Andale Sans UI" pitchFamily="2"/>
                <a:cs typeface="Tahoma" pitchFamily="2"/>
              </a:rPr>
              <a:t>USE CASE #1</a:t>
            </a:r>
          </a:p>
        </p:txBody>
      </p:sp>
      <p:sp>
        <p:nvSpPr>
          <p:cNvPr id="34" name="Rectangle 28"/>
          <p:cNvSpPr/>
          <p:nvPr/>
        </p:nvSpPr>
        <p:spPr>
          <a:xfrm>
            <a:off x="3578129" y="2562249"/>
            <a:ext cx="732130" cy="222728"/>
          </a:xfrm>
          <a:prstGeom prst="rect">
            <a:avLst/>
          </a:pr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square" lIns="81643" tIns="40817" rIns="81643" bIns="40817" anchor="ctr" anchorCtr="1" compatLnSpc="0"/>
          <a:lstStyle/>
          <a:p>
            <a:pPr algn="ctr" defTabSz="829452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500">
                <a:solidFill>
                  <a:srgbClr val="000000"/>
                </a:solidFill>
                <a:latin typeface="Arial" pitchFamily="18"/>
                <a:ea typeface="Andale Sans UI" pitchFamily="2"/>
                <a:cs typeface="Tahoma" pitchFamily="2"/>
              </a:rPr>
              <a:t>USE CASE #3</a:t>
            </a:r>
          </a:p>
        </p:txBody>
      </p:sp>
      <p:sp>
        <p:nvSpPr>
          <p:cNvPr id="35" name="Rectangle 29"/>
          <p:cNvSpPr/>
          <p:nvPr/>
        </p:nvSpPr>
        <p:spPr>
          <a:xfrm>
            <a:off x="2000228" y="1968524"/>
            <a:ext cx="732453" cy="222728"/>
          </a:xfrm>
          <a:prstGeom prst="rect">
            <a:avLst/>
          </a:pr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square" lIns="81643" tIns="40817" rIns="81643" bIns="40817" anchor="ctr" anchorCtr="1" compatLnSpc="0"/>
          <a:lstStyle/>
          <a:p>
            <a:pPr algn="ctr" defTabSz="829452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500">
                <a:solidFill>
                  <a:srgbClr val="000000"/>
                </a:solidFill>
                <a:latin typeface="Arial" pitchFamily="18"/>
                <a:ea typeface="Andale Sans UI" pitchFamily="2"/>
                <a:cs typeface="Tahoma" pitchFamily="2"/>
              </a:rPr>
              <a:t>Requirement</a:t>
            </a:r>
          </a:p>
        </p:txBody>
      </p:sp>
      <p:sp>
        <p:nvSpPr>
          <p:cNvPr id="36" name="Rectangle 30"/>
          <p:cNvSpPr/>
          <p:nvPr/>
        </p:nvSpPr>
        <p:spPr>
          <a:xfrm>
            <a:off x="2000228" y="2562249"/>
            <a:ext cx="732453" cy="222728"/>
          </a:xfrm>
          <a:prstGeom prst="rect">
            <a:avLst/>
          </a:pr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square" lIns="81643" tIns="40817" rIns="81643" bIns="40817" anchor="ctr" anchorCtr="1" compatLnSpc="0"/>
          <a:lstStyle/>
          <a:p>
            <a:pPr algn="ctr" defTabSz="829452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500">
                <a:solidFill>
                  <a:srgbClr val="000000"/>
                </a:solidFill>
                <a:latin typeface="Arial" pitchFamily="18"/>
                <a:ea typeface="Andale Sans UI" pitchFamily="2"/>
                <a:cs typeface="Tahoma" pitchFamily="2"/>
              </a:rPr>
              <a:t>Requirement</a:t>
            </a:r>
          </a:p>
        </p:txBody>
      </p:sp>
      <p:sp>
        <p:nvSpPr>
          <p:cNvPr id="37" name="Rectangle 31"/>
          <p:cNvSpPr/>
          <p:nvPr/>
        </p:nvSpPr>
        <p:spPr>
          <a:xfrm>
            <a:off x="2000228" y="2265386"/>
            <a:ext cx="732453" cy="222728"/>
          </a:xfrm>
          <a:prstGeom prst="rect">
            <a:avLst/>
          </a:pr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square" lIns="81643" tIns="40817" rIns="81643" bIns="40817" anchor="ctr" anchorCtr="1" compatLnSpc="0"/>
          <a:lstStyle/>
          <a:p>
            <a:pPr algn="ctr" defTabSz="829452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500">
                <a:solidFill>
                  <a:srgbClr val="000000"/>
                </a:solidFill>
                <a:latin typeface="Arial" pitchFamily="18"/>
                <a:ea typeface="Andale Sans UI" pitchFamily="2"/>
                <a:cs typeface="Tahoma" pitchFamily="2"/>
              </a:rPr>
              <a:t>Requirement</a:t>
            </a:r>
          </a:p>
        </p:txBody>
      </p:sp>
      <p:sp>
        <p:nvSpPr>
          <p:cNvPr id="38" name="Rectangle 32"/>
          <p:cNvSpPr/>
          <p:nvPr/>
        </p:nvSpPr>
        <p:spPr>
          <a:xfrm>
            <a:off x="3578129" y="1968524"/>
            <a:ext cx="732130" cy="222728"/>
          </a:xfrm>
          <a:prstGeom prst="rect">
            <a:avLst/>
          </a:pr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square" lIns="81643" tIns="40817" rIns="81643" bIns="40817" anchor="ctr" anchorCtr="1" compatLnSpc="0"/>
          <a:lstStyle/>
          <a:p>
            <a:pPr algn="ctr" defTabSz="829452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500">
                <a:solidFill>
                  <a:srgbClr val="000000"/>
                </a:solidFill>
                <a:latin typeface="Arial" pitchFamily="18"/>
                <a:ea typeface="Andale Sans UI" pitchFamily="2"/>
                <a:cs typeface="Tahoma" pitchFamily="2"/>
              </a:rPr>
              <a:t>USE CASE #1</a:t>
            </a:r>
          </a:p>
        </p:txBody>
      </p:sp>
      <p:sp>
        <p:nvSpPr>
          <p:cNvPr id="39" name="Rectangle 33"/>
          <p:cNvSpPr/>
          <p:nvPr/>
        </p:nvSpPr>
        <p:spPr>
          <a:xfrm>
            <a:off x="4363808" y="1968524"/>
            <a:ext cx="732453" cy="222728"/>
          </a:xfrm>
          <a:prstGeom prst="rect">
            <a:avLst/>
          </a:pr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square" lIns="81643" tIns="40817" rIns="81643" bIns="40817" anchor="ctr" anchorCtr="1" compatLnSpc="0"/>
          <a:lstStyle/>
          <a:p>
            <a:pPr algn="ctr" defTabSz="829452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500">
                <a:solidFill>
                  <a:srgbClr val="000000"/>
                </a:solidFill>
                <a:latin typeface="Arial" pitchFamily="18"/>
                <a:ea typeface="Andale Sans UI" pitchFamily="2"/>
                <a:cs typeface="Tahoma" pitchFamily="2"/>
              </a:rPr>
              <a:t>User Story #1</a:t>
            </a:r>
          </a:p>
        </p:txBody>
      </p:sp>
      <p:sp>
        <p:nvSpPr>
          <p:cNvPr id="40" name="Rectangle 34"/>
          <p:cNvSpPr/>
          <p:nvPr/>
        </p:nvSpPr>
        <p:spPr>
          <a:xfrm>
            <a:off x="4370013" y="2265386"/>
            <a:ext cx="732453" cy="222728"/>
          </a:xfrm>
          <a:prstGeom prst="rect">
            <a:avLst/>
          </a:pr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square" lIns="81643" tIns="40817" rIns="81643" bIns="40817" anchor="ctr" anchorCtr="1" compatLnSpc="0"/>
          <a:lstStyle/>
          <a:p>
            <a:pPr algn="ctr" defTabSz="829452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500">
                <a:solidFill>
                  <a:srgbClr val="000000"/>
                </a:solidFill>
                <a:latin typeface="Arial" pitchFamily="18"/>
                <a:ea typeface="Andale Sans UI" pitchFamily="2"/>
                <a:cs typeface="Tahoma" pitchFamily="2"/>
              </a:rPr>
              <a:t>User Story #2</a:t>
            </a:r>
          </a:p>
        </p:txBody>
      </p:sp>
      <p:sp>
        <p:nvSpPr>
          <p:cNvPr id="41" name="Rectangle 35"/>
          <p:cNvSpPr/>
          <p:nvPr/>
        </p:nvSpPr>
        <p:spPr>
          <a:xfrm>
            <a:off x="4370013" y="2562249"/>
            <a:ext cx="732453" cy="222728"/>
          </a:xfrm>
          <a:prstGeom prst="rect">
            <a:avLst/>
          </a:pr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square" lIns="81643" tIns="40817" rIns="81643" bIns="40817" anchor="ctr" anchorCtr="1" compatLnSpc="0"/>
          <a:lstStyle/>
          <a:p>
            <a:pPr algn="ctr" defTabSz="829452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500">
                <a:solidFill>
                  <a:srgbClr val="000000"/>
                </a:solidFill>
                <a:latin typeface="Arial" pitchFamily="18"/>
                <a:ea typeface="Andale Sans UI" pitchFamily="2"/>
                <a:cs typeface="Tahoma" pitchFamily="2"/>
              </a:rPr>
              <a:t>User Story #3</a:t>
            </a:r>
          </a:p>
        </p:txBody>
      </p:sp>
      <p:sp>
        <p:nvSpPr>
          <p:cNvPr id="42" name="Rectangle 36"/>
          <p:cNvSpPr/>
          <p:nvPr/>
        </p:nvSpPr>
        <p:spPr>
          <a:xfrm>
            <a:off x="1673676" y="1641939"/>
            <a:ext cx="3755339" cy="1306339"/>
          </a:xfrm>
          <a:prstGeom prst="rect">
            <a:avLst/>
          </a:prstGeom>
          <a:gradFill>
            <a:gsLst>
              <a:gs pos="0">
                <a:srgbClr val="769535"/>
              </a:gs>
              <a:gs pos="100000">
                <a:srgbClr val="9BC348"/>
              </a:gs>
            </a:gsLst>
            <a:lin ang="16200000"/>
          </a:gradFill>
          <a:ln>
            <a:noFill/>
            <a:prstDash val="solid"/>
          </a:ln>
          <a:effectLst>
            <a:outerShdw dist="22997" dir="5400000" algn="tl">
              <a:srgbClr val="000000">
                <a:alpha val="35000"/>
              </a:srgbClr>
            </a:outerShdw>
          </a:effectLst>
        </p:spPr>
        <p:txBody>
          <a:bodyPr vert="horz" wrap="square" lIns="81643" tIns="40817" rIns="81643" bIns="40817" anchor="ctr" anchorCtr="1" compatLnSpc="0"/>
          <a:lstStyle/>
          <a:p>
            <a:pPr algn="ctr" defTabSz="829452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600">
              <a:solidFill>
                <a:srgbClr val="000000"/>
              </a:solidFill>
              <a:latin typeface="Californian FB" pitchFamily="18"/>
              <a:ea typeface="Andale Sans UI" pitchFamily="2"/>
              <a:cs typeface="Tahoma" pitchFamily="2"/>
            </a:endParaRPr>
          </a:p>
          <a:p>
            <a:pPr algn="ctr" defTabSz="829452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600">
              <a:solidFill>
                <a:srgbClr val="000000"/>
              </a:solidFill>
              <a:latin typeface="Arial" pitchFamily="18"/>
              <a:ea typeface="Andale Sans UI" pitchFamily="2"/>
              <a:cs typeface="Tahoma" pitchFamily="2"/>
            </a:endParaRPr>
          </a:p>
        </p:txBody>
      </p:sp>
      <p:sp>
        <p:nvSpPr>
          <p:cNvPr id="43" name="Rectangle 37"/>
          <p:cNvSpPr/>
          <p:nvPr/>
        </p:nvSpPr>
        <p:spPr>
          <a:xfrm>
            <a:off x="2789175" y="1968524"/>
            <a:ext cx="732453" cy="222728"/>
          </a:xfrm>
          <a:prstGeom prst="rect">
            <a:avLst/>
          </a:prstGeom>
          <a:gradFill>
            <a:gsLst>
              <a:gs pos="0">
                <a:srgbClr val="A3C4FF"/>
              </a:gs>
              <a:gs pos="100000">
                <a:srgbClr val="BFD5FF"/>
              </a:gs>
            </a:gsLst>
            <a:lin ang="16200000"/>
          </a:gradFill>
          <a:ln w="9528">
            <a:solidFill>
              <a:srgbClr val="4A7EBB"/>
            </a:solidFill>
            <a:prstDash val="solid"/>
          </a:ln>
          <a:effectLst>
            <a:outerShdw dist="19997" dir="5400000" algn="tl">
              <a:srgbClr val="000000">
                <a:alpha val="38000"/>
              </a:srgbClr>
            </a:outerShdw>
          </a:effectLst>
        </p:spPr>
        <p:txBody>
          <a:bodyPr vert="horz" wrap="square" lIns="81643" tIns="40817" rIns="81643" bIns="40817" anchor="ctr" anchorCtr="1" compatLnSpc="0"/>
          <a:lstStyle/>
          <a:p>
            <a:pPr algn="ctr" defTabSz="829452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500">
                <a:solidFill>
                  <a:srgbClr val="000000"/>
                </a:solidFill>
                <a:latin typeface="Arial" pitchFamily="18"/>
                <a:ea typeface="Andale Sans UI" pitchFamily="2"/>
                <a:cs typeface="Tahoma" pitchFamily="2"/>
              </a:rPr>
              <a:t>Requirement</a:t>
            </a:r>
          </a:p>
        </p:txBody>
      </p:sp>
      <p:sp>
        <p:nvSpPr>
          <p:cNvPr id="44" name="Rectangle 38"/>
          <p:cNvSpPr/>
          <p:nvPr/>
        </p:nvSpPr>
        <p:spPr>
          <a:xfrm>
            <a:off x="2789175" y="2562249"/>
            <a:ext cx="732453" cy="222728"/>
          </a:xfrm>
          <a:prstGeom prst="rect">
            <a:avLst/>
          </a:prstGeom>
          <a:gradFill>
            <a:gsLst>
              <a:gs pos="0">
                <a:srgbClr val="A3C4FF"/>
              </a:gs>
              <a:gs pos="100000">
                <a:srgbClr val="BFD5FF"/>
              </a:gs>
            </a:gsLst>
            <a:lin ang="16200000"/>
          </a:gradFill>
          <a:ln w="9528">
            <a:solidFill>
              <a:srgbClr val="4A7EBB"/>
            </a:solidFill>
            <a:prstDash val="solid"/>
          </a:ln>
          <a:effectLst>
            <a:outerShdw dist="19997" dir="5400000" algn="tl">
              <a:srgbClr val="000000">
                <a:alpha val="38000"/>
              </a:srgbClr>
            </a:outerShdw>
          </a:effectLst>
        </p:spPr>
        <p:txBody>
          <a:bodyPr vert="horz" wrap="square" lIns="81643" tIns="40817" rIns="81643" bIns="40817" anchor="ctr" anchorCtr="1" compatLnSpc="0"/>
          <a:lstStyle/>
          <a:p>
            <a:pPr algn="ctr" defTabSz="829452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500">
                <a:solidFill>
                  <a:srgbClr val="000000"/>
                </a:solidFill>
                <a:latin typeface="Arial" pitchFamily="18"/>
                <a:ea typeface="Andale Sans UI" pitchFamily="2"/>
                <a:cs typeface="Tahoma" pitchFamily="2"/>
              </a:rPr>
              <a:t>Requirement</a:t>
            </a:r>
          </a:p>
        </p:txBody>
      </p:sp>
      <p:sp>
        <p:nvSpPr>
          <p:cNvPr id="45" name="Rectangle 39"/>
          <p:cNvSpPr/>
          <p:nvPr/>
        </p:nvSpPr>
        <p:spPr>
          <a:xfrm>
            <a:off x="2789175" y="2265386"/>
            <a:ext cx="732453" cy="222728"/>
          </a:xfrm>
          <a:prstGeom prst="rect">
            <a:avLst/>
          </a:prstGeom>
          <a:gradFill>
            <a:gsLst>
              <a:gs pos="0">
                <a:srgbClr val="A3C4FF"/>
              </a:gs>
              <a:gs pos="100000">
                <a:srgbClr val="BFD5FF"/>
              </a:gs>
            </a:gsLst>
            <a:lin ang="16200000"/>
          </a:gradFill>
          <a:ln w="9528">
            <a:solidFill>
              <a:srgbClr val="4A7EBB"/>
            </a:solidFill>
            <a:prstDash val="solid"/>
          </a:ln>
          <a:effectLst>
            <a:outerShdw dist="19997" dir="5400000" algn="tl">
              <a:srgbClr val="000000">
                <a:alpha val="38000"/>
              </a:srgbClr>
            </a:outerShdw>
          </a:effectLst>
        </p:spPr>
        <p:txBody>
          <a:bodyPr vert="horz" wrap="square" lIns="81643" tIns="40817" rIns="81643" bIns="40817" anchor="ctr" anchorCtr="1" compatLnSpc="0"/>
          <a:lstStyle/>
          <a:p>
            <a:pPr algn="ctr" defTabSz="829452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500">
                <a:solidFill>
                  <a:srgbClr val="000000"/>
                </a:solidFill>
                <a:latin typeface="Arial" pitchFamily="18"/>
                <a:ea typeface="Andale Sans UI" pitchFamily="2"/>
                <a:cs typeface="Tahoma" pitchFamily="2"/>
              </a:rPr>
              <a:t>Requirement</a:t>
            </a:r>
          </a:p>
        </p:txBody>
      </p:sp>
      <p:sp>
        <p:nvSpPr>
          <p:cNvPr id="46" name="Rectangle 40"/>
          <p:cNvSpPr/>
          <p:nvPr/>
        </p:nvSpPr>
        <p:spPr>
          <a:xfrm>
            <a:off x="3578129" y="2265386"/>
            <a:ext cx="732130" cy="222728"/>
          </a:xfrm>
          <a:prstGeom prst="rect">
            <a:avLst/>
          </a:prstGeom>
          <a:gradFill>
            <a:gsLst>
              <a:gs pos="0">
                <a:srgbClr val="9EEAFF"/>
              </a:gs>
              <a:gs pos="100000">
                <a:srgbClr val="BBEFFF"/>
              </a:gs>
            </a:gsLst>
            <a:lin ang="16200000"/>
          </a:gradFill>
          <a:ln w="9528">
            <a:solidFill>
              <a:srgbClr val="46AAC5"/>
            </a:solidFill>
            <a:prstDash val="solid"/>
          </a:ln>
          <a:effectLst>
            <a:outerShdw dist="19997" dir="5400000" algn="tl">
              <a:srgbClr val="000000">
                <a:alpha val="38000"/>
              </a:srgbClr>
            </a:outerShdw>
          </a:effectLst>
        </p:spPr>
        <p:txBody>
          <a:bodyPr vert="horz" wrap="square" lIns="81643" tIns="40817" rIns="81643" bIns="40817" anchor="ctr" anchorCtr="1" compatLnSpc="0"/>
          <a:lstStyle/>
          <a:p>
            <a:pPr algn="ctr" defTabSz="829452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500">
                <a:solidFill>
                  <a:srgbClr val="000000"/>
                </a:solidFill>
                <a:latin typeface="Arial" pitchFamily="18"/>
                <a:ea typeface="Andale Sans UI" pitchFamily="2"/>
                <a:cs typeface="Tahoma" pitchFamily="2"/>
              </a:rPr>
              <a:t>USE CASE #2</a:t>
            </a:r>
          </a:p>
        </p:txBody>
      </p:sp>
      <p:sp>
        <p:nvSpPr>
          <p:cNvPr id="47" name="Rectangle 41"/>
          <p:cNvSpPr/>
          <p:nvPr/>
        </p:nvSpPr>
        <p:spPr>
          <a:xfrm>
            <a:off x="3578129" y="1968524"/>
            <a:ext cx="732130" cy="222728"/>
          </a:xfrm>
          <a:prstGeom prst="rect">
            <a:avLst/>
          </a:pr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square" lIns="81643" tIns="40817" rIns="81643" bIns="40817" anchor="ctr" anchorCtr="1" compatLnSpc="0"/>
          <a:lstStyle/>
          <a:p>
            <a:pPr algn="ctr" defTabSz="829452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500">
                <a:solidFill>
                  <a:srgbClr val="000000"/>
                </a:solidFill>
                <a:latin typeface="Arial" pitchFamily="18"/>
                <a:ea typeface="Andale Sans UI" pitchFamily="2"/>
                <a:cs typeface="Tahoma" pitchFamily="2"/>
              </a:rPr>
              <a:t>USE CASE #1</a:t>
            </a:r>
          </a:p>
        </p:txBody>
      </p:sp>
      <p:sp>
        <p:nvSpPr>
          <p:cNvPr id="48" name="Rectangle 42"/>
          <p:cNvSpPr/>
          <p:nvPr/>
        </p:nvSpPr>
        <p:spPr>
          <a:xfrm>
            <a:off x="3578129" y="2562249"/>
            <a:ext cx="732130" cy="222728"/>
          </a:xfrm>
          <a:prstGeom prst="rect">
            <a:avLst/>
          </a:prstGeom>
          <a:gradFill>
            <a:gsLst>
              <a:gs pos="0">
                <a:srgbClr val="9EEAFF"/>
              </a:gs>
              <a:gs pos="100000">
                <a:srgbClr val="BBEFFF"/>
              </a:gs>
            </a:gsLst>
            <a:lin ang="16200000"/>
          </a:gradFill>
          <a:ln w="9528">
            <a:solidFill>
              <a:srgbClr val="46AAC5"/>
            </a:solidFill>
            <a:prstDash val="solid"/>
          </a:ln>
          <a:effectLst>
            <a:outerShdw dist="19997" dir="5400000" algn="tl">
              <a:srgbClr val="000000">
                <a:alpha val="38000"/>
              </a:srgbClr>
            </a:outerShdw>
          </a:effectLst>
        </p:spPr>
        <p:txBody>
          <a:bodyPr vert="horz" wrap="square" lIns="81643" tIns="40817" rIns="81643" bIns="40817" anchor="ctr" anchorCtr="1" compatLnSpc="0"/>
          <a:lstStyle/>
          <a:p>
            <a:pPr algn="ctr" defTabSz="829452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500">
                <a:solidFill>
                  <a:srgbClr val="000000"/>
                </a:solidFill>
                <a:latin typeface="Arial" pitchFamily="18"/>
                <a:ea typeface="Andale Sans UI" pitchFamily="2"/>
                <a:cs typeface="Tahoma" pitchFamily="2"/>
              </a:rPr>
              <a:t>USE CASE #3</a:t>
            </a:r>
          </a:p>
        </p:txBody>
      </p:sp>
      <p:sp>
        <p:nvSpPr>
          <p:cNvPr id="49" name="Rectangle 43"/>
          <p:cNvSpPr/>
          <p:nvPr/>
        </p:nvSpPr>
        <p:spPr>
          <a:xfrm>
            <a:off x="2000228" y="1968524"/>
            <a:ext cx="732453" cy="222728"/>
          </a:xfrm>
          <a:prstGeom prst="rect">
            <a:avLst/>
          </a:prstGeom>
          <a:gradFill>
            <a:gsLst>
              <a:gs pos="0">
                <a:srgbClr val="A3C4FF"/>
              </a:gs>
              <a:gs pos="100000">
                <a:srgbClr val="BFD5FF"/>
              </a:gs>
            </a:gsLst>
            <a:lin ang="16200000"/>
          </a:gradFill>
          <a:ln w="9528">
            <a:solidFill>
              <a:srgbClr val="4A7EBB"/>
            </a:solidFill>
            <a:prstDash val="solid"/>
          </a:ln>
          <a:effectLst>
            <a:outerShdw dist="19997" dir="5400000" algn="tl">
              <a:srgbClr val="000000">
                <a:alpha val="38000"/>
              </a:srgbClr>
            </a:outerShdw>
          </a:effectLst>
        </p:spPr>
        <p:txBody>
          <a:bodyPr vert="horz" wrap="square" lIns="81643" tIns="40817" rIns="81643" bIns="40817" anchor="ctr" anchorCtr="1" compatLnSpc="0"/>
          <a:lstStyle/>
          <a:p>
            <a:pPr algn="ctr" defTabSz="829452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500">
                <a:solidFill>
                  <a:srgbClr val="000000"/>
                </a:solidFill>
                <a:latin typeface="Arial" pitchFamily="18"/>
                <a:ea typeface="Andale Sans UI" pitchFamily="2"/>
                <a:cs typeface="Tahoma" pitchFamily="2"/>
              </a:rPr>
              <a:t>Requirement</a:t>
            </a:r>
          </a:p>
        </p:txBody>
      </p:sp>
      <p:sp>
        <p:nvSpPr>
          <p:cNvPr id="50" name="Rectangle 44"/>
          <p:cNvSpPr/>
          <p:nvPr/>
        </p:nvSpPr>
        <p:spPr>
          <a:xfrm>
            <a:off x="2000228" y="2562249"/>
            <a:ext cx="732453" cy="222728"/>
          </a:xfrm>
          <a:prstGeom prst="rect">
            <a:avLst/>
          </a:prstGeom>
          <a:gradFill>
            <a:gsLst>
              <a:gs pos="0">
                <a:srgbClr val="A3C4FF"/>
              </a:gs>
              <a:gs pos="100000">
                <a:srgbClr val="BFD5FF"/>
              </a:gs>
            </a:gsLst>
            <a:lin ang="16200000"/>
          </a:gradFill>
          <a:ln w="9528">
            <a:solidFill>
              <a:srgbClr val="4A7EBB"/>
            </a:solidFill>
            <a:prstDash val="solid"/>
          </a:ln>
          <a:effectLst>
            <a:outerShdw dist="19997" dir="5400000" algn="tl">
              <a:srgbClr val="000000">
                <a:alpha val="38000"/>
              </a:srgbClr>
            </a:outerShdw>
          </a:effectLst>
        </p:spPr>
        <p:txBody>
          <a:bodyPr vert="horz" wrap="square" lIns="81643" tIns="40817" rIns="81643" bIns="40817" anchor="ctr" anchorCtr="1" compatLnSpc="0"/>
          <a:lstStyle/>
          <a:p>
            <a:pPr algn="ctr" defTabSz="829452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500">
                <a:solidFill>
                  <a:srgbClr val="000000"/>
                </a:solidFill>
                <a:latin typeface="Arial" pitchFamily="18"/>
                <a:ea typeface="Andale Sans UI" pitchFamily="2"/>
                <a:cs typeface="Tahoma" pitchFamily="2"/>
              </a:rPr>
              <a:t>Requirement</a:t>
            </a:r>
          </a:p>
        </p:txBody>
      </p:sp>
      <p:sp>
        <p:nvSpPr>
          <p:cNvPr id="51" name="Rectangle 45"/>
          <p:cNvSpPr/>
          <p:nvPr/>
        </p:nvSpPr>
        <p:spPr>
          <a:xfrm>
            <a:off x="2000228" y="2265386"/>
            <a:ext cx="732453" cy="222728"/>
          </a:xfrm>
          <a:prstGeom prst="rect">
            <a:avLst/>
          </a:prstGeom>
          <a:gradFill>
            <a:gsLst>
              <a:gs pos="0">
                <a:srgbClr val="A3C4FF"/>
              </a:gs>
              <a:gs pos="100000">
                <a:srgbClr val="BFD5FF"/>
              </a:gs>
            </a:gsLst>
            <a:lin ang="16200000"/>
          </a:gradFill>
          <a:ln w="9528">
            <a:solidFill>
              <a:srgbClr val="4A7EBB"/>
            </a:solidFill>
            <a:prstDash val="solid"/>
          </a:ln>
          <a:effectLst>
            <a:outerShdw dist="19997" dir="5400000" algn="tl">
              <a:srgbClr val="000000">
                <a:alpha val="38000"/>
              </a:srgbClr>
            </a:outerShdw>
          </a:effectLst>
        </p:spPr>
        <p:txBody>
          <a:bodyPr vert="horz" wrap="square" lIns="81643" tIns="40817" rIns="81643" bIns="40817" anchor="ctr" anchorCtr="1" compatLnSpc="0"/>
          <a:lstStyle/>
          <a:p>
            <a:pPr algn="ctr" defTabSz="829452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500">
                <a:solidFill>
                  <a:srgbClr val="000000"/>
                </a:solidFill>
                <a:latin typeface="Arial" pitchFamily="18"/>
                <a:ea typeface="Andale Sans UI" pitchFamily="2"/>
                <a:cs typeface="Tahoma" pitchFamily="2"/>
              </a:rPr>
              <a:t>Requirement</a:t>
            </a:r>
          </a:p>
        </p:txBody>
      </p:sp>
      <p:sp>
        <p:nvSpPr>
          <p:cNvPr id="52" name="Rectangle 46"/>
          <p:cNvSpPr/>
          <p:nvPr/>
        </p:nvSpPr>
        <p:spPr>
          <a:xfrm>
            <a:off x="3578129" y="1968524"/>
            <a:ext cx="732130" cy="222728"/>
          </a:xfrm>
          <a:prstGeom prst="rect">
            <a:avLst/>
          </a:prstGeom>
          <a:gradFill>
            <a:gsLst>
              <a:gs pos="0">
                <a:srgbClr val="9EEAFF"/>
              </a:gs>
              <a:gs pos="100000">
                <a:srgbClr val="BBEFFF"/>
              </a:gs>
            </a:gsLst>
            <a:lin ang="16200000"/>
          </a:gradFill>
          <a:ln w="9528">
            <a:solidFill>
              <a:srgbClr val="46AAC5"/>
            </a:solidFill>
            <a:prstDash val="solid"/>
          </a:ln>
          <a:effectLst>
            <a:outerShdw dist="19997" dir="5400000" algn="tl">
              <a:srgbClr val="000000">
                <a:alpha val="38000"/>
              </a:srgbClr>
            </a:outerShdw>
          </a:effectLst>
        </p:spPr>
        <p:txBody>
          <a:bodyPr vert="horz" wrap="square" lIns="81643" tIns="40817" rIns="81643" bIns="40817" anchor="ctr" anchorCtr="1" compatLnSpc="0"/>
          <a:lstStyle/>
          <a:p>
            <a:pPr algn="ctr" defTabSz="829452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500">
                <a:solidFill>
                  <a:srgbClr val="000000"/>
                </a:solidFill>
                <a:latin typeface="Arial" pitchFamily="18"/>
                <a:ea typeface="Andale Sans UI" pitchFamily="2"/>
                <a:cs typeface="Tahoma" pitchFamily="2"/>
              </a:rPr>
              <a:t>USE CASE #1</a:t>
            </a:r>
          </a:p>
        </p:txBody>
      </p:sp>
      <p:sp>
        <p:nvSpPr>
          <p:cNvPr id="53" name="Rectangle 47"/>
          <p:cNvSpPr/>
          <p:nvPr/>
        </p:nvSpPr>
        <p:spPr>
          <a:xfrm>
            <a:off x="4363808" y="1968524"/>
            <a:ext cx="732453" cy="222728"/>
          </a:xfrm>
          <a:prstGeom prst="rect">
            <a:avLst/>
          </a:prstGeom>
          <a:gradFill>
            <a:gsLst>
              <a:gs pos="0">
                <a:srgbClr val="FFBE86"/>
              </a:gs>
              <a:gs pos="100000">
                <a:srgbClr val="FFD0AA"/>
              </a:gs>
            </a:gsLst>
            <a:lin ang="16200000"/>
          </a:gradFill>
          <a:ln w="9528">
            <a:solidFill>
              <a:srgbClr val="F69240"/>
            </a:solidFill>
            <a:prstDash val="solid"/>
          </a:ln>
          <a:effectLst>
            <a:outerShdw dist="19997" dir="5400000" algn="tl">
              <a:srgbClr val="000000">
                <a:alpha val="38000"/>
              </a:srgbClr>
            </a:outerShdw>
          </a:effectLst>
        </p:spPr>
        <p:txBody>
          <a:bodyPr vert="horz" wrap="square" lIns="81643" tIns="40817" rIns="81643" bIns="40817" anchor="ctr" anchorCtr="1" compatLnSpc="0"/>
          <a:lstStyle/>
          <a:p>
            <a:pPr algn="ctr" defTabSz="829452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500">
                <a:solidFill>
                  <a:srgbClr val="000000"/>
                </a:solidFill>
                <a:latin typeface="Arial" pitchFamily="18"/>
                <a:ea typeface="Andale Sans UI" pitchFamily="2"/>
                <a:cs typeface="Tahoma" pitchFamily="2"/>
              </a:rPr>
              <a:t>User Story #1</a:t>
            </a:r>
          </a:p>
        </p:txBody>
      </p:sp>
      <p:sp>
        <p:nvSpPr>
          <p:cNvPr id="54" name="Rectangle 48"/>
          <p:cNvSpPr/>
          <p:nvPr/>
        </p:nvSpPr>
        <p:spPr>
          <a:xfrm>
            <a:off x="4370013" y="2265386"/>
            <a:ext cx="732453" cy="222728"/>
          </a:xfrm>
          <a:prstGeom prst="rect">
            <a:avLst/>
          </a:prstGeom>
          <a:gradFill>
            <a:gsLst>
              <a:gs pos="0">
                <a:srgbClr val="FFBE86"/>
              </a:gs>
              <a:gs pos="100000">
                <a:srgbClr val="FFD0AA"/>
              </a:gs>
            </a:gsLst>
            <a:lin ang="16200000"/>
          </a:gradFill>
          <a:ln w="9528">
            <a:solidFill>
              <a:srgbClr val="F69240"/>
            </a:solidFill>
            <a:prstDash val="solid"/>
          </a:ln>
          <a:effectLst>
            <a:outerShdw dist="19997" dir="5400000" algn="tl">
              <a:srgbClr val="000000">
                <a:alpha val="38000"/>
              </a:srgbClr>
            </a:outerShdw>
          </a:effectLst>
        </p:spPr>
        <p:txBody>
          <a:bodyPr vert="horz" wrap="square" lIns="81643" tIns="40817" rIns="81643" bIns="40817" anchor="ctr" anchorCtr="1" compatLnSpc="0"/>
          <a:lstStyle/>
          <a:p>
            <a:pPr algn="ctr" defTabSz="829452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500">
                <a:solidFill>
                  <a:srgbClr val="000000"/>
                </a:solidFill>
                <a:latin typeface="Arial" pitchFamily="18"/>
                <a:ea typeface="Andale Sans UI" pitchFamily="2"/>
                <a:cs typeface="Tahoma" pitchFamily="2"/>
              </a:rPr>
              <a:t>User Story #2</a:t>
            </a:r>
          </a:p>
        </p:txBody>
      </p:sp>
      <p:sp>
        <p:nvSpPr>
          <p:cNvPr id="55" name="Rectangle 49"/>
          <p:cNvSpPr/>
          <p:nvPr/>
        </p:nvSpPr>
        <p:spPr>
          <a:xfrm>
            <a:off x="4370013" y="2562249"/>
            <a:ext cx="732453" cy="222728"/>
          </a:xfrm>
          <a:prstGeom prst="rect">
            <a:avLst/>
          </a:prstGeom>
          <a:gradFill>
            <a:gsLst>
              <a:gs pos="0">
                <a:srgbClr val="FFBE86"/>
              </a:gs>
              <a:gs pos="100000">
                <a:srgbClr val="FFD0AA"/>
              </a:gs>
            </a:gsLst>
            <a:lin ang="16200000"/>
          </a:gradFill>
          <a:ln w="9528">
            <a:solidFill>
              <a:srgbClr val="F69240"/>
            </a:solidFill>
            <a:prstDash val="solid"/>
          </a:ln>
          <a:effectLst>
            <a:outerShdw dist="19997" dir="5400000" algn="tl">
              <a:srgbClr val="000000">
                <a:alpha val="38000"/>
              </a:srgbClr>
            </a:outerShdw>
          </a:effectLst>
        </p:spPr>
        <p:txBody>
          <a:bodyPr vert="horz" wrap="square" lIns="81643" tIns="40817" rIns="81643" bIns="40817" anchor="ctr" anchorCtr="1" compatLnSpc="0"/>
          <a:lstStyle/>
          <a:p>
            <a:pPr algn="ctr" defTabSz="829452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500">
                <a:solidFill>
                  <a:srgbClr val="000000"/>
                </a:solidFill>
                <a:latin typeface="Arial" pitchFamily="18"/>
                <a:ea typeface="Andale Sans UI" pitchFamily="2"/>
                <a:cs typeface="Tahoma" pitchFamily="2"/>
              </a:rPr>
              <a:t>User Story #3</a:t>
            </a:r>
          </a:p>
        </p:txBody>
      </p:sp>
      <p:sp>
        <p:nvSpPr>
          <p:cNvPr id="56" name="Rectangle 50"/>
          <p:cNvSpPr/>
          <p:nvPr/>
        </p:nvSpPr>
        <p:spPr>
          <a:xfrm>
            <a:off x="5892300" y="5324882"/>
            <a:ext cx="732453" cy="222728"/>
          </a:xfrm>
          <a:prstGeom prst="rect">
            <a:avLst/>
          </a:pr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square" lIns="81643" tIns="40817" rIns="81643" bIns="40817" anchor="ctr" anchorCtr="1" compatLnSpc="0"/>
          <a:lstStyle/>
          <a:p>
            <a:pPr algn="ctr" defTabSz="829452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500">
                <a:solidFill>
                  <a:srgbClr val="000000"/>
                </a:solidFill>
                <a:latin typeface="Arial" pitchFamily="18"/>
                <a:ea typeface="Andale Sans UI" pitchFamily="2"/>
                <a:cs typeface="Tahoma" pitchFamily="2"/>
              </a:rPr>
              <a:t>Requirement</a:t>
            </a:r>
          </a:p>
        </p:txBody>
      </p:sp>
      <p:sp>
        <p:nvSpPr>
          <p:cNvPr id="57" name="Rectangle 51"/>
          <p:cNvSpPr/>
          <p:nvPr/>
        </p:nvSpPr>
        <p:spPr>
          <a:xfrm>
            <a:off x="5892300" y="5918615"/>
            <a:ext cx="732453" cy="222728"/>
          </a:xfrm>
          <a:prstGeom prst="rect">
            <a:avLst/>
          </a:pr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square" lIns="81643" tIns="40817" rIns="81643" bIns="40817" anchor="ctr" anchorCtr="1" compatLnSpc="0"/>
          <a:lstStyle/>
          <a:p>
            <a:pPr algn="ctr" defTabSz="829452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500">
                <a:solidFill>
                  <a:srgbClr val="000000"/>
                </a:solidFill>
                <a:latin typeface="Arial" pitchFamily="18"/>
                <a:ea typeface="Andale Sans UI" pitchFamily="2"/>
                <a:cs typeface="Tahoma" pitchFamily="2"/>
              </a:rPr>
              <a:t>Requirement</a:t>
            </a:r>
          </a:p>
        </p:txBody>
      </p:sp>
      <p:sp>
        <p:nvSpPr>
          <p:cNvPr id="58" name="Rectangle 52"/>
          <p:cNvSpPr/>
          <p:nvPr/>
        </p:nvSpPr>
        <p:spPr>
          <a:xfrm>
            <a:off x="5892300" y="5621752"/>
            <a:ext cx="732453" cy="222728"/>
          </a:xfrm>
          <a:prstGeom prst="rect">
            <a:avLst/>
          </a:pr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square" lIns="81643" tIns="40817" rIns="81643" bIns="40817" anchor="ctr" anchorCtr="1" compatLnSpc="0"/>
          <a:lstStyle/>
          <a:p>
            <a:pPr algn="ctr" defTabSz="829452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500">
                <a:solidFill>
                  <a:srgbClr val="000000"/>
                </a:solidFill>
                <a:latin typeface="Arial" pitchFamily="18"/>
                <a:ea typeface="Andale Sans UI" pitchFamily="2"/>
                <a:cs typeface="Tahoma" pitchFamily="2"/>
              </a:rPr>
              <a:t>Requirement</a:t>
            </a:r>
          </a:p>
        </p:txBody>
      </p:sp>
      <p:sp>
        <p:nvSpPr>
          <p:cNvPr id="59" name="Rectangle 53"/>
          <p:cNvSpPr/>
          <p:nvPr/>
        </p:nvSpPr>
        <p:spPr>
          <a:xfrm>
            <a:off x="6681246" y="5621752"/>
            <a:ext cx="732130" cy="222728"/>
          </a:xfrm>
          <a:prstGeom prst="rect">
            <a:avLst/>
          </a:pr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square" lIns="81643" tIns="40817" rIns="81643" bIns="40817" anchor="ctr" anchorCtr="1" compatLnSpc="0"/>
          <a:lstStyle/>
          <a:p>
            <a:pPr algn="ctr" defTabSz="829452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500">
                <a:solidFill>
                  <a:srgbClr val="000000"/>
                </a:solidFill>
                <a:latin typeface="Arial" pitchFamily="18"/>
                <a:ea typeface="Andale Sans UI" pitchFamily="2"/>
                <a:cs typeface="Tahoma" pitchFamily="2"/>
              </a:rPr>
              <a:t>USE CASE #2</a:t>
            </a:r>
          </a:p>
        </p:txBody>
      </p:sp>
      <p:sp>
        <p:nvSpPr>
          <p:cNvPr id="60" name="Rectangle 54"/>
          <p:cNvSpPr/>
          <p:nvPr/>
        </p:nvSpPr>
        <p:spPr>
          <a:xfrm>
            <a:off x="6681246" y="5324882"/>
            <a:ext cx="732130" cy="222728"/>
          </a:xfrm>
          <a:prstGeom prst="rect">
            <a:avLst/>
          </a:pr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square" lIns="81643" tIns="40817" rIns="81643" bIns="40817" anchor="ctr" anchorCtr="1" compatLnSpc="0"/>
          <a:lstStyle/>
          <a:p>
            <a:pPr algn="ctr" defTabSz="829452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500">
                <a:solidFill>
                  <a:srgbClr val="000000"/>
                </a:solidFill>
                <a:latin typeface="Arial" pitchFamily="18"/>
                <a:ea typeface="Andale Sans UI" pitchFamily="2"/>
                <a:cs typeface="Tahoma" pitchFamily="2"/>
              </a:rPr>
              <a:t>USE CASE #1</a:t>
            </a:r>
          </a:p>
        </p:txBody>
      </p:sp>
      <p:sp>
        <p:nvSpPr>
          <p:cNvPr id="61" name="Rectangle 55"/>
          <p:cNvSpPr/>
          <p:nvPr/>
        </p:nvSpPr>
        <p:spPr>
          <a:xfrm>
            <a:off x="6681246" y="5918615"/>
            <a:ext cx="732130" cy="222728"/>
          </a:xfrm>
          <a:prstGeom prst="rect">
            <a:avLst/>
          </a:pr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square" lIns="81643" tIns="40817" rIns="81643" bIns="40817" anchor="ctr" anchorCtr="1" compatLnSpc="0"/>
          <a:lstStyle/>
          <a:p>
            <a:pPr algn="ctr" defTabSz="829452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500">
                <a:solidFill>
                  <a:srgbClr val="000000"/>
                </a:solidFill>
                <a:latin typeface="Arial" pitchFamily="18"/>
                <a:ea typeface="Andale Sans UI" pitchFamily="2"/>
                <a:cs typeface="Tahoma" pitchFamily="2"/>
              </a:rPr>
              <a:t>USE CASE #3</a:t>
            </a:r>
          </a:p>
        </p:txBody>
      </p:sp>
      <p:sp>
        <p:nvSpPr>
          <p:cNvPr id="62" name="Rectangle 56"/>
          <p:cNvSpPr/>
          <p:nvPr/>
        </p:nvSpPr>
        <p:spPr>
          <a:xfrm>
            <a:off x="5103353" y="5324882"/>
            <a:ext cx="732453" cy="222728"/>
          </a:xfrm>
          <a:prstGeom prst="rect">
            <a:avLst/>
          </a:pr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square" lIns="81643" tIns="40817" rIns="81643" bIns="40817" anchor="ctr" anchorCtr="1" compatLnSpc="0"/>
          <a:lstStyle/>
          <a:p>
            <a:pPr algn="ctr" defTabSz="829452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500">
                <a:solidFill>
                  <a:srgbClr val="000000"/>
                </a:solidFill>
                <a:latin typeface="Arial" pitchFamily="18"/>
                <a:ea typeface="Andale Sans UI" pitchFamily="2"/>
                <a:cs typeface="Tahoma" pitchFamily="2"/>
              </a:rPr>
              <a:t>Requirement</a:t>
            </a:r>
          </a:p>
        </p:txBody>
      </p:sp>
      <p:sp>
        <p:nvSpPr>
          <p:cNvPr id="63" name="Rectangle 57"/>
          <p:cNvSpPr/>
          <p:nvPr/>
        </p:nvSpPr>
        <p:spPr>
          <a:xfrm>
            <a:off x="5103353" y="5918615"/>
            <a:ext cx="732453" cy="222728"/>
          </a:xfrm>
          <a:prstGeom prst="rect">
            <a:avLst/>
          </a:pr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square" lIns="81643" tIns="40817" rIns="81643" bIns="40817" anchor="ctr" anchorCtr="1" compatLnSpc="0"/>
          <a:lstStyle/>
          <a:p>
            <a:pPr algn="ctr" defTabSz="829452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500">
                <a:solidFill>
                  <a:srgbClr val="000000"/>
                </a:solidFill>
                <a:latin typeface="Arial" pitchFamily="18"/>
                <a:ea typeface="Andale Sans UI" pitchFamily="2"/>
                <a:cs typeface="Tahoma" pitchFamily="2"/>
              </a:rPr>
              <a:t>Requirement</a:t>
            </a:r>
          </a:p>
        </p:txBody>
      </p:sp>
      <p:sp>
        <p:nvSpPr>
          <p:cNvPr id="64" name="Rectangle 58"/>
          <p:cNvSpPr/>
          <p:nvPr/>
        </p:nvSpPr>
        <p:spPr>
          <a:xfrm>
            <a:off x="5103353" y="5621752"/>
            <a:ext cx="732453" cy="222728"/>
          </a:xfrm>
          <a:prstGeom prst="rect">
            <a:avLst/>
          </a:pr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square" lIns="81643" tIns="40817" rIns="81643" bIns="40817" anchor="ctr" anchorCtr="1" compatLnSpc="0"/>
          <a:lstStyle/>
          <a:p>
            <a:pPr algn="ctr" defTabSz="829452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500">
                <a:solidFill>
                  <a:srgbClr val="000000"/>
                </a:solidFill>
                <a:latin typeface="Arial" pitchFamily="18"/>
                <a:ea typeface="Andale Sans UI" pitchFamily="2"/>
                <a:cs typeface="Tahoma" pitchFamily="2"/>
              </a:rPr>
              <a:t>Requirement</a:t>
            </a:r>
          </a:p>
        </p:txBody>
      </p:sp>
      <p:sp>
        <p:nvSpPr>
          <p:cNvPr id="65" name="Rectangle 59"/>
          <p:cNvSpPr/>
          <p:nvPr/>
        </p:nvSpPr>
        <p:spPr>
          <a:xfrm>
            <a:off x="6681246" y="5324882"/>
            <a:ext cx="732130" cy="222728"/>
          </a:xfrm>
          <a:prstGeom prst="rect">
            <a:avLst/>
          </a:pr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square" lIns="81643" tIns="40817" rIns="81643" bIns="40817" anchor="ctr" anchorCtr="1" compatLnSpc="0"/>
          <a:lstStyle/>
          <a:p>
            <a:pPr algn="ctr" defTabSz="829452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500">
                <a:solidFill>
                  <a:srgbClr val="000000"/>
                </a:solidFill>
                <a:latin typeface="Arial" pitchFamily="18"/>
                <a:ea typeface="Andale Sans UI" pitchFamily="2"/>
                <a:cs typeface="Tahoma" pitchFamily="2"/>
              </a:rPr>
              <a:t>USE CASE #1</a:t>
            </a:r>
          </a:p>
        </p:txBody>
      </p:sp>
      <p:sp>
        <p:nvSpPr>
          <p:cNvPr id="66" name="Rectangle 65"/>
          <p:cNvSpPr/>
          <p:nvPr/>
        </p:nvSpPr>
        <p:spPr>
          <a:xfrm>
            <a:off x="4776803" y="4990109"/>
            <a:ext cx="2939319" cy="1142374"/>
          </a:xfrm>
          <a:prstGeom prst="rect">
            <a:avLst/>
          </a:prstGeom>
          <a:gradFill>
            <a:gsLst>
              <a:gs pos="0">
                <a:srgbClr val="769535"/>
              </a:gs>
              <a:gs pos="100000">
                <a:srgbClr val="9BC348"/>
              </a:gs>
            </a:gsLst>
            <a:lin ang="16200000"/>
          </a:gradFill>
          <a:ln>
            <a:noFill/>
            <a:prstDash val="solid"/>
          </a:ln>
          <a:effectLst>
            <a:outerShdw dist="22997" dir="5400000" algn="tl">
              <a:srgbClr val="000000">
                <a:alpha val="35000"/>
              </a:srgbClr>
            </a:outerShdw>
          </a:effectLst>
        </p:spPr>
        <p:txBody>
          <a:bodyPr vert="horz" wrap="square" lIns="81643" tIns="40817" rIns="81643" bIns="40817" anchor="ctr" anchorCtr="1" compatLnSpc="0"/>
          <a:lstStyle/>
          <a:p>
            <a:pPr algn="ctr" defTabSz="829452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600">
              <a:solidFill>
                <a:srgbClr val="000000"/>
              </a:solidFill>
              <a:latin typeface="Californian FB" pitchFamily="18"/>
              <a:ea typeface="Andale Sans UI" pitchFamily="2"/>
              <a:cs typeface="Tahoma" pitchFamily="2"/>
            </a:endParaRPr>
          </a:p>
          <a:p>
            <a:pPr algn="ctr" defTabSz="829452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600">
              <a:solidFill>
                <a:srgbClr val="000000"/>
              </a:solidFill>
              <a:latin typeface="Arial" pitchFamily="18"/>
              <a:ea typeface="Andale Sans UI" pitchFamily="2"/>
              <a:cs typeface="Tahoma" pitchFamily="2"/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5892300" y="5324882"/>
            <a:ext cx="732453" cy="222728"/>
          </a:xfrm>
          <a:prstGeom prst="rect">
            <a:avLst/>
          </a:prstGeom>
          <a:gradFill>
            <a:gsLst>
              <a:gs pos="0">
                <a:srgbClr val="A3C4FF"/>
              </a:gs>
              <a:gs pos="100000">
                <a:srgbClr val="BFD5FF"/>
              </a:gs>
            </a:gsLst>
            <a:lin ang="16200000"/>
          </a:gradFill>
          <a:ln w="9528">
            <a:solidFill>
              <a:srgbClr val="4A7EBB"/>
            </a:solidFill>
            <a:prstDash val="solid"/>
          </a:ln>
          <a:effectLst>
            <a:outerShdw dist="19997" dir="5400000" algn="tl">
              <a:srgbClr val="000000">
                <a:alpha val="38000"/>
              </a:srgbClr>
            </a:outerShdw>
          </a:effectLst>
        </p:spPr>
        <p:txBody>
          <a:bodyPr vert="horz" wrap="square" lIns="81643" tIns="40817" rIns="81643" bIns="40817" anchor="ctr" anchorCtr="1" compatLnSpc="0"/>
          <a:lstStyle/>
          <a:p>
            <a:pPr algn="ctr" defTabSz="829452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500">
                <a:solidFill>
                  <a:srgbClr val="000000"/>
                </a:solidFill>
                <a:latin typeface="Arial" pitchFamily="18"/>
                <a:ea typeface="Andale Sans UI" pitchFamily="2"/>
                <a:cs typeface="Tahoma" pitchFamily="2"/>
              </a:rPr>
              <a:t>Requirement</a:t>
            </a:r>
          </a:p>
        </p:txBody>
      </p:sp>
      <p:sp>
        <p:nvSpPr>
          <p:cNvPr id="68" name="Rectangle 67"/>
          <p:cNvSpPr/>
          <p:nvPr/>
        </p:nvSpPr>
        <p:spPr>
          <a:xfrm>
            <a:off x="5892300" y="5621752"/>
            <a:ext cx="732453" cy="222728"/>
          </a:xfrm>
          <a:prstGeom prst="rect">
            <a:avLst/>
          </a:prstGeom>
          <a:gradFill>
            <a:gsLst>
              <a:gs pos="0">
                <a:srgbClr val="A3C4FF"/>
              </a:gs>
              <a:gs pos="100000">
                <a:srgbClr val="BFD5FF"/>
              </a:gs>
            </a:gsLst>
            <a:lin ang="16200000"/>
          </a:gradFill>
          <a:ln w="9528">
            <a:solidFill>
              <a:srgbClr val="4A7EBB"/>
            </a:solidFill>
            <a:prstDash val="solid"/>
          </a:ln>
          <a:effectLst>
            <a:outerShdw dist="19997" dir="5400000" algn="tl">
              <a:srgbClr val="000000">
                <a:alpha val="38000"/>
              </a:srgbClr>
            </a:outerShdw>
          </a:effectLst>
        </p:spPr>
        <p:txBody>
          <a:bodyPr vert="horz" wrap="square" lIns="81643" tIns="40817" rIns="81643" bIns="40817" anchor="ctr" anchorCtr="1" compatLnSpc="0"/>
          <a:lstStyle/>
          <a:p>
            <a:pPr algn="ctr" defTabSz="829452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500">
                <a:solidFill>
                  <a:srgbClr val="000000"/>
                </a:solidFill>
                <a:latin typeface="Arial" pitchFamily="18"/>
                <a:ea typeface="Andale Sans UI" pitchFamily="2"/>
                <a:cs typeface="Tahoma" pitchFamily="2"/>
              </a:rPr>
              <a:t>Requirement</a:t>
            </a:r>
          </a:p>
        </p:txBody>
      </p:sp>
      <p:sp>
        <p:nvSpPr>
          <p:cNvPr id="69" name="Rectangle 68"/>
          <p:cNvSpPr/>
          <p:nvPr/>
        </p:nvSpPr>
        <p:spPr>
          <a:xfrm>
            <a:off x="6681246" y="5621752"/>
            <a:ext cx="732130" cy="222728"/>
          </a:xfrm>
          <a:prstGeom prst="rect">
            <a:avLst/>
          </a:prstGeom>
          <a:gradFill>
            <a:gsLst>
              <a:gs pos="0">
                <a:srgbClr val="9EEAFF"/>
              </a:gs>
              <a:gs pos="100000">
                <a:srgbClr val="BBEFFF"/>
              </a:gs>
            </a:gsLst>
            <a:lin ang="16200000"/>
          </a:gradFill>
          <a:ln w="9528">
            <a:solidFill>
              <a:srgbClr val="46AAC5"/>
            </a:solidFill>
            <a:prstDash val="solid"/>
          </a:ln>
          <a:effectLst>
            <a:outerShdw dist="19997" dir="5400000" algn="tl">
              <a:srgbClr val="000000">
                <a:alpha val="38000"/>
              </a:srgbClr>
            </a:outerShdw>
          </a:effectLst>
        </p:spPr>
        <p:txBody>
          <a:bodyPr vert="horz" wrap="square" lIns="81643" tIns="40817" rIns="81643" bIns="40817" anchor="ctr" anchorCtr="1" compatLnSpc="0"/>
          <a:lstStyle/>
          <a:p>
            <a:pPr algn="ctr" defTabSz="829452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500">
                <a:solidFill>
                  <a:srgbClr val="000000"/>
                </a:solidFill>
                <a:latin typeface="Arial" pitchFamily="18"/>
                <a:ea typeface="Andale Sans UI" pitchFamily="2"/>
                <a:cs typeface="Tahoma" pitchFamily="2"/>
              </a:rPr>
              <a:t>USE CASE #2</a:t>
            </a:r>
          </a:p>
        </p:txBody>
      </p:sp>
      <p:sp>
        <p:nvSpPr>
          <p:cNvPr id="70" name="Rectangle 69"/>
          <p:cNvSpPr/>
          <p:nvPr/>
        </p:nvSpPr>
        <p:spPr>
          <a:xfrm>
            <a:off x="6681246" y="5324882"/>
            <a:ext cx="732130" cy="222728"/>
          </a:xfrm>
          <a:prstGeom prst="rect">
            <a:avLst/>
          </a:pr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square" lIns="81643" tIns="40817" rIns="81643" bIns="40817" anchor="ctr" anchorCtr="1" compatLnSpc="0"/>
          <a:lstStyle/>
          <a:p>
            <a:pPr algn="ctr" defTabSz="829452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500">
                <a:solidFill>
                  <a:srgbClr val="000000"/>
                </a:solidFill>
                <a:latin typeface="Arial" pitchFamily="18"/>
                <a:ea typeface="Andale Sans UI" pitchFamily="2"/>
                <a:cs typeface="Tahoma" pitchFamily="2"/>
              </a:rPr>
              <a:t>USE CASE #1</a:t>
            </a:r>
          </a:p>
        </p:txBody>
      </p:sp>
      <p:sp>
        <p:nvSpPr>
          <p:cNvPr id="71" name="Rectangle 70"/>
          <p:cNvSpPr/>
          <p:nvPr/>
        </p:nvSpPr>
        <p:spPr>
          <a:xfrm>
            <a:off x="5103353" y="5324882"/>
            <a:ext cx="732453" cy="222728"/>
          </a:xfrm>
          <a:prstGeom prst="rect">
            <a:avLst/>
          </a:prstGeom>
          <a:gradFill>
            <a:gsLst>
              <a:gs pos="0">
                <a:srgbClr val="A3C4FF"/>
              </a:gs>
              <a:gs pos="100000">
                <a:srgbClr val="BFD5FF"/>
              </a:gs>
            </a:gsLst>
            <a:lin ang="16200000"/>
          </a:gradFill>
          <a:ln w="9528">
            <a:solidFill>
              <a:srgbClr val="4A7EBB"/>
            </a:solidFill>
            <a:prstDash val="solid"/>
          </a:ln>
          <a:effectLst>
            <a:outerShdw dist="19997" dir="5400000" algn="tl">
              <a:srgbClr val="000000">
                <a:alpha val="38000"/>
              </a:srgbClr>
            </a:outerShdw>
          </a:effectLst>
        </p:spPr>
        <p:txBody>
          <a:bodyPr vert="horz" wrap="square" lIns="81643" tIns="40817" rIns="81643" bIns="40817" anchor="ctr" anchorCtr="1" compatLnSpc="0"/>
          <a:lstStyle/>
          <a:p>
            <a:pPr algn="ctr" defTabSz="829452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500">
                <a:solidFill>
                  <a:srgbClr val="000000"/>
                </a:solidFill>
                <a:latin typeface="Arial" pitchFamily="18"/>
                <a:ea typeface="Andale Sans UI" pitchFamily="2"/>
                <a:cs typeface="Tahoma" pitchFamily="2"/>
              </a:rPr>
              <a:t>Requirement</a:t>
            </a:r>
          </a:p>
        </p:txBody>
      </p:sp>
      <p:sp>
        <p:nvSpPr>
          <p:cNvPr id="72" name="Rectangle 71"/>
          <p:cNvSpPr/>
          <p:nvPr/>
        </p:nvSpPr>
        <p:spPr>
          <a:xfrm>
            <a:off x="5103353" y="5621752"/>
            <a:ext cx="732453" cy="222728"/>
          </a:xfrm>
          <a:prstGeom prst="rect">
            <a:avLst/>
          </a:prstGeom>
          <a:gradFill>
            <a:gsLst>
              <a:gs pos="0">
                <a:srgbClr val="A3C4FF"/>
              </a:gs>
              <a:gs pos="100000">
                <a:srgbClr val="BFD5FF"/>
              </a:gs>
            </a:gsLst>
            <a:lin ang="16200000"/>
          </a:gradFill>
          <a:ln w="9528">
            <a:solidFill>
              <a:srgbClr val="4A7EBB"/>
            </a:solidFill>
            <a:prstDash val="solid"/>
          </a:ln>
          <a:effectLst>
            <a:outerShdw dist="19997" dir="5400000" algn="tl">
              <a:srgbClr val="000000">
                <a:alpha val="38000"/>
              </a:srgbClr>
            </a:outerShdw>
          </a:effectLst>
        </p:spPr>
        <p:txBody>
          <a:bodyPr vert="horz" wrap="square" lIns="81643" tIns="40817" rIns="81643" bIns="40817" anchor="ctr" anchorCtr="1" compatLnSpc="0"/>
          <a:lstStyle/>
          <a:p>
            <a:pPr algn="ctr" defTabSz="829452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500">
                <a:solidFill>
                  <a:srgbClr val="000000"/>
                </a:solidFill>
                <a:latin typeface="Arial" pitchFamily="18"/>
                <a:ea typeface="Andale Sans UI" pitchFamily="2"/>
                <a:cs typeface="Tahoma" pitchFamily="2"/>
              </a:rPr>
              <a:t>Requirement</a:t>
            </a:r>
          </a:p>
        </p:txBody>
      </p:sp>
      <p:sp>
        <p:nvSpPr>
          <p:cNvPr id="73" name="Rectangle 72"/>
          <p:cNvSpPr/>
          <p:nvPr/>
        </p:nvSpPr>
        <p:spPr>
          <a:xfrm>
            <a:off x="6681246" y="5324882"/>
            <a:ext cx="732130" cy="222728"/>
          </a:xfrm>
          <a:prstGeom prst="rect">
            <a:avLst/>
          </a:prstGeom>
          <a:gradFill>
            <a:gsLst>
              <a:gs pos="0">
                <a:srgbClr val="9EEAFF"/>
              </a:gs>
              <a:gs pos="100000">
                <a:srgbClr val="BBEFFF"/>
              </a:gs>
            </a:gsLst>
            <a:lin ang="16200000"/>
          </a:gradFill>
          <a:ln w="9528">
            <a:solidFill>
              <a:srgbClr val="46AAC5"/>
            </a:solidFill>
            <a:prstDash val="solid"/>
          </a:ln>
          <a:effectLst>
            <a:outerShdw dist="19997" dir="5400000" algn="tl">
              <a:srgbClr val="000000">
                <a:alpha val="38000"/>
              </a:srgbClr>
            </a:outerShdw>
          </a:effectLst>
        </p:spPr>
        <p:txBody>
          <a:bodyPr vert="horz" wrap="square" lIns="81643" tIns="40817" rIns="81643" bIns="40817" anchor="ctr" anchorCtr="1" compatLnSpc="0"/>
          <a:lstStyle/>
          <a:p>
            <a:pPr algn="ctr" defTabSz="829452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500">
                <a:solidFill>
                  <a:srgbClr val="000000"/>
                </a:solidFill>
                <a:latin typeface="Arial" pitchFamily="18"/>
                <a:ea typeface="Andale Sans UI" pitchFamily="2"/>
                <a:cs typeface="Tahoma" pitchFamily="2"/>
              </a:rPr>
              <a:t>USE CASE #1</a:t>
            </a:r>
          </a:p>
        </p:txBody>
      </p:sp>
      <p:sp>
        <p:nvSpPr>
          <p:cNvPr id="74" name="Straight Connector 71"/>
          <p:cNvSpPr/>
          <p:nvPr/>
        </p:nvSpPr>
        <p:spPr>
          <a:xfrm>
            <a:off x="694912" y="6785662"/>
            <a:ext cx="8163780" cy="323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+- 0 0 0"/>
              <a:gd name="f8" fmla="abs f3"/>
              <a:gd name="f9" fmla="abs f4"/>
              <a:gd name="f10" fmla="abs f5"/>
              <a:gd name="f11" fmla="*/ f7 f0 1"/>
              <a:gd name="f12" fmla="?: f8 f3 1"/>
              <a:gd name="f13" fmla="?: f9 f4 1"/>
              <a:gd name="f14" fmla="?: f10 f5 1"/>
              <a:gd name="f15" fmla="*/ f11 1 f2"/>
              <a:gd name="f16" fmla="*/ f12 1 21600"/>
              <a:gd name="f17" fmla="*/ f13 1 21600"/>
              <a:gd name="f18" fmla="*/ 21600 f12 1"/>
              <a:gd name="f19" fmla="*/ 21600 f13 1"/>
              <a:gd name="f20" fmla="+- f15 0 f1"/>
              <a:gd name="f21" fmla="min f17 f16"/>
              <a:gd name="f22" fmla="*/ f18 1 f14"/>
              <a:gd name="f23" fmla="*/ f19 1 f14"/>
              <a:gd name="f24" fmla="val f22"/>
              <a:gd name="f25" fmla="val f23"/>
              <a:gd name="f26" fmla="*/ f6 f21 1"/>
              <a:gd name="f27" fmla="*/ f24 f21 1"/>
              <a:gd name="f28" fmla="*/ f25 f2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0">
                <a:pos x="f26" y="f26"/>
              </a:cxn>
              <a:cxn ang="f20">
                <a:pos x="f27" y="f28"/>
              </a:cxn>
            </a:cxnLst>
            <a:rect l="f26" t="f26" r="f27" b="f28"/>
            <a:pathLst>
              <a:path>
                <a:moveTo>
                  <a:pt x="f26" y="f26"/>
                </a:moveTo>
                <a:lnTo>
                  <a:pt x="f27" y="f28"/>
                </a:lnTo>
              </a:path>
            </a:pathLst>
          </a:cu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vert="horz" wrap="square" lIns="81643" tIns="40817" rIns="81643" bIns="40817" anchor="ctr" anchorCtr="1" compatLnSpc="0"/>
          <a:lstStyle/>
          <a:p>
            <a:pPr defTabSz="829452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>
              <a:solidFill>
                <a:srgbClr val="000000"/>
              </a:solidFill>
              <a:latin typeface="Liberation Sans" pitchFamily="18"/>
              <a:ea typeface="DejaVu Sans" pitchFamily="2"/>
              <a:cs typeface="DejaVu Sans" pitchFamily="2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531621" y="6462071"/>
            <a:ext cx="1632785" cy="323258"/>
          </a:xfrm>
          <a:prstGeom prst="rect">
            <a:avLst/>
          </a:prstGeom>
          <a:noFill/>
          <a:ln>
            <a:noFill/>
          </a:ln>
        </p:spPr>
        <p:txBody>
          <a:bodyPr vert="horz" wrap="square" lIns="81643" tIns="40817" rIns="81643" bIns="40817" anchor="t" anchorCtr="0" compatLnSpc="0">
            <a:spAutoFit/>
          </a:bodyPr>
          <a:lstStyle/>
          <a:p>
            <a:pPr defTabSz="829452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600" dirty="0">
                <a:solidFill>
                  <a:srgbClr val="000000"/>
                </a:solidFill>
                <a:latin typeface="Arial" pitchFamily="18"/>
                <a:ea typeface="Andale Sans UI" pitchFamily="2"/>
                <a:cs typeface="Tahoma" pitchFamily="2"/>
              </a:rPr>
              <a:t>Release 0.1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6169834" y="6376592"/>
            <a:ext cx="2013772" cy="323258"/>
          </a:xfrm>
          <a:prstGeom prst="rect">
            <a:avLst/>
          </a:prstGeom>
          <a:noFill/>
          <a:ln>
            <a:noFill/>
          </a:ln>
        </p:spPr>
        <p:txBody>
          <a:bodyPr vert="horz" wrap="square" lIns="81643" tIns="40817" rIns="81643" bIns="40817" anchor="t" anchorCtr="0" compatLnSpc="0">
            <a:spAutoFit/>
          </a:bodyPr>
          <a:lstStyle/>
          <a:p>
            <a:pPr defTabSz="829452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600" dirty="0">
                <a:solidFill>
                  <a:srgbClr val="000000"/>
                </a:solidFill>
                <a:latin typeface="Arial" pitchFamily="18"/>
                <a:ea typeface="Andale Sans UI" pitchFamily="2"/>
                <a:cs typeface="Tahoma" pitchFamily="2"/>
              </a:rPr>
              <a:t>Release 1.2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1651797" y="1654017"/>
            <a:ext cx="3352961" cy="578910"/>
          </a:xfrm>
          <a:prstGeom prst="rect">
            <a:avLst/>
          </a:prstGeom>
          <a:noFill/>
          <a:ln>
            <a:noFill/>
          </a:ln>
        </p:spPr>
        <p:txBody>
          <a:bodyPr vert="horz" wrap="square" lIns="81643" tIns="40817" rIns="81643" bIns="40817" anchor="t" anchorCtr="0" compatLnSpc="0">
            <a:spAutoFit/>
          </a:bodyPr>
          <a:lstStyle/>
          <a:p>
            <a:pPr defTabSz="829452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600">
                <a:solidFill>
                  <a:srgbClr val="000000"/>
                </a:solidFill>
                <a:latin typeface="Arial" pitchFamily="18"/>
                <a:ea typeface="Andale Sans UI" pitchFamily="2"/>
                <a:cs typeface="Tahoma" pitchFamily="2"/>
              </a:rPr>
              <a:t>Feature: </a:t>
            </a:r>
            <a:r>
              <a:rPr lang="de-DE" sz="1600" kern="0">
                <a:solidFill>
                  <a:srgbClr val="000000"/>
                </a:solidFill>
                <a:latin typeface="Calibri"/>
                <a:ea typeface="Andale Sans UI" pitchFamily="2"/>
                <a:cs typeface="Tahoma" pitchFamily="2"/>
              </a:rPr>
              <a:t>Simple Training Mode</a:t>
            </a:r>
          </a:p>
          <a:p>
            <a:pPr defTabSz="829452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600">
              <a:solidFill>
                <a:srgbClr val="000000"/>
              </a:solidFill>
              <a:latin typeface="Arial" pitchFamily="18"/>
              <a:ea typeface="Andale Sans UI" pitchFamily="2"/>
              <a:cs typeface="Tahoma" pitchFamily="2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4788274" y="4990109"/>
            <a:ext cx="2775679" cy="323258"/>
          </a:xfrm>
          <a:prstGeom prst="rect">
            <a:avLst/>
          </a:prstGeom>
          <a:noFill/>
          <a:ln>
            <a:noFill/>
          </a:ln>
        </p:spPr>
        <p:txBody>
          <a:bodyPr vert="horz" wrap="square" lIns="81643" tIns="40817" rIns="81643" bIns="40817" anchor="t" anchorCtr="0" compatLnSpc="0">
            <a:spAutoFit/>
          </a:bodyPr>
          <a:lstStyle/>
          <a:p>
            <a:pPr defTabSz="829452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600">
                <a:solidFill>
                  <a:srgbClr val="000000"/>
                </a:solidFill>
                <a:latin typeface="Arial" pitchFamily="18"/>
                <a:ea typeface="Andale Sans UI" pitchFamily="2"/>
                <a:cs typeface="Tahoma" pitchFamily="2"/>
              </a:rPr>
              <a:t>Feature: Table Drum mode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3012750" y="3345315"/>
            <a:ext cx="3581986" cy="578910"/>
          </a:xfrm>
          <a:prstGeom prst="rect">
            <a:avLst/>
          </a:prstGeom>
          <a:noFill/>
          <a:ln>
            <a:noFill/>
          </a:ln>
        </p:spPr>
        <p:txBody>
          <a:bodyPr vert="horz" wrap="square" lIns="81643" tIns="40817" rIns="81643" bIns="40817" anchor="t" anchorCtr="0" compatLnSpc="0">
            <a:spAutoFit/>
          </a:bodyPr>
          <a:lstStyle/>
          <a:p>
            <a:pPr defTabSz="829452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600">
                <a:solidFill>
                  <a:srgbClr val="000000"/>
                </a:solidFill>
                <a:latin typeface="Arial" pitchFamily="18"/>
                <a:ea typeface="Andale Sans UI" pitchFamily="2"/>
                <a:cs typeface="Tahoma" pitchFamily="2"/>
              </a:rPr>
              <a:t>Feature </a:t>
            </a:r>
            <a:r>
              <a:rPr lang="de-DE" sz="1600" kern="0">
                <a:solidFill>
                  <a:srgbClr val="000000"/>
                </a:solidFill>
                <a:latin typeface="Calibri"/>
                <a:ea typeface="Andale Sans UI" pitchFamily="2"/>
                <a:cs typeface="Tahoma" pitchFamily="2"/>
              </a:rPr>
              <a:t>Touch Screen with single tap</a:t>
            </a:r>
          </a:p>
          <a:p>
            <a:pPr defTabSz="829452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600">
              <a:solidFill>
                <a:srgbClr val="000000"/>
              </a:solidFill>
              <a:latin typeface="Arial" pitchFamily="18"/>
              <a:ea typeface="Andale Sans UI" pitchFamily="2"/>
              <a:cs typeface="Tahoma" pitchFamily="2"/>
            </a:endParaRPr>
          </a:p>
        </p:txBody>
      </p:sp>
      <p:sp>
        <p:nvSpPr>
          <p:cNvPr id="82" name="Straight Connector 79"/>
          <p:cNvSpPr/>
          <p:nvPr/>
        </p:nvSpPr>
        <p:spPr>
          <a:xfrm flipV="1">
            <a:off x="8421180" y="5969200"/>
            <a:ext cx="323" cy="816462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+- 0 0 0"/>
              <a:gd name="f8" fmla="abs f3"/>
              <a:gd name="f9" fmla="abs f4"/>
              <a:gd name="f10" fmla="abs f5"/>
              <a:gd name="f11" fmla="*/ f7 f0 1"/>
              <a:gd name="f12" fmla="?: f8 f3 1"/>
              <a:gd name="f13" fmla="?: f9 f4 1"/>
              <a:gd name="f14" fmla="?: f10 f5 1"/>
              <a:gd name="f15" fmla="*/ f11 1 f2"/>
              <a:gd name="f16" fmla="*/ f12 1 21600"/>
              <a:gd name="f17" fmla="*/ f13 1 21600"/>
              <a:gd name="f18" fmla="*/ 21600 f12 1"/>
              <a:gd name="f19" fmla="*/ 21600 f13 1"/>
              <a:gd name="f20" fmla="+- f15 0 f1"/>
              <a:gd name="f21" fmla="min f17 f16"/>
              <a:gd name="f22" fmla="*/ f18 1 f14"/>
              <a:gd name="f23" fmla="*/ f19 1 f14"/>
              <a:gd name="f24" fmla="val f22"/>
              <a:gd name="f25" fmla="val f23"/>
              <a:gd name="f26" fmla="*/ f6 f21 1"/>
              <a:gd name="f27" fmla="*/ f24 f21 1"/>
              <a:gd name="f28" fmla="*/ f25 f2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0">
                <a:pos x="f26" y="f26"/>
              </a:cxn>
              <a:cxn ang="f20">
                <a:pos x="f27" y="f28"/>
              </a:cxn>
            </a:cxnLst>
            <a:rect l="f26" t="f26" r="f27" b="f28"/>
            <a:pathLst>
              <a:path>
                <a:moveTo>
                  <a:pt x="f26" y="f26"/>
                </a:moveTo>
                <a:lnTo>
                  <a:pt x="f27" y="f28"/>
                </a:lnTo>
              </a:path>
            </a:pathLst>
          </a:cu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vert="horz" wrap="square" lIns="81643" tIns="40817" rIns="81643" bIns="40817" anchor="ctr" anchorCtr="1" compatLnSpc="0"/>
          <a:lstStyle/>
          <a:p>
            <a:pPr defTabSz="829452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>
              <a:solidFill>
                <a:srgbClr val="000000"/>
              </a:solidFill>
              <a:latin typeface="Liberation Sans" pitchFamily="18"/>
              <a:ea typeface="DejaVu Sans" pitchFamily="2"/>
              <a:cs typeface="DejaVu Sans" pitchFamily="2"/>
            </a:endParaRPr>
          </a:p>
        </p:txBody>
      </p:sp>
      <p:sp>
        <p:nvSpPr>
          <p:cNvPr id="83" name="TextBox 81"/>
          <p:cNvSpPr txBox="1"/>
          <p:nvPr/>
        </p:nvSpPr>
        <p:spPr>
          <a:xfrm>
            <a:off x="2454146" y="5650915"/>
            <a:ext cx="1796384" cy="323258"/>
          </a:xfrm>
          <a:prstGeom prst="rect">
            <a:avLst/>
          </a:prstGeom>
          <a:noFill/>
          <a:ln>
            <a:noFill/>
          </a:ln>
        </p:spPr>
        <p:txBody>
          <a:bodyPr vert="horz" wrap="square" lIns="81643" tIns="40817" rIns="81643" bIns="40817" anchor="t" anchorCtr="0" compatLnSpc="0">
            <a:spAutoFit/>
          </a:bodyPr>
          <a:lstStyle/>
          <a:p>
            <a:pPr defTabSz="829452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600" dirty="0">
                <a:solidFill>
                  <a:srgbClr val="000000"/>
                </a:solidFill>
                <a:latin typeface="Arial" pitchFamily="18"/>
                <a:ea typeface="Andale Sans UI" pitchFamily="2"/>
                <a:cs typeface="Tahoma" pitchFamily="2"/>
              </a:rPr>
              <a:t>Release 1.0</a:t>
            </a:r>
          </a:p>
        </p:txBody>
      </p:sp>
      <p:sp>
        <p:nvSpPr>
          <p:cNvPr id="84" name="Straight Connector 80"/>
          <p:cNvSpPr/>
          <p:nvPr/>
        </p:nvSpPr>
        <p:spPr>
          <a:xfrm flipV="1">
            <a:off x="7413376" y="6132484"/>
            <a:ext cx="261274" cy="382999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+- 0 0 0"/>
              <a:gd name="f8" fmla="abs f3"/>
              <a:gd name="f9" fmla="abs f4"/>
              <a:gd name="f10" fmla="abs f5"/>
              <a:gd name="f11" fmla="*/ f7 f0 1"/>
              <a:gd name="f12" fmla="?: f8 f3 1"/>
              <a:gd name="f13" fmla="?: f9 f4 1"/>
              <a:gd name="f14" fmla="?: f10 f5 1"/>
              <a:gd name="f15" fmla="*/ f11 1 f2"/>
              <a:gd name="f16" fmla="*/ f12 1 21600"/>
              <a:gd name="f17" fmla="*/ f13 1 21600"/>
              <a:gd name="f18" fmla="*/ 21600 f12 1"/>
              <a:gd name="f19" fmla="*/ 21600 f13 1"/>
              <a:gd name="f20" fmla="+- f15 0 f1"/>
              <a:gd name="f21" fmla="min f17 f16"/>
              <a:gd name="f22" fmla="*/ f18 1 f14"/>
              <a:gd name="f23" fmla="*/ f19 1 f14"/>
              <a:gd name="f24" fmla="val f22"/>
              <a:gd name="f25" fmla="val f23"/>
              <a:gd name="f26" fmla="*/ f6 f21 1"/>
              <a:gd name="f27" fmla="*/ f24 f21 1"/>
              <a:gd name="f28" fmla="*/ f25 f2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0">
                <a:pos x="f26" y="f26"/>
              </a:cxn>
              <a:cxn ang="f20">
                <a:pos x="f27" y="f28"/>
              </a:cxn>
            </a:cxnLst>
            <a:rect l="f26" t="f26" r="f27" b="f28"/>
            <a:pathLst>
              <a:path>
                <a:moveTo>
                  <a:pt x="f26" y="f26"/>
                </a:moveTo>
                <a:lnTo>
                  <a:pt x="f27" y="f28"/>
                </a:lnTo>
              </a:path>
            </a:pathLst>
          </a:cu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vert="horz" wrap="square" lIns="81643" tIns="40817" rIns="81643" bIns="40817" anchor="ctr" anchorCtr="1" compatLnSpc="0"/>
          <a:lstStyle/>
          <a:p>
            <a:pPr defTabSz="829452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>
              <a:solidFill>
                <a:srgbClr val="000000"/>
              </a:solidFill>
              <a:latin typeface="Liberation Sans" pitchFamily="18"/>
              <a:ea typeface="DejaVu Sans" pitchFamily="2"/>
              <a:cs typeface="DejaVu Sans" pitchFamily="2"/>
            </a:endParaRPr>
          </a:p>
        </p:txBody>
      </p:sp>
      <p:pic>
        <p:nvPicPr>
          <p:cNvPr id="85" name="Picture 3" descr="C:\Users\timpuri\AppData\Local\Microsoft\Windows\Temporary Internet Files\Content.IE5\38KAEAPZ\MP900443690[1]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062809" y="1373595"/>
            <a:ext cx="965600" cy="724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Picture 4" descr="C:\Users\timpuri\AppData\Local\Microsoft\Windows\Temporary Internet Files\Content.IE5\YX9RO9M8\MP900442277[1]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7176721" y="3046436"/>
            <a:ext cx="774472" cy="116183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Picture 2" descr="C:\Users\timpuri\AppData\Local\Microsoft\Windows\Temporary Internet Files\Content.IE5\38KAEAPZ\MP900448606[1].jp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7939731" y="4674184"/>
            <a:ext cx="962896" cy="1402556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Straight Connector 82"/>
          <p:cNvSpPr/>
          <p:nvPr/>
        </p:nvSpPr>
        <p:spPr>
          <a:xfrm flipV="1">
            <a:off x="1146443" y="1758935"/>
            <a:ext cx="488117" cy="497970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+- 0 0 0"/>
              <a:gd name="f8" fmla="abs f3"/>
              <a:gd name="f9" fmla="abs f4"/>
              <a:gd name="f10" fmla="abs f5"/>
              <a:gd name="f11" fmla="*/ f7 f0 1"/>
              <a:gd name="f12" fmla="?: f8 f3 1"/>
              <a:gd name="f13" fmla="?: f9 f4 1"/>
              <a:gd name="f14" fmla="?: f10 f5 1"/>
              <a:gd name="f15" fmla="*/ f11 1 f2"/>
              <a:gd name="f16" fmla="*/ f12 1 21600"/>
              <a:gd name="f17" fmla="*/ f13 1 21600"/>
              <a:gd name="f18" fmla="*/ 21600 f12 1"/>
              <a:gd name="f19" fmla="*/ 21600 f13 1"/>
              <a:gd name="f20" fmla="+- f15 0 f1"/>
              <a:gd name="f21" fmla="min f17 f16"/>
              <a:gd name="f22" fmla="*/ f18 1 f14"/>
              <a:gd name="f23" fmla="*/ f19 1 f14"/>
              <a:gd name="f24" fmla="val f22"/>
              <a:gd name="f25" fmla="val f23"/>
              <a:gd name="f26" fmla="*/ f6 f21 1"/>
              <a:gd name="f27" fmla="*/ f24 f21 1"/>
              <a:gd name="f28" fmla="*/ f25 f2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0">
                <a:pos x="f26" y="f26"/>
              </a:cxn>
              <a:cxn ang="f20">
                <a:pos x="f27" y="f28"/>
              </a:cxn>
            </a:cxnLst>
            <a:rect l="f26" t="f26" r="f27" b="f28"/>
            <a:pathLst>
              <a:path>
                <a:moveTo>
                  <a:pt x="f26" y="f26"/>
                </a:moveTo>
                <a:lnTo>
                  <a:pt x="f27" y="f28"/>
                </a:lnTo>
              </a:path>
            </a:pathLst>
          </a:cu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vert="horz" wrap="square" lIns="81643" tIns="40817" rIns="81643" bIns="40817" anchor="ctr" anchorCtr="1" compatLnSpc="0"/>
          <a:lstStyle/>
          <a:p>
            <a:pPr defTabSz="829452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>
              <a:solidFill>
                <a:srgbClr val="000000"/>
              </a:solidFill>
              <a:latin typeface="Liberation Sans" pitchFamily="18"/>
              <a:ea typeface="DejaVu Sans" pitchFamily="2"/>
              <a:cs typeface="DejaVu Sans" pitchFamily="2"/>
            </a:endParaRPr>
          </a:p>
        </p:txBody>
      </p:sp>
      <p:cxnSp>
        <p:nvCxnSpPr>
          <p:cNvPr id="89" name="Straight Arrow Connector 91"/>
          <p:cNvCxnSpPr>
            <a:stCxn id="74" idx="4"/>
          </p:cNvCxnSpPr>
          <p:nvPr/>
        </p:nvCxnSpPr>
        <p:spPr>
          <a:xfrm flipV="1">
            <a:off x="694913" y="6132484"/>
            <a:ext cx="0" cy="653178"/>
          </a:xfrm>
          <a:prstGeom prst="straightConnector1">
            <a:avLst/>
          </a:prstGeom>
          <a:noFill/>
          <a:ln w="9528">
            <a:solidFill>
              <a:srgbClr val="4A7EBB"/>
            </a:solidFill>
            <a:prstDash val="solid"/>
            <a:tailEnd type="arrow"/>
          </a:ln>
        </p:spPr>
      </p:cxnSp>
      <p:pic>
        <p:nvPicPr>
          <p:cNvPr id="90" name="Picture 2" descr="C:\Users\timpuri\AppData\Local\Microsoft\Windows\Temporary Internet Files\Content.IE5\38KAEAPZ\MC900432552[1].png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338122" y="5560966"/>
            <a:ext cx="713591" cy="713666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Left-Right Arrow 93"/>
          <p:cNvSpPr/>
          <p:nvPr/>
        </p:nvSpPr>
        <p:spPr>
          <a:xfrm>
            <a:off x="684146" y="4604769"/>
            <a:ext cx="7726266" cy="38534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50000"/>
              <a:gd name="f8" fmla="+- 0 0 -360"/>
              <a:gd name="f9" fmla="+- 0 0 -180"/>
              <a:gd name="f10" fmla="abs f3"/>
              <a:gd name="f11" fmla="abs f4"/>
              <a:gd name="f12" fmla="abs f5"/>
              <a:gd name="f13" fmla="*/ f8 f0 1"/>
              <a:gd name="f14" fmla="*/ f9 f0 1"/>
              <a:gd name="f15" fmla="?: f10 f3 1"/>
              <a:gd name="f16" fmla="?: f11 f4 1"/>
              <a:gd name="f17" fmla="?: f12 f5 1"/>
              <a:gd name="f18" fmla="*/ f13 1 f2"/>
              <a:gd name="f19" fmla="*/ f14 1 f2"/>
              <a:gd name="f20" fmla="*/ f15 1 21600"/>
              <a:gd name="f21" fmla="*/ f16 1 21600"/>
              <a:gd name="f22" fmla="*/ 21600 f15 1"/>
              <a:gd name="f23" fmla="*/ 21600 f16 1"/>
              <a:gd name="f24" fmla="+- f18 0 f1"/>
              <a:gd name="f25" fmla="+- f19 0 f1"/>
              <a:gd name="f26" fmla="min f21 f20"/>
              <a:gd name="f27" fmla="*/ f22 1 f17"/>
              <a:gd name="f28" fmla="*/ f23 1 f17"/>
              <a:gd name="f29" fmla="val f27"/>
              <a:gd name="f30" fmla="val f28"/>
              <a:gd name="f31" fmla="*/ f6 f26 1"/>
              <a:gd name="f32" fmla="+- f30 0 f6"/>
              <a:gd name="f33" fmla="+- f29 0 f6"/>
              <a:gd name="f34" fmla="*/ f29 f26 1"/>
              <a:gd name="f35" fmla="*/ f30 f26 1"/>
              <a:gd name="f36" fmla="*/ f32 1 2"/>
              <a:gd name="f37" fmla="*/ f33 1 2"/>
              <a:gd name="f38" fmla="min f33 f32"/>
              <a:gd name="f39" fmla="*/ f32 f7 1"/>
              <a:gd name="f40" fmla="+- f6 f36 0"/>
              <a:gd name="f41" fmla="+- f6 f37 0"/>
              <a:gd name="f42" fmla="*/ f38 f7 1"/>
              <a:gd name="f43" fmla="*/ f39 1 200000"/>
              <a:gd name="f44" fmla="*/ f42 1 100000"/>
              <a:gd name="f45" fmla="+- f40 0 f43"/>
              <a:gd name="f46" fmla="+- f40 f43 0"/>
              <a:gd name="f47" fmla="*/ f40 f26 1"/>
              <a:gd name="f48" fmla="*/ f41 f26 1"/>
              <a:gd name="f49" fmla="+- f29 0 f44"/>
              <a:gd name="f50" fmla="*/ f45 f44 1"/>
              <a:gd name="f51" fmla="*/ f45 f26 1"/>
              <a:gd name="f52" fmla="*/ f46 f26 1"/>
              <a:gd name="f53" fmla="*/ f44 f26 1"/>
              <a:gd name="f54" fmla="*/ f50 1 f36"/>
              <a:gd name="f55" fmla="*/ f49 f26 1"/>
              <a:gd name="f56" fmla="+- f44 0 f54"/>
              <a:gd name="f57" fmla="+- f49 f54 0"/>
              <a:gd name="f58" fmla="*/ f56 f26 1"/>
              <a:gd name="f59" fmla="*/ f57 f26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4">
                <a:pos x="f55" y="f31"/>
              </a:cxn>
              <a:cxn ang="f24">
                <a:pos x="f48" y="f51"/>
              </a:cxn>
              <a:cxn ang="f24">
                <a:pos x="f53" y="f31"/>
              </a:cxn>
              <a:cxn ang="f25">
                <a:pos x="f53" y="f35"/>
              </a:cxn>
              <a:cxn ang="f25">
                <a:pos x="f48" y="f52"/>
              </a:cxn>
              <a:cxn ang="f25">
                <a:pos x="f55" y="f35"/>
              </a:cxn>
            </a:cxnLst>
            <a:rect l="f58" t="f51" r="f59" b="f52"/>
            <a:pathLst>
              <a:path>
                <a:moveTo>
                  <a:pt x="f31" y="f47"/>
                </a:moveTo>
                <a:lnTo>
                  <a:pt x="f53" y="f31"/>
                </a:lnTo>
                <a:lnTo>
                  <a:pt x="f53" y="f51"/>
                </a:lnTo>
                <a:lnTo>
                  <a:pt x="f55" y="f51"/>
                </a:lnTo>
                <a:lnTo>
                  <a:pt x="f55" y="f31"/>
                </a:lnTo>
                <a:lnTo>
                  <a:pt x="f34" y="f47"/>
                </a:lnTo>
                <a:lnTo>
                  <a:pt x="f55" y="f35"/>
                </a:lnTo>
                <a:lnTo>
                  <a:pt x="f55" y="f52"/>
                </a:lnTo>
                <a:lnTo>
                  <a:pt x="f53" y="f52"/>
                </a:lnTo>
                <a:lnTo>
                  <a:pt x="f53" y="f35"/>
                </a:lnTo>
                <a:close/>
              </a:path>
            </a:pathLst>
          </a:custGeom>
          <a:gradFill>
            <a:gsLst>
              <a:gs pos="0">
                <a:srgbClr val="DAFDA7"/>
              </a:gs>
              <a:gs pos="100000">
                <a:srgbClr val="E4FDC2"/>
              </a:gs>
            </a:gsLst>
            <a:lin ang="16200000"/>
          </a:gradFill>
          <a:ln w="9528">
            <a:solidFill>
              <a:srgbClr val="98B954"/>
            </a:solidFill>
            <a:prstDash val="solid"/>
          </a:ln>
          <a:effectLst>
            <a:outerShdw dist="19997" dir="5400000" algn="tl">
              <a:srgbClr val="000000">
                <a:alpha val="38000"/>
              </a:srgbClr>
            </a:outerShdw>
          </a:effectLst>
        </p:spPr>
        <p:txBody>
          <a:bodyPr vert="horz" wrap="square" lIns="82945" tIns="41473" rIns="82945" bIns="41473" anchor="ctr" anchorCtr="1" compatLnSpc="1"/>
          <a:lstStyle/>
          <a:p>
            <a:pPr algn="ctr"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600">
                <a:solidFill>
                  <a:srgbClr val="000000"/>
                </a:solidFill>
                <a:latin typeface="Calibri"/>
              </a:rPr>
              <a:t>TIME TO MARKET!! For Target Group 3</a:t>
            </a:r>
            <a:endParaRPr lang="en-US" sz="160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2" name="TextBox 94"/>
          <p:cNvSpPr txBox="1"/>
          <p:nvPr/>
        </p:nvSpPr>
        <p:spPr>
          <a:xfrm>
            <a:off x="831829" y="3621938"/>
            <a:ext cx="3005932" cy="586342"/>
          </a:xfrm>
          <a:prstGeom prst="rect">
            <a:avLst/>
          </a:prstGeom>
          <a:noFill/>
          <a:ln>
            <a:noFill/>
          </a:ln>
        </p:spPr>
        <p:txBody>
          <a:bodyPr vert="horz" wrap="square" lIns="82945" tIns="41473" rIns="82945" bIns="41473" anchor="t" anchorCtr="0" compatLnSpc="1">
            <a:spAutoFit/>
          </a:bodyPr>
          <a:lstStyle/>
          <a:p>
            <a:pPr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600">
                <a:solidFill>
                  <a:srgbClr val="000000"/>
                </a:solidFill>
                <a:latin typeface="Calibri"/>
              </a:rPr>
              <a:t>CORE/Platform Software Development</a:t>
            </a:r>
            <a:endParaRPr lang="en-US" sz="160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3" name="Left-Right Arrow 96"/>
          <p:cNvSpPr/>
          <p:nvPr/>
        </p:nvSpPr>
        <p:spPr>
          <a:xfrm>
            <a:off x="684146" y="2961376"/>
            <a:ext cx="6492574" cy="38534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50000"/>
              <a:gd name="f8" fmla="+- 0 0 -360"/>
              <a:gd name="f9" fmla="+- 0 0 -180"/>
              <a:gd name="f10" fmla="abs f3"/>
              <a:gd name="f11" fmla="abs f4"/>
              <a:gd name="f12" fmla="abs f5"/>
              <a:gd name="f13" fmla="*/ f8 f0 1"/>
              <a:gd name="f14" fmla="*/ f9 f0 1"/>
              <a:gd name="f15" fmla="?: f10 f3 1"/>
              <a:gd name="f16" fmla="?: f11 f4 1"/>
              <a:gd name="f17" fmla="?: f12 f5 1"/>
              <a:gd name="f18" fmla="*/ f13 1 f2"/>
              <a:gd name="f19" fmla="*/ f14 1 f2"/>
              <a:gd name="f20" fmla="*/ f15 1 21600"/>
              <a:gd name="f21" fmla="*/ f16 1 21600"/>
              <a:gd name="f22" fmla="*/ 21600 f15 1"/>
              <a:gd name="f23" fmla="*/ 21600 f16 1"/>
              <a:gd name="f24" fmla="+- f18 0 f1"/>
              <a:gd name="f25" fmla="+- f19 0 f1"/>
              <a:gd name="f26" fmla="min f21 f20"/>
              <a:gd name="f27" fmla="*/ f22 1 f17"/>
              <a:gd name="f28" fmla="*/ f23 1 f17"/>
              <a:gd name="f29" fmla="val f27"/>
              <a:gd name="f30" fmla="val f28"/>
              <a:gd name="f31" fmla="*/ f6 f26 1"/>
              <a:gd name="f32" fmla="+- f30 0 f6"/>
              <a:gd name="f33" fmla="+- f29 0 f6"/>
              <a:gd name="f34" fmla="*/ f29 f26 1"/>
              <a:gd name="f35" fmla="*/ f30 f26 1"/>
              <a:gd name="f36" fmla="*/ f32 1 2"/>
              <a:gd name="f37" fmla="*/ f33 1 2"/>
              <a:gd name="f38" fmla="min f33 f32"/>
              <a:gd name="f39" fmla="*/ f32 f7 1"/>
              <a:gd name="f40" fmla="+- f6 f36 0"/>
              <a:gd name="f41" fmla="+- f6 f37 0"/>
              <a:gd name="f42" fmla="*/ f38 f7 1"/>
              <a:gd name="f43" fmla="*/ f39 1 200000"/>
              <a:gd name="f44" fmla="*/ f42 1 100000"/>
              <a:gd name="f45" fmla="+- f40 0 f43"/>
              <a:gd name="f46" fmla="+- f40 f43 0"/>
              <a:gd name="f47" fmla="*/ f40 f26 1"/>
              <a:gd name="f48" fmla="*/ f41 f26 1"/>
              <a:gd name="f49" fmla="+- f29 0 f44"/>
              <a:gd name="f50" fmla="*/ f45 f44 1"/>
              <a:gd name="f51" fmla="*/ f45 f26 1"/>
              <a:gd name="f52" fmla="*/ f46 f26 1"/>
              <a:gd name="f53" fmla="*/ f44 f26 1"/>
              <a:gd name="f54" fmla="*/ f50 1 f36"/>
              <a:gd name="f55" fmla="*/ f49 f26 1"/>
              <a:gd name="f56" fmla="+- f44 0 f54"/>
              <a:gd name="f57" fmla="+- f49 f54 0"/>
              <a:gd name="f58" fmla="*/ f56 f26 1"/>
              <a:gd name="f59" fmla="*/ f57 f26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4">
                <a:pos x="f55" y="f31"/>
              </a:cxn>
              <a:cxn ang="f24">
                <a:pos x="f48" y="f51"/>
              </a:cxn>
              <a:cxn ang="f24">
                <a:pos x="f53" y="f31"/>
              </a:cxn>
              <a:cxn ang="f25">
                <a:pos x="f53" y="f35"/>
              </a:cxn>
              <a:cxn ang="f25">
                <a:pos x="f48" y="f52"/>
              </a:cxn>
              <a:cxn ang="f25">
                <a:pos x="f55" y="f35"/>
              </a:cxn>
            </a:cxnLst>
            <a:rect l="f58" t="f51" r="f59" b="f52"/>
            <a:pathLst>
              <a:path>
                <a:moveTo>
                  <a:pt x="f31" y="f47"/>
                </a:moveTo>
                <a:lnTo>
                  <a:pt x="f53" y="f31"/>
                </a:lnTo>
                <a:lnTo>
                  <a:pt x="f53" y="f51"/>
                </a:lnTo>
                <a:lnTo>
                  <a:pt x="f55" y="f51"/>
                </a:lnTo>
                <a:lnTo>
                  <a:pt x="f55" y="f31"/>
                </a:lnTo>
                <a:lnTo>
                  <a:pt x="f34" y="f47"/>
                </a:lnTo>
                <a:lnTo>
                  <a:pt x="f55" y="f35"/>
                </a:lnTo>
                <a:lnTo>
                  <a:pt x="f55" y="f52"/>
                </a:lnTo>
                <a:lnTo>
                  <a:pt x="f53" y="f52"/>
                </a:lnTo>
                <a:lnTo>
                  <a:pt x="f53" y="f35"/>
                </a:lnTo>
                <a:close/>
              </a:path>
            </a:pathLst>
          </a:custGeom>
          <a:gradFill>
            <a:gsLst>
              <a:gs pos="0">
                <a:srgbClr val="DAFDA7"/>
              </a:gs>
              <a:gs pos="100000">
                <a:srgbClr val="E4FDC2"/>
              </a:gs>
            </a:gsLst>
            <a:lin ang="16200000"/>
          </a:gradFill>
          <a:ln w="9528">
            <a:solidFill>
              <a:srgbClr val="98B954"/>
            </a:solidFill>
            <a:prstDash val="solid"/>
          </a:ln>
          <a:effectLst>
            <a:outerShdw dist="19997" dir="5400000" algn="tl">
              <a:srgbClr val="000000">
                <a:alpha val="38000"/>
              </a:srgbClr>
            </a:outerShdw>
          </a:effectLst>
        </p:spPr>
        <p:txBody>
          <a:bodyPr vert="horz" wrap="square" lIns="82945" tIns="41473" rIns="82945" bIns="41473" anchor="ctr" anchorCtr="1" compatLnSpc="1"/>
          <a:lstStyle/>
          <a:p>
            <a:pPr algn="ctr"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600">
                <a:solidFill>
                  <a:srgbClr val="000000"/>
                </a:solidFill>
                <a:latin typeface="Calibri"/>
              </a:rPr>
              <a:t>TIME TO MARKET!! For Target Group 2</a:t>
            </a:r>
            <a:endParaRPr lang="en-US" sz="160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4" name="Left-Right Arrow 97"/>
          <p:cNvSpPr/>
          <p:nvPr/>
        </p:nvSpPr>
        <p:spPr>
          <a:xfrm>
            <a:off x="705024" y="1180921"/>
            <a:ext cx="5345666" cy="38534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50000"/>
              <a:gd name="f8" fmla="+- 0 0 -360"/>
              <a:gd name="f9" fmla="+- 0 0 -180"/>
              <a:gd name="f10" fmla="abs f3"/>
              <a:gd name="f11" fmla="abs f4"/>
              <a:gd name="f12" fmla="abs f5"/>
              <a:gd name="f13" fmla="*/ f8 f0 1"/>
              <a:gd name="f14" fmla="*/ f9 f0 1"/>
              <a:gd name="f15" fmla="?: f10 f3 1"/>
              <a:gd name="f16" fmla="?: f11 f4 1"/>
              <a:gd name="f17" fmla="?: f12 f5 1"/>
              <a:gd name="f18" fmla="*/ f13 1 f2"/>
              <a:gd name="f19" fmla="*/ f14 1 f2"/>
              <a:gd name="f20" fmla="*/ f15 1 21600"/>
              <a:gd name="f21" fmla="*/ f16 1 21600"/>
              <a:gd name="f22" fmla="*/ 21600 f15 1"/>
              <a:gd name="f23" fmla="*/ 21600 f16 1"/>
              <a:gd name="f24" fmla="+- f18 0 f1"/>
              <a:gd name="f25" fmla="+- f19 0 f1"/>
              <a:gd name="f26" fmla="min f21 f20"/>
              <a:gd name="f27" fmla="*/ f22 1 f17"/>
              <a:gd name="f28" fmla="*/ f23 1 f17"/>
              <a:gd name="f29" fmla="val f27"/>
              <a:gd name="f30" fmla="val f28"/>
              <a:gd name="f31" fmla="*/ f6 f26 1"/>
              <a:gd name="f32" fmla="+- f30 0 f6"/>
              <a:gd name="f33" fmla="+- f29 0 f6"/>
              <a:gd name="f34" fmla="*/ f29 f26 1"/>
              <a:gd name="f35" fmla="*/ f30 f26 1"/>
              <a:gd name="f36" fmla="*/ f32 1 2"/>
              <a:gd name="f37" fmla="*/ f33 1 2"/>
              <a:gd name="f38" fmla="min f33 f32"/>
              <a:gd name="f39" fmla="*/ f32 f7 1"/>
              <a:gd name="f40" fmla="+- f6 f36 0"/>
              <a:gd name="f41" fmla="+- f6 f37 0"/>
              <a:gd name="f42" fmla="*/ f38 f7 1"/>
              <a:gd name="f43" fmla="*/ f39 1 200000"/>
              <a:gd name="f44" fmla="*/ f42 1 100000"/>
              <a:gd name="f45" fmla="+- f40 0 f43"/>
              <a:gd name="f46" fmla="+- f40 f43 0"/>
              <a:gd name="f47" fmla="*/ f40 f26 1"/>
              <a:gd name="f48" fmla="*/ f41 f26 1"/>
              <a:gd name="f49" fmla="+- f29 0 f44"/>
              <a:gd name="f50" fmla="*/ f45 f44 1"/>
              <a:gd name="f51" fmla="*/ f45 f26 1"/>
              <a:gd name="f52" fmla="*/ f46 f26 1"/>
              <a:gd name="f53" fmla="*/ f44 f26 1"/>
              <a:gd name="f54" fmla="*/ f50 1 f36"/>
              <a:gd name="f55" fmla="*/ f49 f26 1"/>
              <a:gd name="f56" fmla="+- f44 0 f54"/>
              <a:gd name="f57" fmla="+- f49 f54 0"/>
              <a:gd name="f58" fmla="*/ f56 f26 1"/>
              <a:gd name="f59" fmla="*/ f57 f26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4">
                <a:pos x="f55" y="f31"/>
              </a:cxn>
              <a:cxn ang="f24">
                <a:pos x="f48" y="f51"/>
              </a:cxn>
              <a:cxn ang="f24">
                <a:pos x="f53" y="f31"/>
              </a:cxn>
              <a:cxn ang="f25">
                <a:pos x="f53" y="f35"/>
              </a:cxn>
              <a:cxn ang="f25">
                <a:pos x="f48" y="f52"/>
              </a:cxn>
              <a:cxn ang="f25">
                <a:pos x="f55" y="f35"/>
              </a:cxn>
            </a:cxnLst>
            <a:rect l="f58" t="f51" r="f59" b="f52"/>
            <a:pathLst>
              <a:path>
                <a:moveTo>
                  <a:pt x="f31" y="f47"/>
                </a:moveTo>
                <a:lnTo>
                  <a:pt x="f53" y="f31"/>
                </a:lnTo>
                <a:lnTo>
                  <a:pt x="f53" y="f51"/>
                </a:lnTo>
                <a:lnTo>
                  <a:pt x="f55" y="f51"/>
                </a:lnTo>
                <a:lnTo>
                  <a:pt x="f55" y="f31"/>
                </a:lnTo>
                <a:lnTo>
                  <a:pt x="f34" y="f47"/>
                </a:lnTo>
                <a:lnTo>
                  <a:pt x="f55" y="f35"/>
                </a:lnTo>
                <a:lnTo>
                  <a:pt x="f55" y="f52"/>
                </a:lnTo>
                <a:lnTo>
                  <a:pt x="f53" y="f52"/>
                </a:lnTo>
                <a:lnTo>
                  <a:pt x="f53" y="f35"/>
                </a:lnTo>
                <a:close/>
              </a:path>
            </a:pathLst>
          </a:custGeom>
          <a:gradFill>
            <a:gsLst>
              <a:gs pos="0">
                <a:srgbClr val="DAFDA7"/>
              </a:gs>
              <a:gs pos="100000">
                <a:srgbClr val="E4FDC2"/>
              </a:gs>
            </a:gsLst>
            <a:lin ang="16200000"/>
          </a:gradFill>
          <a:ln w="9528">
            <a:solidFill>
              <a:srgbClr val="98B954"/>
            </a:solidFill>
            <a:prstDash val="solid"/>
          </a:ln>
          <a:effectLst>
            <a:outerShdw dist="19997" dir="5400000" algn="tl">
              <a:srgbClr val="000000">
                <a:alpha val="38000"/>
              </a:srgbClr>
            </a:outerShdw>
          </a:effectLst>
        </p:spPr>
        <p:txBody>
          <a:bodyPr vert="horz" wrap="square" lIns="82945" tIns="41473" rIns="82945" bIns="41473" anchor="ctr" anchorCtr="1" compatLnSpc="1"/>
          <a:lstStyle/>
          <a:p>
            <a:pPr algn="ctr"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600">
                <a:solidFill>
                  <a:srgbClr val="000000"/>
                </a:solidFill>
                <a:latin typeface="Calibri"/>
              </a:rPr>
              <a:t>TIME TO MARKET!! For Target Group 1</a:t>
            </a:r>
            <a:endParaRPr lang="en-US" sz="160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3523403" y="6145969"/>
            <a:ext cx="1701977" cy="323258"/>
          </a:xfrm>
          <a:prstGeom prst="rect">
            <a:avLst/>
          </a:prstGeom>
          <a:noFill/>
          <a:ln>
            <a:noFill/>
          </a:ln>
        </p:spPr>
        <p:txBody>
          <a:bodyPr vert="horz" wrap="square" lIns="81643" tIns="40817" rIns="81643" bIns="40817" anchor="t" anchorCtr="0" compatLnSpc="0">
            <a:spAutoFit/>
          </a:bodyPr>
          <a:lstStyle/>
          <a:p>
            <a:pPr defTabSz="829452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600" dirty="0">
                <a:solidFill>
                  <a:srgbClr val="000000"/>
                </a:solidFill>
                <a:latin typeface="Arial" pitchFamily="18"/>
                <a:ea typeface="Andale Sans UI" pitchFamily="2"/>
                <a:cs typeface="Tahoma" pitchFamily="2"/>
              </a:rPr>
              <a:t>Release 1.1</a:t>
            </a:r>
          </a:p>
        </p:txBody>
      </p:sp>
      <p:sp>
        <p:nvSpPr>
          <p:cNvPr id="5" name="Straight Connector 80"/>
          <p:cNvSpPr/>
          <p:nvPr/>
        </p:nvSpPr>
        <p:spPr>
          <a:xfrm flipV="1">
            <a:off x="4636105" y="4607109"/>
            <a:ext cx="2075025" cy="1730697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+- 0 0 0"/>
              <a:gd name="f8" fmla="abs f3"/>
              <a:gd name="f9" fmla="abs f4"/>
              <a:gd name="f10" fmla="abs f5"/>
              <a:gd name="f11" fmla="*/ f7 f0 1"/>
              <a:gd name="f12" fmla="?: f8 f3 1"/>
              <a:gd name="f13" fmla="?: f9 f4 1"/>
              <a:gd name="f14" fmla="?: f10 f5 1"/>
              <a:gd name="f15" fmla="*/ f11 1 f2"/>
              <a:gd name="f16" fmla="*/ f12 1 21600"/>
              <a:gd name="f17" fmla="*/ f13 1 21600"/>
              <a:gd name="f18" fmla="*/ 21600 f12 1"/>
              <a:gd name="f19" fmla="*/ 21600 f13 1"/>
              <a:gd name="f20" fmla="+- f15 0 f1"/>
              <a:gd name="f21" fmla="min f17 f16"/>
              <a:gd name="f22" fmla="*/ f18 1 f14"/>
              <a:gd name="f23" fmla="*/ f19 1 f14"/>
              <a:gd name="f24" fmla="val f22"/>
              <a:gd name="f25" fmla="val f23"/>
              <a:gd name="f26" fmla="*/ f6 f21 1"/>
              <a:gd name="f27" fmla="*/ f24 f21 1"/>
              <a:gd name="f28" fmla="*/ f25 f2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0">
                <a:pos x="f26" y="f26"/>
              </a:cxn>
              <a:cxn ang="f20">
                <a:pos x="f27" y="f28"/>
              </a:cxn>
            </a:cxnLst>
            <a:rect l="f26" t="f26" r="f27" b="f28"/>
            <a:pathLst>
              <a:path>
                <a:moveTo>
                  <a:pt x="f26" y="f26"/>
                </a:moveTo>
                <a:lnTo>
                  <a:pt x="f27" y="f28"/>
                </a:lnTo>
              </a:path>
            </a:pathLst>
          </a:cu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vert="horz" wrap="square" lIns="81643" tIns="40817" rIns="81643" bIns="40817" anchor="ctr" anchorCtr="1" compatLnSpc="0"/>
          <a:lstStyle/>
          <a:p>
            <a:pPr defTabSz="829452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>
              <a:solidFill>
                <a:srgbClr val="000000"/>
              </a:solidFill>
              <a:latin typeface="Liberation Sans" pitchFamily="18"/>
              <a:ea typeface="DejaVu Sans" pitchFamily="2"/>
              <a:cs typeface="DejaVu Sa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3663159449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smtClean="0"/>
              <a:t>Web </a:t>
            </a:r>
            <a:r>
              <a:rPr lang="fi-FI" dirty="0" err="1" smtClean="0"/>
              <a:t>colors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684783"/>
          </a:xfrm>
        </p:spPr>
        <p:txBody>
          <a:bodyPr>
            <a:normAutofit/>
          </a:bodyPr>
          <a:lstStyle/>
          <a:p>
            <a:r>
              <a:rPr lang="en-US" sz="2200" dirty="0">
                <a:latin typeface="Roboto" pitchFamily="2" charset="0"/>
                <a:ea typeface="Roboto" pitchFamily="2" charset="0"/>
              </a:rPr>
              <a:t>Great success, Doing It Wrong and Fatal </a:t>
            </a:r>
            <a:r>
              <a:rPr lang="en-US" sz="2200" dirty="0"/>
              <a:t>error are utility colors. They are used to give feedback for the user. Great Success means that everything’s good. Doing It Wrong is a notice </a:t>
            </a:r>
            <a:r>
              <a:rPr lang="en-US" sz="2200" dirty="0" err="1"/>
              <a:t>colour</a:t>
            </a:r>
            <a:r>
              <a:rPr lang="en-US" sz="2200" dirty="0"/>
              <a:t> for noticing the </a:t>
            </a:r>
            <a:r>
              <a:rPr lang="en-US" sz="2200" dirty="0" smtClean="0"/>
              <a:t>user. </a:t>
            </a:r>
            <a:r>
              <a:rPr lang="en-US" sz="2200" dirty="0"/>
              <a:t>Fatal Error is used for errors.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4664979" y="3587412"/>
            <a:ext cx="3380140" cy="792088"/>
            <a:chOff x="3571898" y="5085184"/>
            <a:chExt cx="3380140" cy="792088"/>
          </a:xfrm>
        </p:grpSpPr>
        <p:sp>
          <p:nvSpPr>
            <p:cNvPr id="17" name="Rectangle 16"/>
            <p:cNvSpPr/>
            <p:nvPr/>
          </p:nvSpPr>
          <p:spPr>
            <a:xfrm>
              <a:off x="3571898" y="5085184"/>
              <a:ext cx="936105" cy="792088"/>
            </a:xfrm>
            <a:prstGeom prst="rect">
              <a:avLst/>
            </a:prstGeom>
            <a:solidFill>
              <a:srgbClr val="AC29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60606"/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4664979" y="5097294"/>
              <a:ext cx="228705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rgbClr val="060606"/>
                  </a:solidFill>
                </a:rPr>
                <a:t>Fatal Error</a:t>
              </a:r>
              <a:endParaRPr lang="en-US" sz="1600" dirty="0">
                <a:solidFill>
                  <a:srgbClr val="060606"/>
                </a:solidFill>
              </a:endParaRPr>
            </a:p>
            <a:p>
              <a:r>
                <a:rPr lang="en-US" sz="1600" dirty="0">
                  <a:solidFill>
                    <a:srgbClr val="060606"/>
                  </a:solidFill>
                </a:rPr>
                <a:t>Hex: #ad2a20</a:t>
              </a: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899591" y="4855003"/>
            <a:ext cx="3367181" cy="792088"/>
            <a:chOff x="3563886" y="4149080"/>
            <a:chExt cx="3367181" cy="792088"/>
          </a:xfrm>
        </p:grpSpPr>
        <p:sp>
          <p:nvSpPr>
            <p:cNvPr id="20" name="Rectangle 19"/>
            <p:cNvSpPr/>
            <p:nvPr/>
          </p:nvSpPr>
          <p:spPr>
            <a:xfrm>
              <a:off x="3563886" y="4149080"/>
              <a:ext cx="936105" cy="792088"/>
            </a:xfrm>
            <a:prstGeom prst="rect">
              <a:avLst/>
            </a:prstGeom>
            <a:solidFill>
              <a:srgbClr val="FFC20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60606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644008" y="4212377"/>
              <a:ext cx="228705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rgbClr val="060606"/>
                  </a:solidFill>
                </a:rPr>
                <a:t>Doing It Wrong</a:t>
              </a:r>
              <a:endParaRPr lang="en-US" sz="1600" dirty="0">
                <a:solidFill>
                  <a:srgbClr val="060606"/>
                </a:solidFill>
              </a:endParaRPr>
            </a:p>
            <a:p>
              <a:r>
                <a:rPr lang="en-US" sz="1600" dirty="0">
                  <a:solidFill>
                    <a:srgbClr val="060606"/>
                  </a:solidFill>
                </a:rPr>
                <a:t>Hex: #ffc30f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899592" y="3578701"/>
            <a:ext cx="3367180" cy="800799"/>
            <a:chOff x="3563885" y="3204265"/>
            <a:chExt cx="3367180" cy="800799"/>
          </a:xfrm>
        </p:grpSpPr>
        <p:sp>
          <p:nvSpPr>
            <p:cNvPr id="23" name="Rectangle 22"/>
            <p:cNvSpPr/>
            <p:nvPr/>
          </p:nvSpPr>
          <p:spPr>
            <a:xfrm>
              <a:off x="3563885" y="3212976"/>
              <a:ext cx="936105" cy="792088"/>
            </a:xfrm>
            <a:prstGeom prst="rect">
              <a:avLst/>
            </a:prstGeom>
            <a:solidFill>
              <a:srgbClr val="7EB2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60606"/>
                </a:solidFill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644006" y="3204265"/>
              <a:ext cx="228705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rgbClr val="060606"/>
                  </a:solidFill>
                </a:rPr>
                <a:t>Great Success</a:t>
              </a:r>
              <a:endParaRPr lang="en-US" sz="1600" dirty="0">
                <a:solidFill>
                  <a:srgbClr val="060606"/>
                </a:solidFill>
              </a:endParaRPr>
            </a:p>
            <a:p>
              <a:r>
                <a:rPr lang="en-US" sz="1600" dirty="0">
                  <a:solidFill>
                    <a:srgbClr val="060606"/>
                  </a:solidFill>
                </a:rPr>
                <a:t>Hex: #7fb34b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96666089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smtClean="0"/>
              <a:t>Web </a:t>
            </a:r>
            <a:r>
              <a:rPr lang="fi-FI" dirty="0" err="1" smtClean="0"/>
              <a:t>colors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828799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latin typeface="Roboto" pitchFamily="2" charset="0"/>
                <a:ea typeface="Roboto" pitchFamily="2" charset="0"/>
              </a:rPr>
              <a:t>666</a:t>
            </a:r>
            <a:r>
              <a:rPr lang="en-US" dirty="0"/>
              <a:t> is the darkest shade you can use anywhere. 666 is near black. If there is necessary to use black, this color is the one</a:t>
            </a:r>
            <a:r>
              <a:rPr lang="en-US" dirty="0" smtClean="0"/>
              <a:t>.</a:t>
            </a:r>
          </a:p>
          <a:p>
            <a:endParaRPr lang="fi-FI" dirty="0"/>
          </a:p>
          <a:p>
            <a:r>
              <a:rPr lang="en-US" dirty="0">
                <a:latin typeface="Roboto" pitchFamily="2" charset="0"/>
                <a:ea typeface="Roboto" pitchFamily="2" charset="0"/>
              </a:rPr>
              <a:t>Toolbox and Team Board </a:t>
            </a:r>
            <a:r>
              <a:rPr lang="en-US" dirty="0"/>
              <a:t>are used as a background for some elements (a toolbox or web site element background for example).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4696522" y="4071792"/>
            <a:ext cx="3337115" cy="795382"/>
            <a:chOff x="3635896" y="5220489"/>
            <a:chExt cx="3337115" cy="795382"/>
          </a:xfrm>
        </p:grpSpPr>
        <p:sp>
          <p:nvSpPr>
            <p:cNvPr id="11" name="Rectangle 10"/>
            <p:cNvSpPr/>
            <p:nvPr/>
          </p:nvSpPr>
          <p:spPr>
            <a:xfrm>
              <a:off x="3635896" y="5223783"/>
              <a:ext cx="936104" cy="792088"/>
            </a:xfrm>
            <a:prstGeom prst="rect">
              <a:avLst/>
            </a:prstGeom>
            <a:solidFill>
              <a:srgbClr val="06060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60606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685952" y="5220489"/>
              <a:ext cx="228705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rgbClr val="060606"/>
                  </a:solidFill>
                </a:rPr>
                <a:t>666</a:t>
              </a:r>
              <a:endParaRPr lang="en-US" sz="1600" dirty="0">
                <a:solidFill>
                  <a:srgbClr val="060606"/>
                </a:solidFill>
              </a:endParaRPr>
            </a:p>
            <a:p>
              <a:r>
                <a:rPr lang="en-US" sz="1600" dirty="0">
                  <a:solidFill>
                    <a:srgbClr val="060606"/>
                  </a:solidFill>
                </a:rPr>
                <a:t>Hex: #060606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971600" y="5076981"/>
            <a:ext cx="3316144" cy="792088"/>
            <a:chOff x="3635896" y="4365104"/>
            <a:chExt cx="3316144" cy="792088"/>
          </a:xfrm>
        </p:grpSpPr>
        <p:sp>
          <p:nvSpPr>
            <p:cNvPr id="14" name="Rectangle 13"/>
            <p:cNvSpPr/>
            <p:nvPr/>
          </p:nvSpPr>
          <p:spPr>
            <a:xfrm>
              <a:off x="3635896" y="4365104"/>
              <a:ext cx="936104" cy="792088"/>
            </a:xfrm>
            <a:prstGeom prst="rect">
              <a:avLst/>
            </a:prstGeom>
            <a:solidFill>
              <a:srgbClr val="C7C7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60606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664981" y="4428401"/>
              <a:ext cx="228705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rgbClr val="060606"/>
                  </a:solidFill>
                </a:rPr>
                <a:t>Team Board</a:t>
              </a:r>
              <a:endParaRPr lang="en-US" sz="1600" dirty="0">
                <a:solidFill>
                  <a:srgbClr val="060606"/>
                </a:solidFill>
              </a:endParaRPr>
            </a:p>
            <a:p>
              <a:r>
                <a:rPr lang="en-US" sz="1600" dirty="0">
                  <a:solidFill>
                    <a:srgbClr val="060606"/>
                  </a:solidFill>
                </a:rPr>
                <a:t>Hex: #c8c8c8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971600" y="4008495"/>
            <a:ext cx="3316142" cy="792088"/>
            <a:chOff x="3635896" y="3501008"/>
            <a:chExt cx="3316142" cy="792088"/>
          </a:xfrm>
        </p:grpSpPr>
        <p:sp>
          <p:nvSpPr>
            <p:cNvPr id="17" name="Rectangle 16"/>
            <p:cNvSpPr/>
            <p:nvPr/>
          </p:nvSpPr>
          <p:spPr>
            <a:xfrm>
              <a:off x="3635896" y="3501008"/>
              <a:ext cx="936104" cy="792088"/>
            </a:xfrm>
            <a:prstGeom prst="rect">
              <a:avLst/>
            </a:prstGeom>
            <a:solidFill>
              <a:srgbClr val="EAEAEA"/>
            </a:solidFill>
            <a:ln w="3175">
              <a:solidFill>
                <a:srgbClr val="1A1A1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60606"/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4664979" y="3564305"/>
              <a:ext cx="228705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rgbClr val="060606"/>
                  </a:solidFill>
                </a:rPr>
                <a:t>Toolbox</a:t>
              </a:r>
              <a:endParaRPr lang="en-US" sz="1600" dirty="0">
                <a:solidFill>
                  <a:srgbClr val="060606"/>
                </a:solidFill>
              </a:endParaRPr>
            </a:p>
            <a:p>
              <a:r>
                <a:rPr lang="en-US" sz="1600" dirty="0">
                  <a:solidFill>
                    <a:srgbClr val="060606"/>
                  </a:solidFill>
                </a:rPr>
                <a:t>Hex: #</a:t>
              </a:r>
              <a:r>
                <a:rPr lang="en-US" sz="1600" dirty="0" err="1">
                  <a:solidFill>
                    <a:srgbClr val="060606"/>
                  </a:solidFill>
                </a:rPr>
                <a:t>ebebeb</a:t>
              </a:r>
              <a:endParaRPr lang="en-US" sz="1600" dirty="0">
                <a:solidFill>
                  <a:srgbClr val="060606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06505456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 smtClean="0"/>
              <a:t>Typography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19672" y="3212976"/>
            <a:ext cx="5770984" cy="269289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2000" dirty="0">
                <a:latin typeface="Roboto Cn" pitchFamily="2" charset="0"/>
                <a:ea typeface="Roboto Cn" pitchFamily="2" charset="0"/>
              </a:rPr>
              <a:t>Roboto Condensed, </a:t>
            </a:r>
            <a:r>
              <a:rPr lang="it-IT" sz="2000" i="1" dirty="0">
                <a:latin typeface="Roboto Cn" pitchFamily="2" charset="0"/>
                <a:ea typeface="Roboto Cn" pitchFamily="2" charset="0"/>
              </a:rPr>
              <a:t>Roboto Condensed Italic </a:t>
            </a:r>
            <a:endParaRPr lang="it-IT" sz="2000" dirty="0">
              <a:latin typeface="Roboto Cn" pitchFamily="2" charset="0"/>
              <a:ea typeface="Roboto Cn" pitchFamily="2" charset="0"/>
            </a:endParaRPr>
          </a:p>
          <a:p>
            <a:pPr marL="0" indent="0">
              <a:buNone/>
            </a:pPr>
            <a:r>
              <a:rPr lang="en-US" sz="2000" b="1" dirty="0" err="1">
                <a:latin typeface="Roboto Cn" pitchFamily="2" charset="0"/>
                <a:ea typeface="Roboto Cn" pitchFamily="2" charset="0"/>
              </a:rPr>
              <a:t>Roboto</a:t>
            </a:r>
            <a:r>
              <a:rPr lang="en-US" sz="2000" b="1" dirty="0">
                <a:latin typeface="Roboto Cn" pitchFamily="2" charset="0"/>
                <a:ea typeface="Roboto Cn" pitchFamily="2" charset="0"/>
              </a:rPr>
              <a:t> Bold Condensed</a:t>
            </a:r>
            <a:r>
              <a:rPr lang="en-US" sz="2000" i="1" dirty="0">
                <a:latin typeface="Roboto Cn" pitchFamily="2" charset="0"/>
                <a:ea typeface="Roboto Cn" pitchFamily="2" charset="0"/>
              </a:rPr>
              <a:t>, </a:t>
            </a:r>
            <a:r>
              <a:rPr lang="en-US" sz="2000" b="1" i="1" dirty="0" err="1">
                <a:latin typeface="Roboto Cn" pitchFamily="2" charset="0"/>
                <a:ea typeface="Roboto Cn" pitchFamily="2" charset="0"/>
              </a:rPr>
              <a:t>Roboto</a:t>
            </a:r>
            <a:r>
              <a:rPr lang="en-US" sz="2000" b="1" i="1" dirty="0">
                <a:latin typeface="Roboto Cn" pitchFamily="2" charset="0"/>
                <a:ea typeface="Roboto Cn" pitchFamily="2" charset="0"/>
              </a:rPr>
              <a:t> Bold Condensed Italic </a:t>
            </a:r>
            <a:endParaRPr lang="en-US" sz="2000" dirty="0">
              <a:latin typeface="Roboto Cn" pitchFamily="2" charset="0"/>
              <a:ea typeface="Roboto Cn" pitchFamily="2" charset="0"/>
            </a:endParaRPr>
          </a:p>
          <a:p>
            <a:pPr marL="0" indent="0">
              <a:buNone/>
            </a:pPr>
            <a:r>
              <a:rPr lang="en-US" sz="2000" dirty="0" err="1">
                <a:latin typeface="Roboto Th" pitchFamily="2" charset="0"/>
                <a:ea typeface="Roboto Th" pitchFamily="2" charset="0"/>
              </a:rPr>
              <a:t>Roboto</a:t>
            </a:r>
            <a:r>
              <a:rPr lang="en-US" sz="2000" dirty="0">
                <a:latin typeface="Roboto Th" pitchFamily="2" charset="0"/>
                <a:ea typeface="Roboto Th" pitchFamily="2" charset="0"/>
              </a:rPr>
              <a:t> Thin, </a:t>
            </a:r>
            <a:r>
              <a:rPr lang="en-US" sz="2000" i="1" dirty="0" err="1">
                <a:latin typeface="Roboto Th" pitchFamily="2" charset="0"/>
                <a:ea typeface="Roboto Th" pitchFamily="2" charset="0"/>
              </a:rPr>
              <a:t>Roboto</a:t>
            </a:r>
            <a:r>
              <a:rPr lang="en-US" sz="2000" i="1" dirty="0">
                <a:latin typeface="Roboto Th" pitchFamily="2" charset="0"/>
                <a:ea typeface="Roboto Th" pitchFamily="2" charset="0"/>
              </a:rPr>
              <a:t> Thin Italic </a:t>
            </a:r>
            <a:endParaRPr lang="en-US" sz="2000" dirty="0">
              <a:latin typeface="Roboto Th" pitchFamily="2" charset="0"/>
              <a:ea typeface="Roboto Th" pitchFamily="2" charset="0"/>
            </a:endParaRPr>
          </a:p>
          <a:p>
            <a:pPr marL="0" indent="0">
              <a:buNone/>
            </a:pPr>
            <a:r>
              <a:rPr lang="en-US" sz="2000" dirty="0" err="1"/>
              <a:t>Roboto</a:t>
            </a:r>
            <a:r>
              <a:rPr lang="en-US" sz="2000" dirty="0"/>
              <a:t> Light, </a:t>
            </a:r>
            <a:r>
              <a:rPr lang="en-US" sz="2000" i="1" dirty="0" err="1"/>
              <a:t>Roboto</a:t>
            </a:r>
            <a:r>
              <a:rPr lang="en-US" sz="2000" i="1" dirty="0"/>
              <a:t> Light Italic </a:t>
            </a:r>
            <a:endParaRPr lang="en-US" sz="2000" dirty="0"/>
          </a:p>
          <a:p>
            <a:pPr marL="0" indent="0">
              <a:buNone/>
            </a:pPr>
            <a:r>
              <a:rPr lang="en-US" sz="2000" dirty="0" err="1">
                <a:latin typeface="Roboto" pitchFamily="2" charset="0"/>
                <a:ea typeface="Roboto" pitchFamily="2" charset="0"/>
              </a:rPr>
              <a:t>Roboto</a:t>
            </a:r>
            <a:r>
              <a:rPr lang="en-US" sz="2000" dirty="0">
                <a:latin typeface="Roboto" pitchFamily="2" charset="0"/>
                <a:ea typeface="Roboto" pitchFamily="2" charset="0"/>
              </a:rPr>
              <a:t> Regular, </a:t>
            </a:r>
            <a:r>
              <a:rPr lang="en-US" sz="2000" i="1" dirty="0" err="1">
                <a:latin typeface="Roboto" pitchFamily="2" charset="0"/>
                <a:ea typeface="Roboto" pitchFamily="2" charset="0"/>
              </a:rPr>
              <a:t>Roboto</a:t>
            </a:r>
            <a:r>
              <a:rPr lang="en-US" sz="2000" i="1" dirty="0">
                <a:latin typeface="Roboto" pitchFamily="2" charset="0"/>
                <a:ea typeface="Roboto" pitchFamily="2" charset="0"/>
              </a:rPr>
              <a:t> Regular Italic </a:t>
            </a:r>
            <a:endParaRPr lang="en-US" sz="2000" dirty="0">
              <a:latin typeface="Roboto" pitchFamily="2" charset="0"/>
              <a:ea typeface="Roboto" pitchFamily="2" charset="0"/>
            </a:endParaRPr>
          </a:p>
          <a:p>
            <a:pPr marL="0" indent="0">
              <a:buNone/>
            </a:pPr>
            <a:r>
              <a:rPr lang="pl-PL" sz="2000" b="1" dirty="0" smtClean="0">
                <a:latin typeface="Roboto" pitchFamily="2" charset="0"/>
                <a:ea typeface="Roboto" pitchFamily="2" charset="0"/>
              </a:rPr>
              <a:t>Roboto </a:t>
            </a:r>
            <a:r>
              <a:rPr lang="pl-PL" sz="2000" b="1" dirty="0">
                <a:latin typeface="Roboto" pitchFamily="2" charset="0"/>
                <a:ea typeface="Roboto" pitchFamily="2" charset="0"/>
              </a:rPr>
              <a:t>Bold</a:t>
            </a:r>
            <a:r>
              <a:rPr lang="pl-PL" sz="2000" i="1" dirty="0">
                <a:latin typeface="Roboto" pitchFamily="2" charset="0"/>
                <a:ea typeface="Roboto" pitchFamily="2" charset="0"/>
              </a:rPr>
              <a:t>, </a:t>
            </a:r>
            <a:r>
              <a:rPr lang="pl-PL" sz="2000" b="1" i="1" dirty="0">
                <a:latin typeface="Roboto" pitchFamily="2" charset="0"/>
                <a:ea typeface="Roboto" pitchFamily="2" charset="0"/>
              </a:rPr>
              <a:t>Roboto Bold Italic </a:t>
            </a:r>
            <a:endParaRPr lang="pl-PL" sz="2000" dirty="0">
              <a:latin typeface="Roboto" pitchFamily="2" charset="0"/>
              <a:ea typeface="Roboto" pitchFamily="2" charset="0"/>
            </a:endParaRPr>
          </a:p>
          <a:p>
            <a:pPr marL="0" indent="0">
              <a:buNone/>
            </a:pPr>
            <a:r>
              <a:rPr lang="en-US" sz="2000" dirty="0" err="1">
                <a:latin typeface="Roboto Bk" pitchFamily="2" charset="0"/>
                <a:ea typeface="Roboto Bk" pitchFamily="2" charset="0"/>
              </a:rPr>
              <a:t>Roboto</a:t>
            </a:r>
            <a:r>
              <a:rPr lang="en-US" sz="2000" dirty="0">
                <a:latin typeface="Roboto Bk" pitchFamily="2" charset="0"/>
                <a:ea typeface="Roboto Bk" pitchFamily="2" charset="0"/>
              </a:rPr>
              <a:t> </a:t>
            </a:r>
            <a:r>
              <a:rPr lang="en-US" sz="2000" dirty="0" smtClean="0">
                <a:latin typeface="Roboto Bk" pitchFamily="2" charset="0"/>
                <a:ea typeface="Roboto Bk" pitchFamily="2" charset="0"/>
              </a:rPr>
              <a:t>Black,</a:t>
            </a:r>
            <a:r>
              <a:rPr lang="en-US" sz="2000" b="1" i="1" dirty="0" smtClean="0">
                <a:latin typeface="Roboto Bk" pitchFamily="2" charset="0"/>
                <a:ea typeface="Roboto Bk" pitchFamily="2" charset="0"/>
              </a:rPr>
              <a:t> </a:t>
            </a:r>
            <a:r>
              <a:rPr lang="en-US" sz="2000" i="1" dirty="0" err="1">
                <a:latin typeface="Roboto Bk" pitchFamily="2" charset="0"/>
                <a:ea typeface="Roboto Bk" pitchFamily="2" charset="0"/>
              </a:rPr>
              <a:t>Roboto</a:t>
            </a:r>
            <a:r>
              <a:rPr lang="en-US" sz="2000" i="1" dirty="0">
                <a:latin typeface="Roboto Bk" pitchFamily="2" charset="0"/>
                <a:ea typeface="Roboto Bk" pitchFamily="2" charset="0"/>
              </a:rPr>
              <a:t> Black Italic </a:t>
            </a:r>
            <a:endParaRPr lang="en-US" sz="2000" dirty="0">
              <a:latin typeface="Roboto Bk" pitchFamily="2" charset="0"/>
              <a:ea typeface="Roboto Bk" pitchFamily="2" charset="0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67544" y="1600200"/>
            <a:ext cx="8229600" cy="11087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rgbClr val="191919"/>
                </a:solidFill>
                <a:latin typeface="Roboto Lt" pitchFamily="2" charset="0"/>
                <a:ea typeface="Roboto Lt" pitchFamily="2" charset="0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200" kern="1200">
                <a:solidFill>
                  <a:srgbClr val="191919"/>
                </a:solidFill>
                <a:latin typeface="Roboto Lt" pitchFamily="2" charset="0"/>
                <a:ea typeface="Roboto Lt" pitchFamily="2" charset="0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rgbClr val="191919"/>
                </a:solidFill>
                <a:latin typeface="Roboto Lt" pitchFamily="2" charset="0"/>
                <a:ea typeface="Roboto Lt" pitchFamily="2" charset="0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rgbClr val="191919"/>
                </a:solidFill>
                <a:latin typeface="Roboto Lt" pitchFamily="2" charset="0"/>
                <a:ea typeface="Roboto Lt" pitchFamily="2" charset="0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rgbClr val="191919"/>
                </a:solidFill>
                <a:latin typeface="Roboto Lt" pitchFamily="2" charset="0"/>
                <a:ea typeface="Roboto Lt" pitchFamily="2" charset="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latin typeface="Roboto" pitchFamily="2" charset="0"/>
                <a:ea typeface="Roboto" pitchFamily="2" charset="0"/>
              </a:rPr>
              <a:t>The </a:t>
            </a:r>
            <a:r>
              <a:rPr lang="en-US" sz="2000" dirty="0" err="1">
                <a:latin typeface="Roboto" pitchFamily="2" charset="0"/>
                <a:ea typeface="Roboto" pitchFamily="2" charset="0"/>
              </a:rPr>
              <a:t>Roboto</a:t>
            </a:r>
            <a:r>
              <a:rPr lang="en-US" sz="2000" dirty="0">
                <a:latin typeface="Roboto" pitchFamily="2" charset="0"/>
                <a:ea typeface="Roboto" pitchFamily="2" charset="0"/>
              </a:rPr>
              <a:t> family </a:t>
            </a:r>
          </a:p>
          <a:p>
            <a:r>
              <a:rPr lang="en-US" sz="2000" dirty="0"/>
              <a:t>The brand font is called </a:t>
            </a:r>
            <a:r>
              <a:rPr lang="en-US" sz="2000" dirty="0" err="1"/>
              <a:t>Roboto</a:t>
            </a:r>
            <a:r>
              <a:rPr lang="en-US" sz="2000" dirty="0"/>
              <a:t>. Always maintain the consistency in </a:t>
            </a:r>
            <a:r>
              <a:rPr lang="en-US" sz="2000" dirty="0" err="1"/>
              <a:t>FreeNest</a:t>
            </a:r>
            <a:r>
              <a:rPr lang="en-US" sz="2000" dirty="0"/>
              <a:t> software, web media, print media </a:t>
            </a:r>
            <a:r>
              <a:rPr lang="en-US" sz="2000" dirty="0" err="1"/>
              <a:t>etc</a:t>
            </a:r>
            <a:r>
              <a:rPr lang="en-US" sz="2000" dirty="0"/>
              <a:t>! If it’s not possible to use </a:t>
            </a:r>
            <a:r>
              <a:rPr lang="en-US" sz="2000" dirty="0" err="1"/>
              <a:t>Roboto</a:t>
            </a:r>
            <a:r>
              <a:rPr lang="en-US" sz="2000" dirty="0"/>
              <a:t> in web, use Arial. </a:t>
            </a:r>
            <a:endParaRPr lang="en-US" sz="2000" dirty="0">
              <a:latin typeface="Roboto Bk" pitchFamily="2" charset="0"/>
              <a:ea typeface="Roboto Bk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0867706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 smtClean="0"/>
              <a:t>Typography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556792"/>
            <a:ext cx="8229600" cy="216024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800" dirty="0">
                <a:latin typeface="Roboto" pitchFamily="2" charset="0"/>
                <a:ea typeface="Roboto" pitchFamily="2" charset="0"/>
              </a:rPr>
              <a:t>Using </a:t>
            </a:r>
            <a:r>
              <a:rPr lang="en-US" sz="2800" dirty="0" err="1">
                <a:latin typeface="Roboto" pitchFamily="2" charset="0"/>
                <a:ea typeface="Roboto" pitchFamily="2" charset="0"/>
              </a:rPr>
              <a:t>Roboto</a:t>
            </a:r>
            <a:r>
              <a:rPr lang="en-US" sz="2800" dirty="0">
                <a:latin typeface="Roboto" pitchFamily="2" charset="0"/>
                <a:ea typeface="Roboto" pitchFamily="2" charset="0"/>
              </a:rPr>
              <a:t> </a:t>
            </a:r>
          </a:p>
          <a:p>
            <a:r>
              <a:rPr lang="en-US" sz="2800" dirty="0"/>
              <a:t>In body text you should use Thin or Light. Light can be used if Thin gets too thin and stuffy. This text is written with </a:t>
            </a:r>
            <a:r>
              <a:rPr lang="en-US" sz="2800" dirty="0" err="1"/>
              <a:t>Roboto</a:t>
            </a:r>
            <a:r>
              <a:rPr lang="en-US" sz="2800" dirty="0"/>
              <a:t> Light. For highlighting etc. you can use Bold or Black. Never use Italic for anything else than just short quotations and such. See </a:t>
            </a:r>
            <a:r>
              <a:rPr lang="en-US" sz="2800" dirty="0" smtClean="0"/>
              <a:t>the </a:t>
            </a:r>
            <a:r>
              <a:rPr lang="en-US" sz="2800" dirty="0"/>
              <a:t>text colors in the Colors section to select right color for the right background when writing text. </a:t>
            </a:r>
            <a:r>
              <a:rPr lang="en-US" sz="2800" dirty="0" smtClean="0"/>
              <a:t> 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67544" y="4941168"/>
            <a:ext cx="8229600" cy="8926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rgbClr val="191919"/>
                </a:solidFill>
                <a:latin typeface="Roboto Lt" pitchFamily="2" charset="0"/>
                <a:ea typeface="Roboto Lt" pitchFamily="2" charset="0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200" kern="1200">
                <a:solidFill>
                  <a:srgbClr val="191919"/>
                </a:solidFill>
                <a:latin typeface="Roboto Lt" pitchFamily="2" charset="0"/>
                <a:ea typeface="Roboto Lt" pitchFamily="2" charset="0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rgbClr val="191919"/>
                </a:solidFill>
                <a:latin typeface="Roboto Lt" pitchFamily="2" charset="0"/>
                <a:ea typeface="Roboto Lt" pitchFamily="2" charset="0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rgbClr val="191919"/>
                </a:solidFill>
                <a:latin typeface="Roboto Lt" pitchFamily="2" charset="0"/>
                <a:ea typeface="Roboto Lt" pitchFamily="2" charset="0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rgbClr val="191919"/>
                </a:solidFill>
                <a:latin typeface="Roboto Lt" pitchFamily="2" charset="0"/>
                <a:ea typeface="Roboto Lt" pitchFamily="2" charset="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000" dirty="0" err="1" smtClean="0">
                <a:latin typeface="Roboto Th" pitchFamily="2" charset="0"/>
                <a:ea typeface="Roboto Th" pitchFamily="2" charset="0"/>
              </a:rPr>
              <a:t>Free</a:t>
            </a:r>
            <a:r>
              <a:rPr lang="en-US" sz="4000" dirty="0" err="1" smtClean="0">
                <a:latin typeface="Roboto Bk" pitchFamily="2" charset="0"/>
                <a:ea typeface="Roboto Bk" pitchFamily="2" charset="0"/>
              </a:rPr>
              <a:t>Nest</a:t>
            </a:r>
            <a:r>
              <a:rPr lang="en-US" dirty="0" smtClean="0"/>
              <a:t> 	(</a:t>
            </a:r>
            <a:r>
              <a:rPr lang="en-US" dirty="0" err="1" smtClean="0"/>
              <a:t>Roboto</a:t>
            </a:r>
            <a:r>
              <a:rPr lang="en-US" dirty="0" smtClean="0"/>
              <a:t> Thin and </a:t>
            </a:r>
            <a:r>
              <a:rPr lang="en-US" dirty="0" err="1" smtClean="0"/>
              <a:t>Roboto</a:t>
            </a:r>
            <a:r>
              <a:rPr lang="en-US" dirty="0" smtClean="0"/>
              <a:t> Black)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1336860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72146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i-FI" dirty="0" err="1" smtClean="0"/>
              <a:t>FreeNest</a:t>
            </a:r>
            <a:r>
              <a:rPr lang="fi-FI" dirty="0" smtClean="0"/>
              <a:t> </a:t>
            </a:r>
            <a:r>
              <a:rPr lang="fi-FI" dirty="0" err="1" smtClean="0"/>
              <a:t>Brand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867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is The </a:t>
            </a:r>
            <a:r>
              <a:rPr lang="en-US" dirty="0" err="1"/>
              <a:t>FreeNest</a:t>
            </a:r>
            <a:r>
              <a:rPr lang="en-US" dirty="0"/>
              <a:t> Brand?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We take branding seriously, The </a:t>
            </a:r>
            <a:r>
              <a:rPr lang="en-US" sz="2400" dirty="0" err="1"/>
              <a:t>FreeNest</a:t>
            </a:r>
            <a:r>
              <a:rPr lang="en-US" sz="2400" dirty="0"/>
              <a:t> Brand is our pride </a:t>
            </a:r>
            <a:r>
              <a:rPr lang="en-US" sz="2400" dirty="0" smtClean="0"/>
              <a:t>and joy</a:t>
            </a:r>
            <a:r>
              <a:rPr lang="en-US" sz="2400" dirty="0"/>
              <a:t>. </a:t>
            </a:r>
            <a:endParaRPr lang="en-US" sz="2400" dirty="0" smtClean="0"/>
          </a:p>
          <a:p>
            <a:r>
              <a:rPr lang="en-US" sz="2400" dirty="0" smtClean="0"/>
              <a:t>It </a:t>
            </a:r>
            <a:r>
              <a:rPr lang="en-US" sz="2400" dirty="0"/>
              <a:t>is the message we want to send to the developer </a:t>
            </a:r>
            <a:r>
              <a:rPr lang="en-US" sz="2400" dirty="0" smtClean="0"/>
              <a:t>teams, customers </a:t>
            </a:r>
            <a:r>
              <a:rPr lang="en-US" sz="2400" dirty="0"/>
              <a:t>and stakeholders.</a:t>
            </a:r>
          </a:p>
          <a:p>
            <a:r>
              <a:rPr lang="en-US" sz="2400" dirty="0"/>
              <a:t>These guidelines must be followed in all </a:t>
            </a:r>
            <a:r>
              <a:rPr lang="en-US" sz="2400" dirty="0" err="1"/>
              <a:t>FreeNest’s</a:t>
            </a:r>
            <a:r>
              <a:rPr lang="en-US" sz="2400" dirty="0"/>
              <a:t> </a:t>
            </a:r>
            <a:r>
              <a:rPr lang="en-US" sz="2400" dirty="0" smtClean="0"/>
              <a:t>print and electronic  communications</a:t>
            </a:r>
            <a:r>
              <a:rPr lang="en-US" sz="2400" dirty="0"/>
              <a:t>, marketing and informing.</a:t>
            </a:r>
          </a:p>
          <a:p>
            <a:r>
              <a:rPr lang="en-US" sz="2400" dirty="0"/>
              <a:t>Documentation defines logo guidelines, typography and the use </a:t>
            </a:r>
            <a:r>
              <a:rPr lang="en-US" sz="2400" dirty="0" smtClean="0"/>
              <a:t>of colors</a:t>
            </a:r>
            <a:r>
              <a:rPr lang="en-US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32103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116831"/>
          </a:xfrm>
        </p:spPr>
        <p:txBody>
          <a:bodyPr>
            <a:normAutofit/>
          </a:bodyPr>
          <a:lstStyle/>
          <a:p>
            <a:r>
              <a:rPr lang="en-US" dirty="0"/>
              <a:t>The main logo </a:t>
            </a:r>
            <a:r>
              <a:rPr lang="en-US" dirty="0" smtClean="0"/>
              <a:t>consists </a:t>
            </a:r>
            <a:r>
              <a:rPr lang="en-US" dirty="0"/>
              <a:t>of two elements, the leaf and the text </a:t>
            </a:r>
            <a:r>
              <a:rPr lang="en-US" dirty="0" smtClean="0"/>
              <a:t>laying horizontally.</a:t>
            </a:r>
          </a:p>
          <a:p>
            <a:endParaRPr lang="fi-FI" dirty="0"/>
          </a:p>
          <a:p>
            <a:r>
              <a:rPr lang="en-US" dirty="0"/>
              <a:t>You can also use the logo with the </a:t>
            </a:r>
            <a:r>
              <a:rPr lang="en-US" dirty="0" err="1"/>
              <a:t>FreeNest</a:t>
            </a:r>
            <a:r>
              <a:rPr lang="en-US" dirty="0"/>
              <a:t> text under the leaf, </a:t>
            </a:r>
            <a:r>
              <a:rPr lang="en-US" dirty="0" smtClean="0"/>
              <a:t>if you </a:t>
            </a:r>
            <a:r>
              <a:rPr lang="en-US" dirty="0"/>
              <a:t>need. Don’t do this often, the main logo should be the </a:t>
            </a:r>
            <a:r>
              <a:rPr lang="en-US" dirty="0" smtClean="0"/>
              <a:t>horizontal one</a:t>
            </a:r>
            <a:r>
              <a:rPr lang="en-US" dirty="0"/>
              <a:t>. </a:t>
            </a:r>
            <a:endParaRPr lang="en-US" dirty="0" smtClean="0"/>
          </a:p>
        </p:txBody>
      </p:sp>
      <p:pic>
        <p:nvPicPr>
          <p:cNvPr id="9" name="Picture 3" descr="C:\Users\Administrator\Desktop\Nest\PowerPoint&amp;LibreOffice templates\blacktext_freenest_logo_vertical_cmyk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578"/>
          <a:stretch/>
        </p:blipFill>
        <p:spPr bwMode="auto">
          <a:xfrm>
            <a:off x="6297314" y="4046007"/>
            <a:ext cx="1587054" cy="1358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C:\Users\Administrator\Desktop\Nest\PowerPoint&amp;LibreOffice templates\blacktext_freenest_logo_horizontal_cmyk_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4221088"/>
            <a:ext cx="3895428" cy="884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1443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smtClean="0"/>
              <a:t>Logo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116831"/>
          </a:xfrm>
        </p:spPr>
        <p:txBody>
          <a:bodyPr/>
          <a:lstStyle/>
          <a:p>
            <a:r>
              <a:rPr lang="en-US" dirty="0"/>
              <a:t>You can also use </a:t>
            </a:r>
            <a:r>
              <a:rPr lang="en-US" dirty="0" smtClean="0"/>
              <a:t>the logo </a:t>
            </a:r>
            <a:r>
              <a:rPr lang="en-US" dirty="0"/>
              <a:t>with dark background and white text. </a:t>
            </a:r>
          </a:p>
          <a:p>
            <a:r>
              <a:rPr lang="en-US" dirty="0"/>
              <a:t>You can use the logo with the “Product Platform” text under the </a:t>
            </a:r>
            <a:r>
              <a:rPr lang="en-US" dirty="0" err="1"/>
              <a:t>FreeNest</a:t>
            </a:r>
            <a:r>
              <a:rPr lang="en-US" dirty="0"/>
              <a:t> if the logo itself does not open up in the context.</a:t>
            </a:r>
          </a:p>
          <a:p>
            <a:endParaRPr lang="en-US" dirty="0"/>
          </a:p>
        </p:txBody>
      </p:sp>
      <p:pic>
        <p:nvPicPr>
          <p:cNvPr id="2050" name="Picture 2" descr="C:\Users\Administrator\Desktop\Nest\PowerPoint&amp;LibreOffice templates\whitetext_freenest_logo_horizontal_cmyk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4221088"/>
            <a:ext cx="3895428" cy="927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Administrator\Desktop\Nest\PowerPoint&amp;LibreOffice templates\whitetext_freenest_logo_vertical_cmyk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3933" y="4043446"/>
            <a:ext cx="1591471" cy="1329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5760930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smtClean="0"/>
              <a:t>Logo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i-FI" dirty="0" err="1" smtClean="0"/>
              <a:t>Do</a:t>
            </a:r>
            <a:r>
              <a:rPr lang="fi-FI" dirty="0" smtClean="0"/>
              <a:t> …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Autofit/>
          </a:bodyPr>
          <a:lstStyle/>
          <a:p>
            <a:r>
              <a:rPr lang="en-US" sz="2000" dirty="0"/>
              <a:t>observe the free space around </a:t>
            </a:r>
            <a:r>
              <a:rPr lang="en-US" sz="2000" dirty="0" err="1"/>
              <a:t>tho</a:t>
            </a:r>
            <a:r>
              <a:rPr lang="en-US" sz="2000" dirty="0"/>
              <a:t> logo.</a:t>
            </a:r>
          </a:p>
          <a:p>
            <a:r>
              <a:rPr lang="en-US" sz="2000" dirty="0"/>
              <a:t>use the logo with black text when the background color is lite.</a:t>
            </a:r>
          </a:p>
          <a:p>
            <a:r>
              <a:rPr lang="en-US" sz="2000" dirty="0"/>
              <a:t>use the logo with white text when the background color is dark.</a:t>
            </a:r>
          </a:p>
          <a:p>
            <a:r>
              <a:rPr lang="en-US" sz="2000" dirty="0"/>
              <a:t>use white, black or neutral backgrounds.</a:t>
            </a:r>
          </a:p>
          <a:p>
            <a:r>
              <a:rPr lang="en-US" sz="2000" dirty="0"/>
              <a:t>respect our logos.</a:t>
            </a:r>
          </a:p>
          <a:p>
            <a:r>
              <a:rPr lang="en-US" sz="2000" dirty="0"/>
              <a:t>keep the logo readable.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fi-FI" dirty="0" err="1" smtClean="0"/>
              <a:t>Don’t</a:t>
            </a:r>
            <a:r>
              <a:rPr lang="fi-FI" dirty="0" smtClean="0"/>
              <a:t> …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squash or stretch the logo.</a:t>
            </a:r>
          </a:p>
          <a:p>
            <a:r>
              <a:rPr lang="en-US" sz="2000" dirty="0"/>
              <a:t>alter the proportion of the logo.</a:t>
            </a:r>
          </a:p>
          <a:p>
            <a:r>
              <a:rPr lang="en-US" sz="2000" dirty="0"/>
              <a:t>alter the layout of the logo.</a:t>
            </a:r>
          </a:p>
          <a:p>
            <a:r>
              <a:rPr lang="en-US" sz="2000" dirty="0"/>
              <a:t>put anything over the logo.</a:t>
            </a:r>
          </a:p>
          <a:p>
            <a:r>
              <a:rPr lang="en-US" sz="2000" dirty="0"/>
              <a:t>change the colors of the logo.</a:t>
            </a:r>
          </a:p>
        </p:txBody>
      </p:sp>
    </p:spTree>
    <p:extLst>
      <p:ext uri="{BB962C8B-B14F-4D97-AF65-F5344CB8AC3E}">
        <p14:creationId xmlns:p14="http://schemas.microsoft.com/office/powerpoint/2010/main" val="253651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smtClean="0"/>
              <a:t>Release </a:t>
            </a:r>
            <a:r>
              <a:rPr lang="fi-FI" dirty="0" err="1" smtClean="0"/>
              <a:t>plan</a:t>
            </a:r>
            <a:r>
              <a:rPr lang="fi-FI" dirty="0" smtClean="0"/>
              <a:t> for </a:t>
            </a:r>
            <a:r>
              <a:rPr lang="fi-FI" dirty="0" err="1" smtClean="0"/>
              <a:t>large</a:t>
            </a:r>
            <a:r>
              <a:rPr lang="fi-FI" dirty="0" smtClean="0"/>
              <a:t> </a:t>
            </a:r>
            <a:r>
              <a:rPr lang="fi-FI" dirty="0" err="1" smtClean="0"/>
              <a:t>system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266823" y="1232972"/>
            <a:ext cx="3168352" cy="369332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Unstable Released Edge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90767" y="4984042"/>
            <a:ext cx="3168352" cy="369332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Stable Released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489846" y="1848839"/>
            <a:ext cx="546198" cy="864096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Day 1</a:t>
            </a:r>
            <a:endParaRPr lang="en-US" sz="1200" dirty="0"/>
          </a:p>
        </p:txBody>
      </p:sp>
      <p:sp>
        <p:nvSpPr>
          <p:cNvPr id="7" name="Rectangle 6"/>
          <p:cNvSpPr/>
          <p:nvPr/>
        </p:nvSpPr>
        <p:spPr>
          <a:xfrm>
            <a:off x="2221781" y="1848839"/>
            <a:ext cx="546199" cy="864096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Day 2</a:t>
            </a:r>
            <a:endParaRPr lang="en-US" sz="1200" dirty="0"/>
          </a:p>
        </p:txBody>
      </p:sp>
      <p:sp>
        <p:nvSpPr>
          <p:cNvPr id="8" name="Rectangle 7"/>
          <p:cNvSpPr/>
          <p:nvPr/>
        </p:nvSpPr>
        <p:spPr>
          <a:xfrm>
            <a:off x="2879069" y="1848839"/>
            <a:ext cx="561764" cy="864096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Day …</a:t>
            </a:r>
            <a:endParaRPr lang="en-US" sz="1200" dirty="0"/>
          </a:p>
        </p:txBody>
      </p:sp>
      <p:sp>
        <p:nvSpPr>
          <p:cNvPr id="9" name="Rectangle 8"/>
          <p:cNvSpPr/>
          <p:nvPr/>
        </p:nvSpPr>
        <p:spPr>
          <a:xfrm>
            <a:off x="1294893" y="3558696"/>
            <a:ext cx="936104" cy="864096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Quartal</a:t>
            </a:r>
            <a:endParaRPr lang="en-US" dirty="0" smtClean="0"/>
          </a:p>
          <a:p>
            <a:pPr algn="ctr"/>
            <a:r>
              <a:rPr lang="en-US" dirty="0" smtClean="0"/>
              <a:t>Release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3304963" y="3558867"/>
            <a:ext cx="1116124" cy="864096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Monthly</a:t>
            </a:r>
          </a:p>
          <a:p>
            <a:pPr algn="ctr"/>
            <a:r>
              <a:rPr lang="en-US" dirty="0" smtClean="0"/>
              <a:t>Release</a:t>
            </a:r>
            <a:endParaRPr lang="en-US" dirty="0"/>
          </a:p>
        </p:txBody>
      </p:sp>
      <p:cxnSp>
        <p:nvCxnSpPr>
          <p:cNvPr id="11" name="Straight Arrow Connector 10"/>
          <p:cNvCxnSpPr>
            <a:stCxn id="9" idx="3"/>
            <a:endCxn id="10" idx="1"/>
          </p:cNvCxnSpPr>
          <p:nvPr/>
        </p:nvCxnSpPr>
        <p:spPr>
          <a:xfrm>
            <a:off x="2230997" y="3990744"/>
            <a:ext cx="1073966" cy="17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1295562" y="5416090"/>
            <a:ext cx="1049585" cy="864096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6 month</a:t>
            </a:r>
          </a:p>
          <a:p>
            <a:pPr algn="ctr"/>
            <a:r>
              <a:rPr lang="en-US" dirty="0" smtClean="0"/>
              <a:t>Release</a:t>
            </a:r>
            <a:endParaRPr lang="en-US" dirty="0"/>
          </a:p>
        </p:txBody>
      </p:sp>
      <p:cxnSp>
        <p:nvCxnSpPr>
          <p:cNvPr id="13" name="Straight Arrow Connector 12"/>
          <p:cNvCxnSpPr>
            <a:stCxn id="12" idx="3"/>
          </p:cNvCxnSpPr>
          <p:nvPr/>
        </p:nvCxnSpPr>
        <p:spPr>
          <a:xfrm>
            <a:off x="2345147" y="5848138"/>
            <a:ext cx="669674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1737902" y="1325792"/>
            <a:ext cx="0" cy="532859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3857316" y="1233175"/>
            <a:ext cx="0" cy="532859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8393820" y="1233175"/>
            <a:ext cx="0" cy="532859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6089564" y="1233175"/>
            <a:ext cx="0" cy="532859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3589926" y="1848839"/>
            <a:ext cx="546198" cy="864096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Day 1</a:t>
            </a:r>
            <a:endParaRPr lang="en-US" sz="1200" dirty="0"/>
          </a:p>
        </p:txBody>
      </p:sp>
      <p:sp>
        <p:nvSpPr>
          <p:cNvPr id="19" name="Rectangle 18"/>
          <p:cNvSpPr/>
          <p:nvPr/>
        </p:nvSpPr>
        <p:spPr>
          <a:xfrm>
            <a:off x="4289364" y="1860416"/>
            <a:ext cx="546199" cy="864096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Day 2</a:t>
            </a:r>
            <a:endParaRPr lang="en-US" sz="1200" dirty="0"/>
          </a:p>
        </p:txBody>
      </p:sp>
      <p:sp>
        <p:nvSpPr>
          <p:cNvPr id="20" name="Rectangle 19"/>
          <p:cNvSpPr/>
          <p:nvPr/>
        </p:nvSpPr>
        <p:spPr>
          <a:xfrm>
            <a:off x="4958070" y="1860416"/>
            <a:ext cx="561764" cy="864096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Day …</a:t>
            </a:r>
            <a:endParaRPr lang="en-US" sz="1200" dirty="0"/>
          </a:p>
        </p:txBody>
      </p:sp>
      <p:sp>
        <p:nvSpPr>
          <p:cNvPr id="21" name="Rectangle 20"/>
          <p:cNvSpPr/>
          <p:nvPr/>
        </p:nvSpPr>
        <p:spPr>
          <a:xfrm>
            <a:off x="5816465" y="1848839"/>
            <a:ext cx="546198" cy="864096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Day 1</a:t>
            </a:r>
            <a:endParaRPr lang="en-US" sz="1200" dirty="0"/>
          </a:p>
        </p:txBody>
      </p:sp>
      <p:sp>
        <p:nvSpPr>
          <p:cNvPr id="22" name="Rectangle 21"/>
          <p:cNvSpPr/>
          <p:nvPr/>
        </p:nvSpPr>
        <p:spPr>
          <a:xfrm>
            <a:off x="6622068" y="1860416"/>
            <a:ext cx="546199" cy="864096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Day 2</a:t>
            </a:r>
            <a:endParaRPr lang="en-US" sz="1200" dirty="0"/>
          </a:p>
        </p:txBody>
      </p:sp>
      <p:sp>
        <p:nvSpPr>
          <p:cNvPr id="23" name="Rectangle 22"/>
          <p:cNvSpPr/>
          <p:nvPr/>
        </p:nvSpPr>
        <p:spPr>
          <a:xfrm>
            <a:off x="7353831" y="1868061"/>
            <a:ext cx="561764" cy="864096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Day …</a:t>
            </a:r>
            <a:endParaRPr lang="en-US" sz="1200" dirty="0"/>
          </a:p>
        </p:txBody>
      </p:sp>
      <p:sp>
        <p:nvSpPr>
          <p:cNvPr id="24" name="Rectangle 23"/>
          <p:cNvSpPr/>
          <p:nvPr/>
        </p:nvSpPr>
        <p:spPr>
          <a:xfrm>
            <a:off x="5531502" y="3558867"/>
            <a:ext cx="1116124" cy="864096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Monthly</a:t>
            </a:r>
          </a:p>
          <a:p>
            <a:pPr algn="ctr"/>
            <a:r>
              <a:rPr lang="en-US" dirty="0" smtClean="0"/>
              <a:t>Release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7835758" y="3559038"/>
            <a:ext cx="1116124" cy="864096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Monthly</a:t>
            </a:r>
          </a:p>
          <a:p>
            <a:pPr algn="ctr"/>
            <a:r>
              <a:rPr lang="en-US" dirty="0" smtClean="0"/>
              <a:t>Release</a:t>
            </a:r>
            <a:endParaRPr lang="en-US" dirty="0"/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4421087" y="3949424"/>
            <a:ext cx="1073966" cy="17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24" idx="3"/>
            <a:endCxn id="25" idx="1"/>
          </p:cNvCxnSpPr>
          <p:nvPr/>
        </p:nvCxnSpPr>
        <p:spPr>
          <a:xfrm>
            <a:off x="6647626" y="3990915"/>
            <a:ext cx="1188132" cy="17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275140" y="3039826"/>
            <a:ext cx="3168352" cy="369332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Fix Released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 rot="16200000">
            <a:off x="-8345" y="1816348"/>
            <a:ext cx="15053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Unit &amp; Testing</a:t>
            </a:r>
            <a:endParaRPr lang="en-US" sz="1600" dirty="0"/>
          </a:p>
        </p:txBody>
      </p:sp>
      <p:sp>
        <p:nvSpPr>
          <p:cNvPr id="30" name="TextBox 29"/>
          <p:cNvSpPr txBox="1"/>
          <p:nvPr/>
        </p:nvSpPr>
        <p:spPr>
          <a:xfrm rot="16200000">
            <a:off x="-37994" y="3348100"/>
            <a:ext cx="15646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Integration Testing</a:t>
            </a:r>
            <a:endParaRPr lang="en-US" sz="1600" dirty="0"/>
          </a:p>
        </p:txBody>
      </p:sp>
      <p:sp>
        <p:nvSpPr>
          <p:cNvPr id="31" name="TextBox 30"/>
          <p:cNvSpPr txBox="1"/>
          <p:nvPr/>
        </p:nvSpPr>
        <p:spPr>
          <a:xfrm rot="16200000">
            <a:off x="-194533" y="5423156"/>
            <a:ext cx="18776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System Acceptance Testing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234839594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 smtClean="0"/>
              <a:t>Brand</a:t>
            </a:r>
            <a:r>
              <a:rPr lang="fi-FI" dirty="0" smtClean="0"/>
              <a:t> </a:t>
            </a:r>
            <a:r>
              <a:rPr lang="fi-FI" dirty="0" err="1"/>
              <a:t>c</a:t>
            </a:r>
            <a:r>
              <a:rPr lang="fi-FI" dirty="0" err="1" smtClean="0"/>
              <a:t>olors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200" dirty="0" smtClean="0">
                <a:latin typeface="Roboto" pitchFamily="2" charset="0"/>
                <a:ea typeface="Roboto" pitchFamily="2" charset="0"/>
              </a:rPr>
              <a:t>TMNT </a:t>
            </a:r>
            <a:r>
              <a:rPr lang="en-US" sz="2200" dirty="0">
                <a:latin typeface="Roboto" pitchFamily="2" charset="0"/>
                <a:ea typeface="Roboto" pitchFamily="2" charset="0"/>
              </a:rPr>
              <a:t>and Leaf Green </a:t>
            </a:r>
            <a:r>
              <a:rPr lang="en-US" sz="2200" dirty="0"/>
              <a:t>are the main colors of the brand. You can find the colors from the </a:t>
            </a:r>
            <a:r>
              <a:rPr lang="en-US" sz="2200" dirty="0" err="1"/>
              <a:t>FreeNest</a:t>
            </a:r>
            <a:r>
              <a:rPr lang="en-US" sz="2200" dirty="0"/>
              <a:t> logos leaf. Logos typography has the color called </a:t>
            </a:r>
            <a:r>
              <a:rPr lang="en-US" sz="2200" dirty="0" smtClean="0"/>
              <a:t>666. </a:t>
            </a:r>
            <a:r>
              <a:rPr lang="en-US" sz="2200" dirty="0"/>
              <a:t>Use these green colors with light or dark </a:t>
            </a:r>
            <a:r>
              <a:rPr lang="en-US" sz="2200" dirty="0" smtClean="0"/>
              <a:t>background, but </a:t>
            </a:r>
            <a:r>
              <a:rPr lang="en-US" sz="2200" dirty="0"/>
              <a:t>do not use TMNT color behind the logo. </a:t>
            </a:r>
            <a:r>
              <a:rPr lang="en-US" sz="2200" dirty="0" smtClean="0"/>
              <a:t> </a:t>
            </a:r>
            <a:endParaRPr lang="en-US" sz="2200" dirty="0"/>
          </a:p>
        </p:txBody>
      </p:sp>
      <p:sp>
        <p:nvSpPr>
          <p:cNvPr id="6" name="Rectangle 5"/>
          <p:cNvSpPr/>
          <p:nvPr/>
        </p:nvSpPr>
        <p:spPr>
          <a:xfrm>
            <a:off x="3203847" y="3694382"/>
            <a:ext cx="936104" cy="792088"/>
          </a:xfrm>
          <a:prstGeom prst="rect">
            <a:avLst/>
          </a:prstGeom>
          <a:solidFill>
            <a:srgbClr val="5F80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203847" y="4692592"/>
            <a:ext cx="936104" cy="792088"/>
          </a:xfrm>
          <a:prstGeom prst="rect">
            <a:avLst/>
          </a:prstGeom>
          <a:solidFill>
            <a:srgbClr val="8DBF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4427983" y="3674166"/>
            <a:ext cx="273630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F9F9FB"/>
                </a:solidFill>
              </a:rPr>
              <a:t>TMNT</a:t>
            </a:r>
            <a:endParaRPr lang="en-US" sz="1600" dirty="0">
              <a:solidFill>
                <a:srgbClr val="F9F9FB"/>
              </a:solidFill>
            </a:endParaRPr>
          </a:p>
          <a:p>
            <a:r>
              <a:rPr lang="en-US" sz="1600" dirty="0">
                <a:solidFill>
                  <a:srgbClr val="F9F9FB"/>
                </a:solidFill>
              </a:rPr>
              <a:t>Hex: #5f8029</a:t>
            </a:r>
          </a:p>
          <a:p>
            <a:r>
              <a:rPr lang="es-ES" sz="1600" dirty="0">
                <a:solidFill>
                  <a:srgbClr val="F9F9FB"/>
                </a:solidFill>
              </a:rPr>
              <a:t>CMYK: C67 M30 Y100 K15</a:t>
            </a:r>
            <a:endParaRPr lang="en-US" sz="1600" dirty="0">
              <a:solidFill>
                <a:srgbClr val="F9F9FB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4427983" y="4668041"/>
            <a:ext cx="273630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F9F9FB"/>
                </a:solidFill>
              </a:rPr>
              <a:t>Leaf Green</a:t>
            </a:r>
            <a:endParaRPr lang="en-US" sz="1600" dirty="0">
              <a:solidFill>
                <a:srgbClr val="F9F9FB"/>
              </a:solidFill>
            </a:endParaRPr>
          </a:p>
          <a:p>
            <a:r>
              <a:rPr lang="en-US" sz="1600" dirty="0">
                <a:solidFill>
                  <a:srgbClr val="F9F9FB"/>
                </a:solidFill>
              </a:rPr>
              <a:t>Hex: #8ec03d</a:t>
            </a:r>
          </a:p>
          <a:p>
            <a:r>
              <a:rPr lang="es-ES" sz="1600" dirty="0">
                <a:solidFill>
                  <a:srgbClr val="F9F9FB"/>
                </a:solidFill>
              </a:rPr>
              <a:t>CMYK: C52 M0 Y90 K0</a:t>
            </a:r>
            <a:endParaRPr lang="en-US" sz="1600" dirty="0">
              <a:solidFill>
                <a:srgbClr val="F9F9F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5577652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 smtClean="0"/>
              <a:t>Brand</a:t>
            </a:r>
            <a:r>
              <a:rPr lang="fi-FI" dirty="0" smtClean="0"/>
              <a:t> </a:t>
            </a:r>
            <a:r>
              <a:rPr lang="fi-FI" dirty="0" err="1"/>
              <a:t>c</a:t>
            </a:r>
            <a:r>
              <a:rPr lang="fi-FI" dirty="0" err="1" smtClean="0"/>
              <a:t>olors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404863"/>
          </a:xfrm>
        </p:spPr>
        <p:txBody>
          <a:bodyPr>
            <a:normAutofit lnSpcReduction="10000"/>
          </a:bodyPr>
          <a:lstStyle/>
          <a:p>
            <a:r>
              <a:rPr lang="en-US" dirty="0" err="1">
                <a:latin typeface="Roboto" pitchFamily="2" charset="0"/>
                <a:ea typeface="Roboto" pitchFamily="2" charset="0"/>
              </a:rPr>
              <a:t>Kissa</a:t>
            </a:r>
            <a:r>
              <a:rPr lang="en-US" dirty="0"/>
              <a:t> can be used as a background color for some elements. It must also be used as a text color if the background is gray (Toolbox for example). </a:t>
            </a:r>
          </a:p>
          <a:p>
            <a:r>
              <a:rPr lang="en-US" dirty="0">
                <a:latin typeface="Roboto" pitchFamily="2" charset="0"/>
                <a:ea typeface="Roboto" pitchFamily="2" charset="0"/>
              </a:rPr>
              <a:t>Gandalf</a:t>
            </a:r>
            <a:r>
              <a:rPr lang="en-US" dirty="0"/>
              <a:t> is meant to be used as a text color if the background is light (Steven Seagull). </a:t>
            </a:r>
          </a:p>
          <a:p>
            <a:r>
              <a:rPr lang="en-US" dirty="0">
                <a:latin typeface="Roboto" pitchFamily="2" charset="0"/>
                <a:ea typeface="Roboto" pitchFamily="2" charset="0"/>
              </a:rPr>
              <a:t>Steven Seagull </a:t>
            </a:r>
            <a:r>
              <a:rPr lang="en-US" dirty="0"/>
              <a:t>is a main background color for everything in </a:t>
            </a:r>
            <a:r>
              <a:rPr lang="en-US" dirty="0" err="1"/>
              <a:t>FreeNest</a:t>
            </a:r>
            <a:r>
              <a:rPr lang="en-US" dirty="0"/>
              <a:t>. It can be also used as a text color if the background is dark (</a:t>
            </a:r>
            <a:r>
              <a:rPr lang="en-US" dirty="0" err="1"/>
              <a:t>Kissa</a:t>
            </a:r>
            <a:r>
              <a:rPr lang="en-US" dirty="0"/>
              <a:t> for example). </a:t>
            </a:r>
          </a:p>
          <a:p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872187" y="5101242"/>
            <a:ext cx="3295169" cy="861774"/>
            <a:chOff x="2051720" y="4136617"/>
            <a:chExt cx="3295169" cy="861774"/>
          </a:xfrm>
        </p:grpSpPr>
        <p:sp>
          <p:nvSpPr>
            <p:cNvPr id="5" name="Rectangle 4"/>
            <p:cNvSpPr/>
            <p:nvPr/>
          </p:nvSpPr>
          <p:spPr>
            <a:xfrm>
              <a:off x="2051720" y="4149080"/>
              <a:ext cx="936104" cy="792088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059830" y="4136617"/>
              <a:ext cx="2287059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rgbClr val="F9F9FB"/>
                  </a:solidFill>
                </a:rPr>
                <a:t>Gandalf</a:t>
              </a:r>
              <a:endParaRPr lang="en-US" sz="1600" dirty="0">
                <a:solidFill>
                  <a:srgbClr val="F9F9FB"/>
                </a:solidFill>
              </a:endParaRPr>
            </a:p>
            <a:p>
              <a:r>
                <a:rPr lang="en-US" sz="1600" dirty="0">
                  <a:solidFill>
                    <a:srgbClr val="F9F9FB"/>
                  </a:solidFill>
                </a:rPr>
                <a:t>Hex: #454545</a:t>
              </a:r>
            </a:p>
            <a:p>
              <a:r>
                <a:rPr lang="es-ES" sz="1600" dirty="0">
                  <a:solidFill>
                    <a:srgbClr val="F9F9FB"/>
                  </a:solidFill>
                </a:rPr>
                <a:t>CMYK: C65 M55 Y52 K53</a:t>
              </a:r>
              <a:endParaRPr lang="en-US" sz="1600" dirty="0">
                <a:solidFill>
                  <a:srgbClr val="F9F9FB"/>
                </a:solidFill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872187" y="4176371"/>
            <a:ext cx="3295169" cy="941283"/>
            <a:chOff x="2051720" y="5050983"/>
            <a:chExt cx="3295169" cy="941283"/>
          </a:xfrm>
        </p:grpSpPr>
        <p:sp>
          <p:nvSpPr>
            <p:cNvPr id="6" name="Rectangle 5"/>
            <p:cNvSpPr/>
            <p:nvPr/>
          </p:nvSpPr>
          <p:spPr>
            <a:xfrm>
              <a:off x="2051720" y="5050983"/>
              <a:ext cx="936104" cy="792088"/>
            </a:xfrm>
            <a:prstGeom prst="rect">
              <a:avLst/>
            </a:prstGeom>
            <a:solidFill>
              <a:srgbClr val="1A1A1A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059830" y="5130492"/>
              <a:ext cx="2287059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err="1">
                  <a:solidFill>
                    <a:srgbClr val="F9F9FB"/>
                  </a:solidFill>
                </a:rPr>
                <a:t>Kissa</a:t>
              </a:r>
              <a:endParaRPr lang="en-US" sz="1600" dirty="0">
                <a:solidFill>
                  <a:srgbClr val="F9F9FB"/>
                </a:solidFill>
              </a:endParaRPr>
            </a:p>
            <a:p>
              <a:r>
                <a:rPr lang="en-US" sz="1600" dirty="0">
                  <a:solidFill>
                    <a:srgbClr val="F9F9FB"/>
                  </a:solidFill>
                </a:rPr>
                <a:t>Hex: #1a1a1a</a:t>
              </a:r>
            </a:p>
            <a:p>
              <a:r>
                <a:rPr lang="es-ES" sz="1600" dirty="0">
                  <a:solidFill>
                    <a:srgbClr val="F9F9FB"/>
                  </a:solidFill>
                </a:rPr>
                <a:t>CMYK: C76 M67 Y0 K0</a:t>
              </a:r>
              <a:endParaRPr lang="en-US" sz="1600" dirty="0">
                <a:solidFill>
                  <a:srgbClr val="F9F9FB"/>
                </a:solidFill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4788024" y="4176371"/>
            <a:ext cx="3315321" cy="874237"/>
            <a:chOff x="5703978" y="4136617"/>
            <a:chExt cx="3315321" cy="874237"/>
          </a:xfrm>
        </p:grpSpPr>
        <p:sp>
          <p:nvSpPr>
            <p:cNvPr id="7" name="Rectangle 6"/>
            <p:cNvSpPr/>
            <p:nvPr/>
          </p:nvSpPr>
          <p:spPr>
            <a:xfrm>
              <a:off x="5703978" y="4136617"/>
              <a:ext cx="936104" cy="792088"/>
            </a:xfrm>
            <a:prstGeom prst="rect">
              <a:avLst/>
            </a:prstGeom>
            <a:solidFill>
              <a:srgbClr val="F9F9FB"/>
            </a:solidFill>
            <a:ln w="3175">
              <a:solidFill>
                <a:srgbClr val="06060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732240" y="4149080"/>
              <a:ext cx="2287059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rgbClr val="F9F9FB"/>
                  </a:solidFill>
                </a:rPr>
                <a:t>Steven Seagull</a:t>
              </a:r>
              <a:endParaRPr lang="en-US" sz="1600" dirty="0">
                <a:solidFill>
                  <a:srgbClr val="F9F9FB"/>
                </a:solidFill>
              </a:endParaRPr>
            </a:p>
            <a:p>
              <a:r>
                <a:rPr lang="en-US" sz="1600" dirty="0">
                  <a:solidFill>
                    <a:srgbClr val="F9F9FB"/>
                  </a:solidFill>
                </a:rPr>
                <a:t>Hex: #</a:t>
              </a:r>
              <a:r>
                <a:rPr lang="en-US" sz="1600" dirty="0" err="1">
                  <a:solidFill>
                    <a:srgbClr val="F9F9FB"/>
                  </a:solidFill>
                </a:rPr>
                <a:t>fafafc</a:t>
              </a:r>
              <a:endParaRPr lang="en-US" sz="1600" dirty="0">
                <a:solidFill>
                  <a:srgbClr val="F9F9FB"/>
                </a:solidFill>
              </a:endParaRPr>
            </a:p>
            <a:p>
              <a:r>
                <a:rPr lang="es-ES" sz="1600" dirty="0">
                  <a:solidFill>
                    <a:srgbClr val="F9F9FB"/>
                  </a:solidFill>
                </a:rPr>
                <a:t>CMYK: C2 M2 Y1 K0</a:t>
              </a:r>
              <a:endParaRPr lang="en-US" sz="1600" dirty="0">
                <a:solidFill>
                  <a:srgbClr val="F9F9FB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11976267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 smtClean="0"/>
              <a:t>Brand</a:t>
            </a:r>
            <a:r>
              <a:rPr lang="fi-FI" dirty="0" smtClean="0"/>
              <a:t> </a:t>
            </a:r>
            <a:r>
              <a:rPr lang="fi-FI" dirty="0" err="1"/>
              <a:t>c</a:t>
            </a:r>
            <a:r>
              <a:rPr lang="fi-FI" dirty="0" err="1" smtClean="0"/>
              <a:t>olors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2"/>
            <a:ext cx="8229600" cy="1458024"/>
          </a:xfrm>
        </p:spPr>
        <p:txBody>
          <a:bodyPr>
            <a:normAutofit/>
          </a:bodyPr>
          <a:lstStyle/>
          <a:p>
            <a:r>
              <a:rPr lang="en-US" dirty="0">
                <a:latin typeface="Roboto" pitchFamily="2" charset="0"/>
                <a:ea typeface="Roboto" pitchFamily="2" charset="0"/>
              </a:rPr>
              <a:t>Sad Cloud, Happy Cloud and Hazy Morning </a:t>
            </a:r>
            <a:r>
              <a:rPr lang="en-US" dirty="0"/>
              <a:t>are meant to be used for other visual elements in layouts, buttons, images, illustrations etc. Use them carefully, do not let the blue shades dominate the green shades!</a:t>
            </a:r>
          </a:p>
          <a:p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899592" y="3248348"/>
            <a:ext cx="3367179" cy="843107"/>
            <a:chOff x="3563888" y="3058225"/>
            <a:chExt cx="3367179" cy="843107"/>
          </a:xfrm>
        </p:grpSpPr>
        <p:sp>
          <p:nvSpPr>
            <p:cNvPr id="10" name="Rectangle 9"/>
            <p:cNvSpPr/>
            <p:nvPr/>
          </p:nvSpPr>
          <p:spPr>
            <a:xfrm>
              <a:off x="3563888" y="3058225"/>
              <a:ext cx="936104" cy="792088"/>
            </a:xfrm>
            <a:prstGeom prst="rect">
              <a:avLst/>
            </a:prstGeom>
            <a:solidFill>
              <a:srgbClr val="3A58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644008" y="3070335"/>
              <a:ext cx="228705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rgbClr val="F9F9FB"/>
                  </a:solidFill>
                </a:rPr>
                <a:t>Sad Cloud</a:t>
              </a:r>
              <a:endParaRPr lang="en-US" sz="1600" dirty="0">
                <a:solidFill>
                  <a:srgbClr val="F9F9FB"/>
                </a:solidFill>
              </a:endParaRPr>
            </a:p>
            <a:p>
              <a:r>
                <a:rPr lang="en-US" sz="1600" dirty="0">
                  <a:solidFill>
                    <a:srgbClr val="F9F9FB"/>
                  </a:solidFill>
                </a:rPr>
                <a:t>Hex: #3b5975</a:t>
              </a:r>
            </a:p>
            <a:p>
              <a:r>
                <a:rPr lang="es-ES" sz="1600" dirty="0">
                  <a:solidFill>
                    <a:srgbClr val="F9F9FB"/>
                  </a:solidFill>
                </a:rPr>
                <a:t>CMYK: C81 M57 Y34 K21</a:t>
              </a:r>
              <a:endParaRPr lang="en-US" sz="1600" dirty="0">
                <a:solidFill>
                  <a:srgbClr val="F9F9FB"/>
                </a:solidFill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899592" y="4623646"/>
            <a:ext cx="3367179" cy="861774"/>
            <a:chOff x="3563888" y="4077072"/>
            <a:chExt cx="3367179" cy="861774"/>
          </a:xfrm>
        </p:grpSpPr>
        <p:sp>
          <p:nvSpPr>
            <p:cNvPr id="9" name="Rectangle 8"/>
            <p:cNvSpPr/>
            <p:nvPr/>
          </p:nvSpPr>
          <p:spPr>
            <a:xfrm>
              <a:off x="3563888" y="4077072"/>
              <a:ext cx="936104" cy="792088"/>
            </a:xfrm>
            <a:prstGeom prst="rect">
              <a:avLst/>
            </a:prstGeom>
            <a:solidFill>
              <a:srgbClr val="79B9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644008" y="4077072"/>
              <a:ext cx="2287059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rgbClr val="F9F9FB"/>
                  </a:solidFill>
                </a:rPr>
                <a:t>Happy Cloud</a:t>
              </a:r>
              <a:endParaRPr lang="en-US" sz="1600" dirty="0">
                <a:solidFill>
                  <a:srgbClr val="F9F9FB"/>
                </a:solidFill>
              </a:endParaRPr>
            </a:p>
            <a:p>
              <a:r>
                <a:rPr lang="en-US" sz="1600" dirty="0">
                  <a:solidFill>
                    <a:srgbClr val="F9F9FB"/>
                  </a:solidFill>
                </a:rPr>
                <a:t>Hex: #7abaf5</a:t>
              </a:r>
            </a:p>
            <a:p>
              <a:r>
                <a:rPr lang="es-ES" sz="1600" dirty="0">
                  <a:solidFill>
                    <a:srgbClr val="F9F9FB"/>
                  </a:solidFill>
                </a:rPr>
                <a:t>CMYK: C53 M16 Y0 K0</a:t>
              </a:r>
              <a:endParaRPr lang="en-US" sz="1600" dirty="0">
                <a:solidFill>
                  <a:srgbClr val="F9F9FB"/>
                </a:solidFill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4644007" y="3229681"/>
            <a:ext cx="3367178" cy="861774"/>
            <a:chOff x="3563888" y="5085184"/>
            <a:chExt cx="3367178" cy="861774"/>
          </a:xfrm>
        </p:grpSpPr>
        <p:sp>
          <p:nvSpPr>
            <p:cNvPr id="8" name="Rectangle 7"/>
            <p:cNvSpPr/>
            <p:nvPr/>
          </p:nvSpPr>
          <p:spPr>
            <a:xfrm>
              <a:off x="3563888" y="5089376"/>
              <a:ext cx="936104" cy="792088"/>
            </a:xfrm>
            <a:prstGeom prst="rect">
              <a:avLst/>
            </a:prstGeom>
            <a:solidFill>
              <a:srgbClr val="C4DE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644007" y="5085184"/>
              <a:ext cx="2287059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rgbClr val="F9F9FB"/>
                  </a:solidFill>
                </a:rPr>
                <a:t>Hazy Morning</a:t>
              </a:r>
              <a:endParaRPr lang="en-US" sz="1600" dirty="0">
                <a:solidFill>
                  <a:srgbClr val="F9F9FB"/>
                </a:solidFill>
              </a:endParaRPr>
            </a:p>
            <a:p>
              <a:r>
                <a:rPr lang="en-US" sz="1600" dirty="0">
                  <a:solidFill>
                    <a:srgbClr val="F9F9FB"/>
                  </a:solidFill>
                </a:rPr>
                <a:t>Hex: #c5dff7</a:t>
              </a:r>
            </a:p>
            <a:p>
              <a:r>
                <a:rPr lang="es-ES" sz="1600" dirty="0">
                  <a:solidFill>
                    <a:srgbClr val="F9F9FB"/>
                  </a:solidFill>
                </a:rPr>
                <a:t>CMYK: C26 M6 Y0 K0</a:t>
              </a:r>
              <a:endParaRPr lang="en-US" sz="1600" dirty="0">
                <a:solidFill>
                  <a:srgbClr val="F9F9FB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97889881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smtClean="0"/>
              <a:t>Web </a:t>
            </a:r>
            <a:r>
              <a:rPr lang="fi-FI" dirty="0" err="1" smtClean="0"/>
              <a:t>colors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468759"/>
          </a:xfrm>
        </p:spPr>
        <p:txBody>
          <a:bodyPr>
            <a:noAutofit/>
          </a:bodyPr>
          <a:lstStyle/>
          <a:p>
            <a:r>
              <a:rPr lang="en-US" sz="2200" dirty="0">
                <a:latin typeface="Roboto" pitchFamily="2" charset="0"/>
                <a:ea typeface="Roboto" pitchFamily="2" charset="0"/>
              </a:rPr>
              <a:t>Great success, Doing It Wrong and Fatal </a:t>
            </a:r>
            <a:r>
              <a:rPr lang="en-US" sz="2200" dirty="0"/>
              <a:t>error are utility colors. They are used to give feedback for the user. Great Success means that everything’s good. Doing It Wrong is a notice </a:t>
            </a:r>
            <a:r>
              <a:rPr lang="en-US" sz="2200" dirty="0" err="1"/>
              <a:t>colour</a:t>
            </a:r>
            <a:r>
              <a:rPr lang="en-US" sz="2200" dirty="0"/>
              <a:t> for noticing the </a:t>
            </a:r>
            <a:r>
              <a:rPr lang="en-US" sz="2200" dirty="0" smtClean="0"/>
              <a:t>user. </a:t>
            </a:r>
            <a:r>
              <a:rPr lang="en-US" sz="2200" dirty="0"/>
              <a:t>Fatal Error is used for errors.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4664979" y="3587412"/>
            <a:ext cx="3380140" cy="792088"/>
            <a:chOff x="3571898" y="5085184"/>
            <a:chExt cx="3380140" cy="792088"/>
          </a:xfrm>
        </p:grpSpPr>
        <p:sp>
          <p:nvSpPr>
            <p:cNvPr id="5" name="Rectangle 4"/>
            <p:cNvSpPr/>
            <p:nvPr/>
          </p:nvSpPr>
          <p:spPr>
            <a:xfrm>
              <a:off x="3571898" y="5085184"/>
              <a:ext cx="936105" cy="792088"/>
            </a:xfrm>
            <a:prstGeom prst="rect">
              <a:avLst/>
            </a:prstGeom>
            <a:solidFill>
              <a:srgbClr val="AC29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664979" y="5097294"/>
              <a:ext cx="228705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rgbClr val="F9F9FB"/>
                  </a:solidFill>
                </a:rPr>
                <a:t>Fatal Error</a:t>
              </a:r>
              <a:endParaRPr lang="en-US" sz="1600" dirty="0">
                <a:solidFill>
                  <a:srgbClr val="F9F9FB"/>
                </a:solidFill>
              </a:endParaRPr>
            </a:p>
            <a:p>
              <a:r>
                <a:rPr lang="en-US" sz="1600" dirty="0">
                  <a:solidFill>
                    <a:srgbClr val="F9F9FB"/>
                  </a:solidFill>
                </a:rPr>
                <a:t>Hex: #ad2a20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899591" y="4855003"/>
            <a:ext cx="3367181" cy="792088"/>
            <a:chOff x="3563886" y="4149080"/>
            <a:chExt cx="3367181" cy="792088"/>
          </a:xfrm>
        </p:grpSpPr>
        <p:sp>
          <p:nvSpPr>
            <p:cNvPr id="6" name="Rectangle 5"/>
            <p:cNvSpPr/>
            <p:nvPr/>
          </p:nvSpPr>
          <p:spPr>
            <a:xfrm>
              <a:off x="3563886" y="4149080"/>
              <a:ext cx="936105" cy="792088"/>
            </a:xfrm>
            <a:prstGeom prst="rect">
              <a:avLst/>
            </a:prstGeom>
            <a:solidFill>
              <a:srgbClr val="FFC20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644008" y="4212377"/>
              <a:ext cx="228705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rgbClr val="F9F9FB"/>
                  </a:solidFill>
                </a:rPr>
                <a:t>Doing It Wrong</a:t>
              </a:r>
              <a:endParaRPr lang="en-US" sz="1600" dirty="0">
                <a:solidFill>
                  <a:srgbClr val="F9F9FB"/>
                </a:solidFill>
              </a:endParaRPr>
            </a:p>
            <a:p>
              <a:r>
                <a:rPr lang="en-US" sz="1600" dirty="0">
                  <a:solidFill>
                    <a:srgbClr val="F9F9FB"/>
                  </a:solidFill>
                </a:rPr>
                <a:t>Hex: #ffc30f</a:t>
              </a: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899592" y="3578701"/>
            <a:ext cx="3367180" cy="800799"/>
            <a:chOff x="3563885" y="3204265"/>
            <a:chExt cx="3367180" cy="800799"/>
          </a:xfrm>
        </p:grpSpPr>
        <p:sp>
          <p:nvSpPr>
            <p:cNvPr id="7" name="Rectangle 6"/>
            <p:cNvSpPr/>
            <p:nvPr/>
          </p:nvSpPr>
          <p:spPr>
            <a:xfrm>
              <a:off x="3563885" y="3212976"/>
              <a:ext cx="936105" cy="792088"/>
            </a:xfrm>
            <a:prstGeom prst="rect">
              <a:avLst/>
            </a:prstGeom>
            <a:solidFill>
              <a:srgbClr val="7EB2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644006" y="3204265"/>
              <a:ext cx="228705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rgbClr val="F9F9FB"/>
                  </a:solidFill>
                </a:rPr>
                <a:t>Great Success</a:t>
              </a:r>
              <a:endParaRPr lang="en-US" sz="1600" dirty="0">
                <a:solidFill>
                  <a:srgbClr val="F9F9FB"/>
                </a:solidFill>
              </a:endParaRPr>
            </a:p>
            <a:p>
              <a:r>
                <a:rPr lang="en-US" sz="1600" dirty="0">
                  <a:solidFill>
                    <a:srgbClr val="F9F9FB"/>
                  </a:solidFill>
                </a:rPr>
                <a:t>Hex: #7fb34b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98264561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smtClean="0"/>
              <a:t>Web </a:t>
            </a:r>
            <a:r>
              <a:rPr lang="fi-FI" dirty="0" err="1" smtClean="0"/>
              <a:t>colors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684783"/>
          </a:xfrm>
        </p:spPr>
        <p:txBody>
          <a:bodyPr>
            <a:noAutofit/>
          </a:bodyPr>
          <a:lstStyle/>
          <a:p>
            <a:r>
              <a:rPr lang="en-US" sz="2200" dirty="0">
                <a:latin typeface="Roboto" pitchFamily="2" charset="0"/>
                <a:ea typeface="Roboto" pitchFamily="2" charset="0"/>
              </a:rPr>
              <a:t>666</a:t>
            </a:r>
            <a:r>
              <a:rPr lang="en-US" sz="2200" dirty="0"/>
              <a:t> is the darkest shade you can use anywhere. 666 is near black. If there is necessary to use black, this color is the one</a:t>
            </a:r>
            <a:r>
              <a:rPr lang="en-US" sz="2200" dirty="0" smtClean="0"/>
              <a:t>.</a:t>
            </a:r>
          </a:p>
          <a:p>
            <a:endParaRPr lang="fi-FI" sz="2200" dirty="0"/>
          </a:p>
          <a:p>
            <a:r>
              <a:rPr lang="en-US" sz="2200" dirty="0">
                <a:latin typeface="Roboto" pitchFamily="2" charset="0"/>
                <a:ea typeface="Roboto" pitchFamily="2" charset="0"/>
              </a:rPr>
              <a:t>Toolbox and Team Board </a:t>
            </a:r>
            <a:r>
              <a:rPr lang="en-US" sz="2200" dirty="0"/>
              <a:t>are used as a background for some elements (a toolbox or web site element background for example).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4696522" y="4071792"/>
            <a:ext cx="3337115" cy="795382"/>
            <a:chOff x="3635896" y="5220489"/>
            <a:chExt cx="3337115" cy="795382"/>
          </a:xfrm>
        </p:grpSpPr>
        <p:sp>
          <p:nvSpPr>
            <p:cNvPr id="6" name="Rectangle 5"/>
            <p:cNvSpPr/>
            <p:nvPr/>
          </p:nvSpPr>
          <p:spPr>
            <a:xfrm>
              <a:off x="3635896" y="5223783"/>
              <a:ext cx="936104" cy="792088"/>
            </a:xfrm>
            <a:prstGeom prst="rect">
              <a:avLst/>
            </a:prstGeom>
            <a:solidFill>
              <a:srgbClr val="06060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685952" y="5220489"/>
              <a:ext cx="228705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rgbClr val="F9F9FB"/>
                  </a:solidFill>
                </a:rPr>
                <a:t>666</a:t>
              </a:r>
              <a:endParaRPr lang="en-US" sz="1600" dirty="0">
                <a:solidFill>
                  <a:srgbClr val="F9F9FB"/>
                </a:solidFill>
              </a:endParaRPr>
            </a:p>
            <a:p>
              <a:r>
                <a:rPr lang="en-US" sz="1600" dirty="0">
                  <a:solidFill>
                    <a:srgbClr val="F9F9FB"/>
                  </a:solidFill>
                </a:rPr>
                <a:t>Hex: #060606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971600" y="5076981"/>
            <a:ext cx="3316144" cy="792088"/>
            <a:chOff x="3635896" y="4365104"/>
            <a:chExt cx="3316144" cy="792088"/>
          </a:xfrm>
        </p:grpSpPr>
        <p:sp>
          <p:nvSpPr>
            <p:cNvPr id="5" name="Rectangle 4"/>
            <p:cNvSpPr/>
            <p:nvPr/>
          </p:nvSpPr>
          <p:spPr>
            <a:xfrm>
              <a:off x="3635896" y="4365104"/>
              <a:ext cx="936104" cy="792088"/>
            </a:xfrm>
            <a:prstGeom prst="rect">
              <a:avLst/>
            </a:prstGeom>
            <a:solidFill>
              <a:srgbClr val="C7C7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664981" y="4428401"/>
              <a:ext cx="228705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rgbClr val="F9F9FB"/>
                  </a:solidFill>
                </a:rPr>
                <a:t>Team Board</a:t>
              </a:r>
              <a:endParaRPr lang="en-US" sz="1600" dirty="0">
                <a:solidFill>
                  <a:srgbClr val="F9F9FB"/>
                </a:solidFill>
              </a:endParaRPr>
            </a:p>
            <a:p>
              <a:r>
                <a:rPr lang="en-US" sz="1600" dirty="0">
                  <a:solidFill>
                    <a:srgbClr val="F9F9FB"/>
                  </a:solidFill>
                </a:rPr>
                <a:t>Hex: #c8c8c8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971600" y="4008495"/>
            <a:ext cx="3316142" cy="792088"/>
            <a:chOff x="3635896" y="3501008"/>
            <a:chExt cx="3316142" cy="792088"/>
          </a:xfrm>
        </p:grpSpPr>
        <p:sp>
          <p:nvSpPr>
            <p:cNvPr id="4" name="Rectangle 3"/>
            <p:cNvSpPr/>
            <p:nvPr/>
          </p:nvSpPr>
          <p:spPr>
            <a:xfrm>
              <a:off x="3635896" y="3501008"/>
              <a:ext cx="936104" cy="792088"/>
            </a:xfrm>
            <a:prstGeom prst="rect">
              <a:avLst/>
            </a:prstGeom>
            <a:solidFill>
              <a:srgbClr val="EAEAEA"/>
            </a:solidFill>
            <a:ln w="3175">
              <a:solidFill>
                <a:srgbClr val="1A1A1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664979" y="3564305"/>
              <a:ext cx="228705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rgbClr val="F9F9FB"/>
                  </a:solidFill>
                </a:rPr>
                <a:t>Toolbox</a:t>
              </a:r>
              <a:endParaRPr lang="en-US" sz="1600" dirty="0">
                <a:solidFill>
                  <a:srgbClr val="F9F9FB"/>
                </a:solidFill>
              </a:endParaRPr>
            </a:p>
            <a:p>
              <a:r>
                <a:rPr lang="en-US" sz="1600" dirty="0">
                  <a:solidFill>
                    <a:srgbClr val="F9F9FB"/>
                  </a:solidFill>
                </a:rPr>
                <a:t>Hex: #</a:t>
              </a:r>
              <a:r>
                <a:rPr lang="en-US" sz="1600" dirty="0" err="1">
                  <a:solidFill>
                    <a:srgbClr val="F9F9FB"/>
                  </a:solidFill>
                </a:rPr>
                <a:t>ebebeb</a:t>
              </a:r>
              <a:endParaRPr lang="en-US" sz="1600" dirty="0">
                <a:solidFill>
                  <a:srgbClr val="F9F9FB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65802886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 smtClean="0"/>
              <a:t>Typography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7240" y="3356992"/>
            <a:ext cx="5842992" cy="237626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it-IT" sz="2000" dirty="0">
                <a:latin typeface="Roboto Cn" pitchFamily="2" charset="0"/>
                <a:ea typeface="Roboto Cn" pitchFamily="2" charset="0"/>
              </a:rPr>
              <a:t>Roboto Condensed, </a:t>
            </a:r>
            <a:r>
              <a:rPr lang="it-IT" sz="2000" i="1" dirty="0">
                <a:latin typeface="Roboto Cn" pitchFamily="2" charset="0"/>
                <a:ea typeface="Roboto Cn" pitchFamily="2" charset="0"/>
              </a:rPr>
              <a:t>Roboto Condensed Italic </a:t>
            </a:r>
            <a:endParaRPr lang="it-IT" sz="2000" dirty="0">
              <a:latin typeface="Roboto Cn" pitchFamily="2" charset="0"/>
              <a:ea typeface="Roboto Cn" pitchFamily="2" charset="0"/>
            </a:endParaRPr>
          </a:p>
          <a:p>
            <a:pPr marL="0" indent="0">
              <a:buNone/>
            </a:pPr>
            <a:r>
              <a:rPr lang="en-US" sz="2000" b="1" dirty="0" err="1">
                <a:latin typeface="Roboto Cn" pitchFamily="2" charset="0"/>
                <a:ea typeface="Roboto Cn" pitchFamily="2" charset="0"/>
              </a:rPr>
              <a:t>Roboto</a:t>
            </a:r>
            <a:r>
              <a:rPr lang="en-US" sz="2000" b="1" dirty="0">
                <a:latin typeface="Roboto Cn" pitchFamily="2" charset="0"/>
                <a:ea typeface="Roboto Cn" pitchFamily="2" charset="0"/>
              </a:rPr>
              <a:t> Bold Condensed</a:t>
            </a:r>
            <a:r>
              <a:rPr lang="en-US" sz="2000" i="1" dirty="0">
                <a:latin typeface="Roboto Cn" pitchFamily="2" charset="0"/>
                <a:ea typeface="Roboto Cn" pitchFamily="2" charset="0"/>
              </a:rPr>
              <a:t>, </a:t>
            </a:r>
            <a:r>
              <a:rPr lang="en-US" sz="2000" b="1" i="1" dirty="0" err="1">
                <a:latin typeface="Roboto Cn" pitchFamily="2" charset="0"/>
                <a:ea typeface="Roboto Cn" pitchFamily="2" charset="0"/>
              </a:rPr>
              <a:t>Roboto</a:t>
            </a:r>
            <a:r>
              <a:rPr lang="en-US" sz="2000" b="1" i="1" dirty="0">
                <a:latin typeface="Roboto Cn" pitchFamily="2" charset="0"/>
                <a:ea typeface="Roboto Cn" pitchFamily="2" charset="0"/>
              </a:rPr>
              <a:t> Bold Condensed Italic </a:t>
            </a:r>
            <a:endParaRPr lang="en-US" sz="2000" dirty="0">
              <a:latin typeface="Roboto Cn" pitchFamily="2" charset="0"/>
              <a:ea typeface="Roboto Cn" pitchFamily="2" charset="0"/>
            </a:endParaRPr>
          </a:p>
          <a:p>
            <a:pPr marL="0" indent="0">
              <a:buNone/>
            </a:pPr>
            <a:r>
              <a:rPr lang="en-US" sz="2000" dirty="0" err="1">
                <a:latin typeface="Roboto Th" pitchFamily="2" charset="0"/>
                <a:ea typeface="Roboto Th" pitchFamily="2" charset="0"/>
              </a:rPr>
              <a:t>Roboto</a:t>
            </a:r>
            <a:r>
              <a:rPr lang="en-US" sz="2000" dirty="0">
                <a:latin typeface="Roboto Th" pitchFamily="2" charset="0"/>
                <a:ea typeface="Roboto Th" pitchFamily="2" charset="0"/>
              </a:rPr>
              <a:t> Thin, </a:t>
            </a:r>
            <a:r>
              <a:rPr lang="en-US" sz="2000" i="1" dirty="0" err="1">
                <a:latin typeface="Roboto Th" pitchFamily="2" charset="0"/>
                <a:ea typeface="Roboto Th" pitchFamily="2" charset="0"/>
              </a:rPr>
              <a:t>Roboto</a:t>
            </a:r>
            <a:r>
              <a:rPr lang="en-US" sz="2000" i="1" dirty="0">
                <a:latin typeface="Roboto Th" pitchFamily="2" charset="0"/>
                <a:ea typeface="Roboto Th" pitchFamily="2" charset="0"/>
              </a:rPr>
              <a:t> Thin Italic </a:t>
            </a:r>
            <a:endParaRPr lang="en-US" sz="2000" dirty="0">
              <a:latin typeface="Roboto Th" pitchFamily="2" charset="0"/>
              <a:ea typeface="Roboto Th" pitchFamily="2" charset="0"/>
            </a:endParaRPr>
          </a:p>
          <a:p>
            <a:pPr marL="0" indent="0">
              <a:buNone/>
            </a:pPr>
            <a:r>
              <a:rPr lang="en-US" sz="2000" dirty="0" err="1"/>
              <a:t>Roboto</a:t>
            </a:r>
            <a:r>
              <a:rPr lang="en-US" sz="2000" dirty="0"/>
              <a:t> Light, </a:t>
            </a:r>
            <a:r>
              <a:rPr lang="en-US" sz="2000" i="1" dirty="0" err="1"/>
              <a:t>Roboto</a:t>
            </a:r>
            <a:r>
              <a:rPr lang="en-US" sz="2000" i="1" dirty="0"/>
              <a:t> Light Italic </a:t>
            </a:r>
            <a:endParaRPr lang="en-US" sz="2000" dirty="0"/>
          </a:p>
          <a:p>
            <a:pPr marL="0" indent="0">
              <a:buNone/>
            </a:pPr>
            <a:r>
              <a:rPr lang="en-US" sz="2000" dirty="0" err="1">
                <a:latin typeface="Roboto" pitchFamily="2" charset="0"/>
                <a:ea typeface="Roboto" pitchFamily="2" charset="0"/>
              </a:rPr>
              <a:t>Roboto</a:t>
            </a:r>
            <a:r>
              <a:rPr lang="en-US" sz="2000" dirty="0">
                <a:latin typeface="Roboto" pitchFamily="2" charset="0"/>
                <a:ea typeface="Roboto" pitchFamily="2" charset="0"/>
              </a:rPr>
              <a:t> Regular, </a:t>
            </a:r>
            <a:r>
              <a:rPr lang="en-US" sz="2000" i="1" dirty="0" err="1">
                <a:latin typeface="Roboto" pitchFamily="2" charset="0"/>
                <a:ea typeface="Roboto" pitchFamily="2" charset="0"/>
              </a:rPr>
              <a:t>Roboto</a:t>
            </a:r>
            <a:r>
              <a:rPr lang="en-US" sz="2000" i="1" dirty="0">
                <a:latin typeface="Roboto" pitchFamily="2" charset="0"/>
                <a:ea typeface="Roboto" pitchFamily="2" charset="0"/>
              </a:rPr>
              <a:t> Regular Italic </a:t>
            </a:r>
            <a:endParaRPr lang="en-US" sz="2000" dirty="0">
              <a:latin typeface="Roboto" pitchFamily="2" charset="0"/>
              <a:ea typeface="Roboto" pitchFamily="2" charset="0"/>
            </a:endParaRPr>
          </a:p>
          <a:p>
            <a:pPr marL="0" indent="0">
              <a:buNone/>
            </a:pPr>
            <a:r>
              <a:rPr lang="pl-PL" sz="2000" b="1" dirty="0" smtClean="0">
                <a:latin typeface="Roboto" pitchFamily="2" charset="0"/>
                <a:ea typeface="Roboto" pitchFamily="2" charset="0"/>
              </a:rPr>
              <a:t>Roboto </a:t>
            </a:r>
            <a:r>
              <a:rPr lang="pl-PL" sz="2000" b="1" dirty="0">
                <a:latin typeface="Roboto" pitchFamily="2" charset="0"/>
                <a:ea typeface="Roboto" pitchFamily="2" charset="0"/>
              </a:rPr>
              <a:t>Bold</a:t>
            </a:r>
            <a:r>
              <a:rPr lang="pl-PL" sz="2000" i="1" dirty="0">
                <a:latin typeface="Roboto" pitchFamily="2" charset="0"/>
                <a:ea typeface="Roboto" pitchFamily="2" charset="0"/>
              </a:rPr>
              <a:t>, </a:t>
            </a:r>
            <a:r>
              <a:rPr lang="pl-PL" sz="2000" b="1" i="1" dirty="0">
                <a:latin typeface="Roboto" pitchFamily="2" charset="0"/>
                <a:ea typeface="Roboto" pitchFamily="2" charset="0"/>
              </a:rPr>
              <a:t>Roboto Bold Italic </a:t>
            </a:r>
            <a:endParaRPr lang="pl-PL" sz="2000" dirty="0">
              <a:latin typeface="Roboto" pitchFamily="2" charset="0"/>
              <a:ea typeface="Roboto" pitchFamily="2" charset="0"/>
            </a:endParaRPr>
          </a:p>
          <a:p>
            <a:pPr marL="0" indent="0">
              <a:buNone/>
            </a:pPr>
            <a:r>
              <a:rPr lang="en-US" sz="2000" dirty="0" err="1">
                <a:latin typeface="Roboto Bk" pitchFamily="2" charset="0"/>
                <a:ea typeface="Roboto Bk" pitchFamily="2" charset="0"/>
              </a:rPr>
              <a:t>Roboto</a:t>
            </a:r>
            <a:r>
              <a:rPr lang="en-US" sz="2000" dirty="0">
                <a:latin typeface="Roboto Bk" pitchFamily="2" charset="0"/>
                <a:ea typeface="Roboto Bk" pitchFamily="2" charset="0"/>
              </a:rPr>
              <a:t> </a:t>
            </a:r>
            <a:r>
              <a:rPr lang="en-US" sz="2000" dirty="0" smtClean="0">
                <a:latin typeface="Roboto Bk" pitchFamily="2" charset="0"/>
                <a:ea typeface="Roboto Bk" pitchFamily="2" charset="0"/>
              </a:rPr>
              <a:t>Black,</a:t>
            </a:r>
            <a:r>
              <a:rPr lang="en-US" sz="2000" b="1" i="1" dirty="0" smtClean="0">
                <a:latin typeface="Roboto Bk" pitchFamily="2" charset="0"/>
                <a:ea typeface="Roboto Bk" pitchFamily="2" charset="0"/>
              </a:rPr>
              <a:t> </a:t>
            </a:r>
            <a:r>
              <a:rPr lang="en-US" sz="2000" i="1" dirty="0" err="1">
                <a:latin typeface="Roboto Bk" pitchFamily="2" charset="0"/>
                <a:ea typeface="Roboto Bk" pitchFamily="2" charset="0"/>
              </a:rPr>
              <a:t>Roboto</a:t>
            </a:r>
            <a:r>
              <a:rPr lang="en-US" sz="2000" i="1" dirty="0">
                <a:latin typeface="Roboto Bk" pitchFamily="2" charset="0"/>
                <a:ea typeface="Roboto Bk" pitchFamily="2" charset="0"/>
              </a:rPr>
              <a:t> Black Italic </a:t>
            </a:r>
            <a:endParaRPr lang="en-US" sz="2000" dirty="0">
              <a:latin typeface="Roboto Bk" pitchFamily="2" charset="0"/>
              <a:ea typeface="Roboto Bk" pitchFamily="2" charset="0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67544" y="1600200"/>
            <a:ext cx="8229600" cy="15407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rgbClr val="191919"/>
                </a:solidFill>
                <a:latin typeface="Roboto Lt" pitchFamily="2" charset="0"/>
                <a:ea typeface="Roboto Lt" pitchFamily="2" charset="0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200" kern="1200">
                <a:solidFill>
                  <a:srgbClr val="191919"/>
                </a:solidFill>
                <a:latin typeface="Roboto Lt" pitchFamily="2" charset="0"/>
                <a:ea typeface="Roboto Lt" pitchFamily="2" charset="0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rgbClr val="191919"/>
                </a:solidFill>
                <a:latin typeface="Roboto Lt" pitchFamily="2" charset="0"/>
                <a:ea typeface="Roboto Lt" pitchFamily="2" charset="0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rgbClr val="191919"/>
                </a:solidFill>
                <a:latin typeface="Roboto Lt" pitchFamily="2" charset="0"/>
                <a:ea typeface="Roboto Lt" pitchFamily="2" charset="0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rgbClr val="191919"/>
                </a:solidFill>
                <a:latin typeface="Roboto Lt" pitchFamily="2" charset="0"/>
                <a:ea typeface="Roboto Lt" pitchFamily="2" charset="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>
                <a:solidFill>
                  <a:srgbClr val="F9F9FB"/>
                </a:solidFill>
                <a:latin typeface="Roboto" pitchFamily="2" charset="0"/>
                <a:ea typeface="Roboto" pitchFamily="2" charset="0"/>
              </a:rPr>
              <a:t>The </a:t>
            </a:r>
            <a:r>
              <a:rPr lang="en-US" sz="2200" dirty="0" err="1">
                <a:solidFill>
                  <a:srgbClr val="F9F9FB"/>
                </a:solidFill>
                <a:latin typeface="Roboto" pitchFamily="2" charset="0"/>
                <a:ea typeface="Roboto" pitchFamily="2" charset="0"/>
              </a:rPr>
              <a:t>Roboto</a:t>
            </a:r>
            <a:r>
              <a:rPr lang="en-US" sz="2200" dirty="0">
                <a:solidFill>
                  <a:srgbClr val="F9F9FB"/>
                </a:solidFill>
                <a:latin typeface="Roboto" pitchFamily="2" charset="0"/>
                <a:ea typeface="Roboto" pitchFamily="2" charset="0"/>
              </a:rPr>
              <a:t> family </a:t>
            </a:r>
          </a:p>
          <a:p>
            <a:r>
              <a:rPr lang="en-US" sz="2200" dirty="0">
                <a:solidFill>
                  <a:srgbClr val="F9F9FB"/>
                </a:solidFill>
              </a:rPr>
              <a:t>The brand font is called </a:t>
            </a:r>
            <a:r>
              <a:rPr lang="en-US" sz="2200" dirty="0" err="1">
                <a:solidFill>
                  <a:srgbClr val="F9F9FB"/>
                </a:solidFill>
              </a:rPr>
              <a:t>Roboto</a:t>
            </a:r>
            <a:r>
              <a:rPr lang="en-US" sz="2200" dirty="0">
                <a:solidFill>
                  <a:srgbClr val="F9F9FB"/>
                </a:solidFill>
              </a:rPr>
              <a:t>. Always maintain the consistency in </a:t>
            </a:r>
            <a:r>
              <a:rPr lang="en-US" sz="2200" dirty="0" err="1">
                <a:solidFill>
                  <a:srgbClr val="F9F9FB"/>
                </a:solidFill>
              </a:rPr>
              <a:t>FreeNest</a:t>
            </a:r>
            <a:r>
              <a:rPr lang="en-US" sz="2200" dirty="0">
                <a:solidFill>
                  <a:srgbClr val="F9F9FB"/>
                </a:solidFill>
              </a:rPr>
              <a:t> software, web media, print media </a:t>
            </a:r>
            <a:r>
              <a:rPr lang="en-US" sz="2200" dirty="0" err="1">
                <a:solidFill>
                  <a:srgbClr val="F9F9FB"/>
                </a:solidFill>
              </a:rPr>
              <a:t>etc</a:t>
            </a:r>
            <a:r>
              <a:rPr lang="en-US" sz="2200" dirty="0">
                <a:solidFill>
                  <a:srgbClr val="F9F9FB"/>
                </a:solidFill>
              </a:rPr>
              <a:t>! If it’s not possible to use </a:t>
            </a:r>
            <a:r>
              <a:rPr lang="en-US" sz="2200" dirty="0" err="1">
                <a:solidFill>
                  <a:srgbClr val="F9F9FB"/>
                </a:solidFill>
              </a:rPr>
              <a:t>Roboto</a:t>
            </a:r>
            <a:r>
              <a:rPr lang="en-US" sz="2200" dirty="0">
                <a:solidFill>
                  <a:srgbClr val="F9F9FB"/>
                </a:solidFill>
              </a:rPr>
              <a:t> in web, use Arial. </a:t>
            </a:r>
            <a:endParaRPr lang="en-US" sz="2200" dirty="0">
              <a:solidFill>
                <a:srgbClr val="F9F9FB"/>
              </a:solidFill>
              <a:latin typeface="Roboto Bk" pitchFamily="2" charset="0"/>
              <a:ea typeface="Roboto Bk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2903555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 smtClean="0"/>
              <a:t>Typography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548879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2800" dirty="0">
                <a:latin typeface="Roboto" pitchFamily="2" charset="0"/>
                <a:ea typeface="Roboto" pitchFamily="2" charset="0"/>
              </a:rPr>
              <a:t>Using </a:t>
            </a:r>
            <a:r>
              <a:rPr lang="en-US" sz="2800" dirty="0" err="1">
                <a:latin typeface="Roboto" pitchFamily="2" charset="0"/>
                <a:ea typeface="Roboto" pitchFamily="2" charset="0"/>
              </a:rPr>
              <a:t>Roboto</a:t>
            </a:r>
            <a:r>
              <a:rPr lang="en-US" sz="2800" dirty="0">
                <a:latin typeface="Roboto" pitchFamily="2" charset="0"/>
                <a:ea typeface="Roboto" pitchFamily="2" charset="0"/>
              </a:rPr>
              <a:t> </a:t>
            </a:r>
          </a:p>
          <a:p>
            <a:r>
              <a:rPr lang="en-US" sz="2800" dirty="0"/>
              <a:t>In body text you should use Thin or Light. Light can be used if Thin gets too thin and stuffy. This text is written with </a:t>
            </a:r>
            <a:r>
              <a:rPr lang="en-US" sz="2800" dirty="0" err="1"/>
              <a:t>Roboto</a:t>
            </a:r>
            <a:r>
              <a:rPr lang="en-US" sz="2800" dirty="0"/>
              <a:t> Light. For highlighting etc. you can use Bold or Black. Never use Italic for anything else than just short quotations and such. See </a:t>
            </a:r>
            <a:r>
              <a:rPr lang="en-US" sz="2800" dirty="0" smtClean="0"/>
              <a:t>the </a:t>
            </a:r>
            <a:r>
              <a:rPr lang="en-US" sz="2800" dirty="0"/>
              <a:t>text colors in the Colors section to select right color for the right background when writing text. </a:t>
            </a:r>
            <a:r>
              <a:rPr lang="en-US" sz="2800" dirty="0" smtClean="0"/>
              <a:t> 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67544" y="4941168"/>
            <a:ext cx="8229600" cy="8926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rgbClr val="191919"/>
                </a:solidFill>
                <a:latin typeface="Roboto Lt" pitchFamily="2" charset="0"/>
                <a:ea typeface="Roboto Lt" pitchFamily="2" charset="0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200" kern="1200">
                <a:solidFill>
                  <a:srgbClr val="191919"/>
                </a:solidFill>
                <a:latin typeface="Roboto Lt" pitchFamily="2" charset="0"/>
                <a:ea typeface="Roboto Lt" pitchFamily="2" charset="0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rgbClr val="191919"/>
                </a:solidFill>
                <a:latin typeface="Roboto Lt" pitchFamily="2" charset="0"/>
                <a:ea typeface="Roboto Lt" pitchFamily="2" charset="0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rgbClr val="191919"/>
                </a:solidFill>
                <a:latin typeface="Roboto Lt" pitchFamily="2" charset="0"/>
                <a:ea typeface="Roboto Lt" pitchFamily="2" charset="0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rgbClr val="191919"/>
                </a:solidFill>
                <a:latin typeface="Roboto Lt" pitchFamily="2" charset="0"/>
                <a:ea typeface="Roboto Lt" pitchFamily="2" charset="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000" dirty="0" err="1" smtClean="0">
                <a:solidFill>
                  <a:srgbClr val="F9F9FB"/>
                </a:solidFill>
                <a:latin typeface="Roboto Th" pitchFamily="2" charset="0"/>
                <a:ea typeface="Roboto Th" pitchFamily="2" charset="0"/>
              </a:rPr>
              <a:t>Free</a:t>
            </a:r>
            <a:r>
              <a:rPr lang="en-US" sz="4000" dirty="0" err="1" smtClean="0">
                <a:solidFill>
                  <a:srgbClr val="F9F9FB"/>
                </a:solidFill>
                <a:latin typeface="Roboto Bk" pitchFamily="2" charset="0"/>
                <a:ea typeface="Roboto Bk" pitchFamily="2" charset="0"/>
              </a:rPr>
              <a:t>Nest</a:t>
            </a:r>
            <a:r>
              <a:rPr lang="en-US" dirty="0" smtClean="0">
                <a:solidFill>
                  <a:srgbClr val="F9F9FB"/>
                </a:solidFill>
              </a:rPr>
              <a:t> 	(</a:t>
            </a:r>
            <a:r>
              <a:rPr lang="en-US" dirty="0" err="1" smtClean="0">
                <a:solidFill>
                  <a:srgbClr val="F9F9FB"/>
                </a:solidFill>
              </a:rPr>
              <a:t>Roboto</a:t>
            </a:r>
            <a:r>
              <a:rPr lang="en-US" dirty="0" smtClean="0">
                <a:solidFill>
                  <a:srgbClr val="F9F9FB"/>
                </a:solidFill>
              </a:rPr>
              <a:t> Thin and </a:t>
            </a:r>
            <a:r>
              <a:rPr lang="en-US" dirty="0" err="1" smtClean="0">
                <a:solidFill>
                  <a:srgbClr val="F9F9FB"/>
                </a:solidFill>
              </a:rPr>
              <a:t>Roboto</a:t>
            </a:r>
            <a:r>
              <a:rPr lang="en-US" dirty="0" smtClean="0">
                <a:solidFill>
                  <a:srgbClr val="F9F9FB"/>
                </a:solidFill>
              </a:rPr>
              <a:t> Black) </a:t>
            </a:r>
            <a:endParaRPr lang="en-US" dirty="0">
              <a:solidFill>
                <a:srgbClr val="F9F9F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87545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smtClean="0"/>
              <a:t>SW Project </a:t>
            </a:r>
            <a:r>
              <a:rPr lang="fi-FI" dirty="0" err="1" smtClean="0"/>
              <a:t>vs</a:t>
            </a:r>
            <a:r>
              <a:rPr lang="fi-FI" dirty="0" smtClean="0"/>
              <a:t> Open </a:t>
            </a:r>
            <a:r>
              <a:rPr lang="fi-FI" dirty="0" err="1" smtClean="0"/>
              <a:t>Source</a:t>
            </a:r>
            <a:endParaRPr lang="en-US" dirty="0"/>
          </a:p>
        </p:txBody>
      </p:sp>
      <p:sp>
        <p:nvSpPr>
          <p:cNvPr id="4" name="Text Placeholder 2"/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marL="310879" indent="-310879">
              <a:lnSpc>
                <a:spcPct val="93000"/>
              </a:lnSpc>
              <a:spcAft>
                <a:spcPts val="1293"/>
              </a:spcAft>
              <a:buNone/>
              <a:tabLst>
                <a:tab pos="310879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18" algn="l"/>
                <a:tab pos="2852461" algn="l"/>
                <a:tab pos="3260004" algn="l"/>
                <a:tab pos="3667547" algn="l"/>
                <a:tab pos="4075090" algn="l"/>
                <a:tab pos="4482301" algn="l"/>
                <a:tab pos="4889844" algn="l"/>
                <a:tab pos="5297388" algn="l"/>
                <a:tab pos="5704931" algn="l"/>
                <a:tab pos="6112473" algn="l"/>
                <a:tab pos="6520016" algn="l"/>
                <a:tab pos="6927552" algn="l"/>
                <a:tab pos="7335095" algn="l"/>
                <a:tab pos="7742637" algn="l"/>
                <a:tab pos="8150180" algn="l"/>
              </a:tabLst>
            </a:pPr>
            <a:r>
              <a:rPr lang="fi-FI" dirty="0">
                <a:latin typeface="Arial" pitchFamily="18"/>
                <a:ea typeface="SimSun" pitchFamily="2"/>
              </a:rPr>
              <a:t>Open </a:t>
            </a:r>
            <a:r>
              <a:rPr lang="fi-FI" dirty="0" err="1">
                <a:latin typeface="Arial" pitchFamily="18"/>
                <a:ea typeface="SimSun" pitchFamily="2"/>
              </a:rPr>
              <a:t>Source</a:t>
            </a:r>
            <a:r>
              <a:rPr lang="fi-FI" dirty="0">
                <a:latin typeface="Arial" pitchFamily="18"/>
                <a:ea typeface="SimSun" pitchFamily="2"/>
              </a:rPr>
              <a:t> – </a:t>
            </a:r>
            <a:r>
              <a:rPr lang="fi-FI" dirty="0" err="1">
                <a:latin typeface="Arial" pitchFamily="18"/>
                <a:ea typeface="SimSun" pitchFamily="2"/>
              </a:rPr>
              <a:t>Crowd</a:t>
            </a:r>
            <a:r>
              <a:rPr lang="fi-FI" dirty="0">
                <a:latin typeface="Arial" pitchFamily="18"/>
                <a:ea typeface="SimSun" pitchFamily="2"/>
              </a:rPr>
              <a:t> </a:t>
            </a:r>
            <a:r>
              <a:rPr lang="fi-FI" dirty="0" err="1">
                <a:latin typeface="Arial" pitchFamily="18"/>
                <a:ea typeface="SimSun" pitchFamily="2"/>
              </a:rPr>
              <a:t>Sourcing</a:t>
            </a:r>
            <a:endParaRPr lang="fi-FI" dirty="0">
              <a:latin typeface="Arial" pitchFamily="18"/>
              <a:ea typeface="SimSun" pitchFamily="2"/>
            </a:endParaRPr>
          </a:p>
          <a:p>
            <a:pPr marL="310879" indent="-310879">
              <a:lnSpc>
                <a:spcPct val="93000"/>
              </a:lnSpc>
              <a:spcAft>
                <a:spcPts val="1293"/>
              </a:spcAft>
              <a:buNone/>
              <a:tabLst>
                <a:tab pos="310879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18" algn="l"/>
                <a:tab pos="2852461" algn="l"/>
                <a:tab pos="3260004" algn="l"/>
                <a:tab pos="3667547" algn="l"/>
                <a:tab pos="4075090" algn="l"/>
                <a:tab pos="4482301" algn="l"/>
                <a:tab pos="4889844" algn="l"/>
                <a:tab pos="5297388" algn="l"/>
                <a:tab pos="5704931" algn="l"/>
                <a:tab pos="6112473" algn="l"/>
                <a:tab pos="6520016" algn="l"/>
                <a:tab pos="6927552" algn="l"/>
                <a:tab pos="7335095" algn="l"/>
                <a:tab pos="7742637" algn="l"/>
                <a:tab pos="8150180" algn="l"/>
              </a:tabLst>
            </a:pPr>
            <a:r>
              <a:rPr lang="fi-FI" dirty="0">
                <a:latin typeface="Arial" pitchFamily="18"/>
                <a:ea typeface="SimSun" pitchFamily="2"/>
              </a:rPr>
              <a:t>SW </a:t>
            </a:r>
            <a:r>
              <a:rPr lang="fi-FI" dirty="0" err="1">
                <a:latin typeface="Arial" pitchFamily="18"/>
                <a:ea typeface="SimSun" pitchFamily="2"/>
              </a:rPr>
              <a:t>Relase</a:t>
            </a:r>
            <a:r>
              <a:rPr lang="fi-FI" dirty="0">
                <a:latin typeface="Arial" pitchFamily="18"/>
                <a:ea typeface="SimSun" pitchFamily="2"/>
              </a:rPr>
              <a:t> </a:t>
            </a:r>
            <a:r>
              <a:rPr lang="fi-FI" dirty="0" err="1">
                <a:latin typeface="Arial" pitchFamily="18"/>
                <a:ea typeface="SimSun" pitchFamily="2"/>
              </a:rPr>
              <a:t>tested</a:t>
            </a:r>
            <a:r>
              <a:rPr lang="fi-FI" dirty="0">
                <a:latin typeface="Arial" pitchFamily="18"/>
                <a:ea typeface="SimSun" pitchFamily="2"/>
              </a:rPr>
              <a:t> </a:t>
            </a:r>
            <a:r>
              <a:rPr lang="fi-FI" dirty="0" err="1">
                <a:latin typeface="Arial" pitchFamily="18"/>
                <a:ea typeface="SimSun" pitchFamily="2"/>
              </a:rPr>
              <a:t>without</a:t>
            </a:r>
            <a:r>
              <a:rPr lang="fi-FI" dirty="0">
                <a:latin typeface="Arial" pitchFamily="18"/>
                <a:ea typeface="SimSun" pitchFamily="2"/>
              </a:rPr>
              <a:t> </a:t>
            </a:r>
            <a:r>
              <a:rPr lang="fi-FI" dirty="0" err="1">
                <a:latin typeface="Arial" pitchFamily="18"/>
                <a:ea typeface="SimSun" pitchFamily="2"/>
              </a:rPr>
              <a:t>coordination</a:t>
            </a:r>
            <a:r>
              <a:rPr lang="fi-FI" dirty="0">
                <a:latin typeface="Arial" pitchFamily="18"/>
                <a:ea typeface="SimSun" pitchFamily="2"/>
              </a:rPr>
              <a:t> </a:t>
            </a:r>
            <a:r>
              <a:rPr lang="fi-FI" dirty="0" err="1">
                <a:latin typeface="Arial" pitchFamily="18"/>
                <a:ea typeface="SimSun" pitchFamily="2"/>
              </a:rPr>
              <a:t>by</a:t>
            </a:r>
            <a:r>
              <a:rPr lang="fi-FI" dirty="0">
                <a:latin typeface="Arial" pitchFamily="18"/>
                <a:ea typeface="SimSun" pitchFamily="2"/>
              </a:rPr>
              <a:t> </a:t>
            </a:r>
            <a:r>
              <a:rPr lang="fi-FI" dirty="0" err="1">
                <a:latin typeface="Arial" pitchFamily="18"/>
                <a:ea typeface="SimSun" pitchFamily="2"/>
              </a:rPr>
              <a:t>group</a:t>
            </a:r>
            <a:r>
              <a:rPr lang="fi-FI" dirty="0">
                <a:latin typeface="Arial" pitchFamily="18"/>
                <a:ea typeface="SimSun" pitchFamily="2"/>
              </a:rPr>
              <a:t> of </a:t>
            </a:r>
            <a:r>
              <a:rPr lang="fi-FI" dirty="0" err="1">
                <a:latin typeface="Arial" pitchFamily="18"/>
                <a:ea typeface="SimSun" pitchFamily="2"/>
              </a:rPr>
              <a:t>volunteers</a:t>
            </a:r>
            <a:endParaRPr lang="fi-FI" dirty="0">
              <a:latin typeface="Arial" pitchFamily="18"/>
              <a:ea typeface="SimSun" pitchFamily="2"/>
            </a:endParaRPr>
          </a:p>
          <a:p>
            <a:pPr marL="310879" indent="-310879">
              <a:lnSpc>
                <a:spcPct val="93000"/>
              </a:lnSpc>
              <a:spcAft>
                <a:spcPts val="1293"/>
              </a:spcAft>
              <a:buNone/>
              <a:tabLst>
                <a:tab pos="310879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18" algn="l"/>
                <a:tab pos="2852461" algn="l"/>
                <a:tab pos="3260004" algn="l"/>
                <a:tab pos="3667547" algn="l"/>
                <a:tab pos="4075090" algn="l"/>
                <a:tab pos="4482301" algn="l"/>
                <a:tab pos="4889844" algn="l"/>
                <a:tab pos="5297388" algn="l"/>
                <a:tab pos="5704931" algn="l"/>
                <a:tab pos="6112473" algn="l"/>
                <a:tab pos="6520016" algn="l"/>
                <a:tab pos="6927552" algn="l"/>
                <a:tab pos="7335095" algn="l"/>
                <a:tab pos="7742637" algn="l"/>
                <a:tab pos="8150180" algn="l"/>
              </a:tabLst>
            </a:pPr>
            <a:r>
              <a:rPr lang="fi-FI" dirty="0">
                <a:latin typeface="Arial" pitchFamily="18"/>
                <a:ea typeface="SimSun" pitchFamily="2"/>
              </a:rPr>
              <a:t>Release </a:t>
            </a:r>
            <a:r>
              <a:rPr lang="fi-FI" dirty="0" err="1">
                <a:latin typeface="Arial" pitchFamily="18"/>
                <a:ea typeface="SimSun" pitchFamily="2"/>
              </a:rPr>
              <a:t>tested</a:t>
            </a:r>
            <a:r>
              <a:rPr lang="fi-FI" dirty="0">
                <a:latin typeface="Arial" pitchFamily="18"/>
                <a:ea typeface="SimSun" pitchFamily="2"/>
              </a:rPr>
              <a:t> </a:t>
            </a:r>
            <a:r>
              <a:rPr lang="fi-FI" dirty="0" err="1">
                <a:latin typeface="Arial" pitchFamily="18"/>
                <a:ea typeface="SimSun" pitchFamily="2"/>
              </a:rPr>
              <a:t>by</a:t>
            </a:r>
            <a:r>
              <a:rPr lang="fi-FI" dirty="0">
                <a:latin typeface="Arial" pitchFamily="18"/>
                <a:ea typeface="SimSun" pitchFamily="2"/>
              </a:rPr>
              <a:t> </a:t>
            </a:r>
            <a:r>
              <a:rPr lang="fi-FI" dirty="0" err="1">
                <a:latin typeface="Arial" pitchFamily="18"/>
                <a:ea typeface="SimSun" pitchFamily="2"/>
              </a:rPr>
              <a:t>customer</a:t>
            </a:r>
            <a:endParaRPr lang="fi-FI" dirty="0">
              <a:latin typeface="Arial" pitchFamily="18"/>
              <a:ea typeface="SimSun" pitchFamily="2"/>
            </a:endParaRPr>
          </a:p>
          <a:p>
            <a:pPr marL="310879" indent="-310879">
              <a:lnSpc>
                <a:spcPct val="93000"/>
              </a:lnSpc>
              <a:spcAft>
                <a:spcPts val="1293"/>
              </a:spcAft>
              <a:buNone/>
              <a:tabLst>
                <a:tab pos="310879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18" algn="l"/>
                <a:tab pos="2852461" algn="l"/>
                <a:tab pos="3260004" algn="l"/>
                <a:tab pos="3667547" algn="l"/>
                <a:tab pos="4075090" algn="l"/>
                <a:tab pos="4482301" algn="l"/>
                <a:tab pos="4889844" algn="l"/>
                <a:tab pos="5297388" algn="l"/>
                <a:tab pos="5704931" algn="l"/>
                <a:tab pos="6112473" algn="l"/>
                <a:tab pos="6520016" algn="l"/>
                <a:tab pos="6927552" algn="l"/>
                <a:tab pos="7335095" algn="l"/>
                <a:tab pos="7742637" algn="l"/>
                <a:tab pos="8150180" algn="l"/>
              </a:tabLst>
            </a:pPr>
            <a:r>
              <a:rPr lang="fi-FI" dirty="0" err="1">
                <a:latin typeface="Arial" pitchFamily="18"/>
                <a:ea typeface="SimSun" pitchFamily="2"/>
              </a:rPr>
              <a:t>Field</a:t>
            </a:r>
            <a:r>
              <a:rPr lang="fi-FI" dirty="0">
                <a:latin typeface="Arial" pitchFamily="18"/>
                <a:ea typeface="SimSun" pitchFamily="2"/>
              </a:rPr>
              <a:t> </a:t>
            </a:r>
            <a:r>
              <a:rPr lang="fi-FI" dirty="0" err="1">
                <a:latin typeface="Arial" pitchFamily="18"/>
                <a:ea typeface="SimSun" pitchFamily="2"/>
              </a:rPr>
              <a:t>Testing</a:t>
            </a:r>
            <a:endParaRPr lang="fi-FI" dirty="0">
              <a:latin typeface="Arial" pitchFamily="18"/>
              <a:ea typeface="SimSun" pitchFamily="2"/>
            </a:endParaRPr>
          </a:p>
          <a:p>
            <a:pPr marL="310879" indent="-310879">
              <a:lnSpc>
                <a:spcPct val="93000"/>
              </a:lnSpc>
              <a:spcAft>
                <a:spcPts val="1293"/>
              </a:spcAft>
              <a:buNone/>
              <a:tabLst>
                <a:tab pos="310879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18" algn="l"/>
                <a:tab pos="2852461" algn="l"/>
                <a:tab pos="3260004" algn="l"/>
                <a:tab pos="3667547" algn="l"/>
                <a:tab pos="4075090" algn="l"/>
                <a:tab pos="4482301" algn="l"/>
                <a:tab pos="4889844" algn="l"/>
                <a:tab pos="5297388" algn="l"/>
                <a:tab pos="5704931" algn="l"/>
                <a:tab pos="6112473" algn="l"/>
                <a:tab pos="6520016" algn="l"/>
                <a:tab pos="6927552" algn="l"/>
                <a:tab pos="7335095" algn="l"/>
                <a:tab pos="7742637" algn="l"/>
                <a:tab pos="8150180" algn="l"/>
              </a:tabLst>
            </a:pPr>
            <a:r>
              <a:rPr lang="fi-FI" dirty="0" err="1">
                <a:latin typeface="Arial" pitchFamily="18"/>
                <a:ea typeface="SimSun" pitchFamily="2"/>
              </a:rPr>
              <a:t>Test</a:t>
            </a:r>
            <a:r>
              <a:rPr lang="fi-FI" dirty="0">
                <a:latin typeface="Arial" pitchFamily="18"/>
                <a:ea typeface="SimSun" pitchFamily="2"/>
              </a:rPr>
              <a:t> Group</a:t>
            </a:r>
          </a:p>
          <a:p>
            <a:pPr marL="310879" indent="-310879">
              <a:lnSpc>
                <a:spcPct val="93000"/>
              </a:lnSpc>
              <a:spcAft>
                <a:spcPts val="1293"/>
              </a:spcAft>
              <a:buNone/>
              <a:tabLst>
                <a:tab pos="310879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18" algn="l"/>
                <a:tab pos="2852461" algn="l"/>
                <a:tab pos="3260004" algn="l"/>
                <a:tab pos="3667547" algn="l"/>
                <a:tab pos="4075090" algn="l"/>
                <a:tab pos="4482301" algn="l"/>
                <a:tab pos="4889844" algn="l"/>
                <a:tab pos="5297388" algn="l"/>
                <a:tab pos="5704931" algn="l"/>
                <a:tab pos="6112473" algn="l"/>
                <a:tab pos="6520016" algn="l"/>
                <a:tab pos="6927552" algn="l"/>
                <a:tab pos="7335095" algn="l"/>
                <a:tab pos="7742637" algn="l"/>
                <a:tab pos="8150180" algn="l"/>
              </a:tabLst>
            </a:pPr>
            <a:endParaRPr lang="fi-FI" dirty="0">
              <a:latin typeface="Arial" pitchFamily="18"/>
              <a:ea typeface="SimSun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30103783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 smtClean="0"/>
              <a:t>Discussion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i-FI" dirty="0" err="1" smtClean="0"/>
              <a:t>Do</a:t>
            </a:r>
            <a:r>
              <a:rPr lang="fi-FI" dirty="0" smtClean="0"/>
              <a:t> </a:t>
            </a:r>
            <a:r>
              <a:rPr lang="fi-FI" dirty="0" err="1" smtClean="0"/>
              <a:t>some</a:t>
            </a:r>
            <a:r>
              <a:rPr lang="fi-FI" dirty="0" smtClean="0"/>
              <a:t> </a:t>
            </a:r>
            <a:r>
              <a:rPr lang="fi-FI" dirty="0" err="1" smtClean="0"/>
              <a:t>study</a:t>
            </a:r>
            <a:r>
              <a:rPr lang="fi-FI" dirty="0" smtClean="0"/>
              <a:t> </a:t>
            </a:r>
            <a:r>
              <a:rPr lang="fi-FI" dirty="0" err="1" smtClean="0"/>
              <a:t>about</a:t>
            </a:r>
            <a:r>
              <a:rPr lang="fi-FI" dirty="0" smtClean="0"/>
              <a:t> </a:t>
            </a:r>
            <a:r>
              <a:rPr lang="fi-FI" dirty="0" err="1" smtClean="0"/>
              <a:t>Ubuntu</a:t>
            </a:r>
            <a:r>
              <a:rPr lang="fi-FI" dirty="0" smtClean="0"/>
              <a:t> release </a:t>
            </a:r>
            <a:r>
              <a:rPr lang="fi-FI" dirty="0" err="1" smtClean="0"/>
              <a:t>testing</a:t>
            </a:r>
            <a:r>
              <a:rPr lang="fi-FI" dirty="0" smtClean="0"/>
              <a:t> </a:t>
            </a:r>
            <a:r>
              <a:rPr lang="fi-FI" dirty="0" err="1" smtClean="0"/>
              <a:t>process</a:t>
            </a:r>
            <a:r>
              <a:rPr lang="fi-FI" dirty="0" smtClean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03925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smtClean="0"/>
              <a:t>V-</a:t>
            </a:r>
            <a:r>
              <a:rPr lang="fi-FI" dirty="0" err="1" smtClean="0"/>
              <a:t>Model</a:t>
            </a:r>
            <a:r>
              <a:rPr lang="fi-FI" dirty="0" smtClean="0"/>
              <a:t> for </a:t>
            </a:r>
            <a:r>
              <a:rPr lang="fi-FI" dirty="0" err="1" smtClean="0"/>
              <a:t>testing</a:t>
            </a:r>
            <a:endParaRPr lang="en-US" dirty="0"/>
          </a:p>
        </p:txBody>
      </p:sp>
      <p:sp>
        <p:nvSpPr>
          <p:cNvPr id="4" name="Isosceles Triangle 3"/>
          <p:cNvSpPr/>
          <p:nvPr/>
        </p:nvSpPr>
        <p:spPr>
          <a:xfrm flipV="1">
            <a:off x="2375756" y="2636912"/>
            <a:ext cx="4392488" cy="273630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36464" y="2394176"/>
            <a:ext cx="2448272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i-FI" dirty="0" err="1" smtClean="0"/>
              <a:t>Customer</a:t>
            </a:r>
            <a:r>
              <a:rPr lang="fi-FI" dirty="0" smtClean="0"/>
              <a:t> </a:t>
            </a:r>
            <a:r>
              <a:rPr lang="fi-FI" dirty="0" err="1"/>
              <a:t>R</a:t>
            </a:r>
            <a:r>
              <a:rPr lang="fi-FI" dirty="0" err="1" smtClean="0"/>
              <a:t>equirements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988580" y="3227449"/>
            <a:ext cx="2448272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i-FI" dirty="0" smtClean="0"/>
              <a:t>System </a:t>
            </a:r>
            <a:r>
              <a:rPr lang="fi-FI" dirty="0" err="1"/>
              <a:t>R</a:t>
            </a:r>
            <a:r>
              <a:rPr lang="fi-FI" dirty="0" err="1" smtClean="0"/>
              <a:t>equirements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25606" y="4021752"/>
            <a:ext cx="2700300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i-FI" dirty="0" smtClean="0"/>
              <a:t>Sub System </a:t>
            </a:r>
            <a:r>
              <a:rPr lang="fi-FI" dirty="0" err="1"/>
              <a:t>R</a:t>
            </a:r>
            <a:r>
              <a:rPr lang="fi-FI" dirty="0" err="1" smtClean="0"/>
              <a:t>equirements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475656" y="4744085"/>
            <a:ext cx="2880320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i-FI" dirty="0" smtClean="0"/>
              <a:t>Component </a:t>
            </a:r>
            <a:r>
              <a:rPr lang="fi-FI" dirty="0" err="1"/>
              <a:t>R</a:t>
            </a:r>
            <a:r>
              <a:rPr lang="fi-FI" dirty="0" err="1" smtClean="0"/>
              <a:t>equirements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88024" y="4744085"/>
            <a:ext cx="2880320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i-FI" dirty="0" err="1" smtClean="0"/>
              <a:t>Unit</a:t>
            </a:r>
            <a:r>
              <a:rPr lang="fi-FI" dirty="0" smtClean="0"/>
              <a:t> </a:t>
            </a:r>
            <a:r>
              <a:rPr lang="fi-FI" dirty="0" err="1" smtClean="0"/>
              <a:t>Testing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238074" y="4050830"/>
            <a:ext cx="2880320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i-FI" dirty="0" err="1" smtClean="0"/>
              <a:t>Integration</a:t>
            </a:r>
            <a:r>
              <a:rPr lang="fi-FI" dirty="0" smtClean="0"/>
              <a:t> </a:t>
            </a:r>
            <a:r>
              <a:rPr lang="fi-FI" dirty="0" err="1" smtClean="0"/>
              <a:t>Testing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615342" y="3262008"/>
            <a:ext cx="2880320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i-FI" dirty="0" smtClean="0"/>
              <a:t>System </a:t>
            </a:r>
            <a:r>
              <a:rPr lang="fi-FI" dirty="0" err="1" smtClean="0"/>
              <a:t>Testing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960629" y="2431018"/>
            <a:ext cx="2880320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i-FI" dirty="0" err="1" smtClean="0"/>
              <a:t>Acceptance</a:t>
            </a:r>
            <a:r>
              <a:rPr lang="fi-FI" dirty="0" smtClean="0"/>
              <a:t> </a:t>
            </a:r>
            <a:r>
              <a:rPr lang="fi-FI" dirty="0" err="1" smtClean="0"/>
              <a:t>Testing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36026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Char char="-"/>
            </a:pPr>
            <a:r>
              <a:rPr lang="en-US" dirty="0">
                <a:solidFill>
                  <a:srgbClr val="060606"/>
                </a:solidFill>
              </a:rPr>
              <a:t>This material if for general training for Test Design and management</a:t>
            </a:r>
          </a:p>
          <a:p>
            <a:pPr>
              <a:buFontTx/>
              <a:buChar char="-"/>
            </a:pPr>
            <a:r>
              <a:rPr lang="en-US" dirty="0">
                <a:solidFill>
                  <a:srgbClr val="060606"/>
                </a:solidFill>
              </a:rPr>
              <a:t>Material is more supportive in class room </a:t>
            </a:r>
          </a:p>
          <a:p>
            <a:pPr>
              <a:buFontTx/>
              <a:buChar char="-"/>
            </a:pPr>
            <a:r>
              <a:rPr lang="en-US" dirty="0">
                <a:solidFill>
                  <a:srgbClr val="060606"/>
                </a:solidFill>
              </a:rPr>
              <a:t>Material will be updated during courses</a:t>
            </a:r>
          </a:p>
          <a:p>
            <a:pPr>
              <a:buFontTx/>
              <a:buChar char="-"/>
            </a:pPr>
            <a:r>
              <a:rPr lang="en-US" dirty="0" err="1">
                <a:solidFill>
                  <a:srgbClr val="060606"/>
                </a:solidFill>
              </a:rPr>
              <a:t>FreeNest</a:t>
            </a:r>
            <a:r>
              <a:rPr lang="en-US" dirty="0">
                <a:solidFill>
                  <a:srgbClr val="060606"/>
                </a:solidFill>
              </a:rPr>
              <a:t> Portable Project Platform is used to demonstrate things only in practice. This is not limiting usage for material for other training environments (I hope </a:t>
            </a:r>
            <a:r>
              <a:rPr lang="en-US" dirty="0">
                <a:solidFill>
                  <a:srgbClr val="060606"/>
                </a:solidFill>
                <a:sym typeface="Wingdings" pitchFamily="2" charset="2"/>
              </a:rPr>
              <a:t>)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2145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79512" y="4509120"/>
            <a:ext cx="8856984" cy="2088232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70271" y="2000704"/>
            <a:ext cx="8856984" cy="2508416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 smtClean="0"/>
              <a:t>Developer</a:t>
            </a:r>
            <a:r>
              <a:rPr lang="fi-FI" dirty="0" smtClean="0"/>
              <a:t> </a:t>
            </a:r>
            <a:r>
              <a:rPr lang="fi-FI" dirty="0" err="1" smtClean="0"/>
              <a:t>vs</a:t>
            </a:r>
            <a:r>
              <a:rPr lang="fi-FI" dirty="0" smtClean="0"/>
              <a:t> </a:t>
            </a:r>
            <a:r>
              <a:rPr lang="fi-FI" dirty="0" err="1" smtClean="0"/>
              <a:t>Tester</a:t>
            </a:r>
            <a:r>
              <a:rPr lang="fi-FI" dirty="0" smtClean="0"/>
              <a:t>???</a:t>
            </a:r>
            <a:endParaRPr lang="en-US" dirty="0"/>
          </a:p>
        </p:txBody>
      </p:sp>
      <p:sp>
        <p:nvSpPr>
          <p:cNvPr id="4" name="Isosceles Triangle 3"/>
          <p:cNvSpPr/>
          <p:nvPr/>
        </p:nvSpPr>
        <p:spPr>
          <a:xfrm flipV="1">
            <a:off x="2375756" y="2636912"/>
            <a:ext cx="4392488" cy="273630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36464" y="2394176"/>
            <a:ext cx="2448272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i-FI" dirty="0" err="1" smtClean="0"/>
              <a:t>Customer</a:t>
            </a:r>
            <a:r>
              <a:rPr lang="fi-FI" dirty="0" smtClean="0"/>
              <a:t> </a:t>
            </a:r>
            <a:r>
              <a:rPr lang="fi-FI" dirty="0" err="1"/>
              <a:t>R</a:t>
            </a:r>
            <a:r>
              <a:rPr lang="fi-FI" dirty="0" err="1" smtClean="0"/>
              <a:t>equirements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988580" y="3227449"/>
            <a:ext cx="2448272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i-FI" dirty="0" smtClean="0"/>
              <a:t>System </a:t>
            </a:r>
            <a:r>
              <a:rPr lang="fi-FI" dirty="0" err="1"/>
              <a:t>R</a:t>
            </a:r>
            <a:r>
              <a:rPr lang="fi-FI" dirty="0" err="1" smtClean="0"/>
              <a:t>equirements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25606" y="4021752"/>
            <a:ext cx="2700300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i-FI" dirty="0" smtClean="0"/>
              <a:t>Sub System </a:t>
            </a:r>
            <a:r>
              <a:rPr lang="fi-FI" dirty="0" err="1"/>
              <a:t>R</a:t>
            </a:r>
            <a:r>
              <a:rPr lang="fi-FI" dirty="0" err="1" smtClean="0"/>
              <a:t>equirements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475656" y="4744085"/>
            <a:ext cx="2880320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i-FI" dirty="0" smtClean="0"/>
              <a:t>Component </a:t>
            </a:r>
            <a:r>
              <a:rPr lang="fi-FI" dirty="0" err="1"/>
              <a:t>R</a:t>
            </a:r>
            <a:r>
              <a:rPr lang="fi-FI" dirty="0" err="1" smtClean="0"/>
              <a:t>equirements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88024" y="4744085"/>
            <a:ext cx="2880320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i-FI" dirty="0" err="1" smtClean="0"/>
              <a:t>Unit</a:t>
            </a:r>
            <a:r>
              <a:rPr lang="fi-FI" dirty="0" smtClean="0"/>
              <a:t> </a:t>
            </a:r>
            <a:r>
              <a:rPr lang="fi-FI" dirty="0" err="1" smtClean="0"/>
              <a:t>Testing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238074" y="4050830"/>
            <a:ext cx="2880320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i-FI" dirty="0" err="1" smtClean="0"/>
              <a:t>Integration</a:t>
            </a:r>
            <a:r>
              <a:rPr lang="fi-FI" dirty="0" smtClean="0"/>
              <a:t> </a:t>
            </a:r>
            <a:r>
              <a:rPr lang="fi-FI" dirty="0" err="1" smtClean="0"/>
              <a:t>Testing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615342" y="3262008"/>
            <a:ext cx="2880320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i-FI" dirty="0" smtClean="0"/>
              <a:t>System </a:t>
            </a:r>
            <a:r>
              <a:rPr lang="fi-FI" dirty="0" err="1" smtClean="0"/>
              <a:t>Testing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960629" y="2431018"/>
            <a:ext cx="2880320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i-FI" dirty="0" err="1" smtClean="0"/>
              <a:t>Acceptance</a:t>
            </a:r>
            <a:r>
              <a:rPr lang="fi-FI" dirty="0" smtClean="0"/>
              <a:t> </a:t>
            </a:r>
            <a:r>
              <a:rPr lang="fi-FI" dirty="0" err="1" smtClean="0"/>
              <a:t>Testing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63506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 smtClean="0"/>
              <a:t>Verification</a:t>
            </a:r>
            <a:r>
              <a:rPr lang="fi-FI" dirty="0" smtClean="0"/>
              <a:t> &amp; </a:t>
            </a:r>
            <a:r>
              <a:rPr lang="fi-FI" dirty="0" err="1" smtClean="0"/>
              <a:t>Validation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131840" y="1902155"/>
            <a:ext cx="5400600" cy="1728192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131840" y="3596739"/>
            <a:ext cx="5400600" cy="1728192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457200" y="1988840"/>
            <a:ext cx="1944216" cy="3048059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606388" y="2355111"/>
            <a:ext cx="1440160" cy="302324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 smtClean="0"/>
              <a:t>FEATURES</a:t>
            </a:r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600301" y="2852936"/>
            <a:ext cx="1584176" cy="552341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 err="1" smtClean="0"/>
              <a:t>Use</a:t>
            </a:r>
            <a:r>
              <a:rPr lang="fi-FI" dirty="0" smtClean="0"/>
              <a:t> </a:t>
            </a:r>
            <a:r>
              <a:rPr lang="fi-FI" dirty="0" err="1" smtClean="0"/>
              <a:t>Cases</a:t>
            </a:r>
            <a:endParaRPr lang="en-US" dirty="0"/>
          </a:p>
        </p:txBody>
      </p:sp>
      <p:sp>
        <p:nvSpPr>
          <p:cNvPr id="9" name="Vertical Scroll 8"/>
          <p:cNvSpPr/>
          <p:nvPr/>
        </p:nvSpPr>
        <p:spPr>
          <a:xfrm>
            <a:off x="709228" y="3559408"/>
            <a:ext cx="1440160" cy="517664"/>
          </a:xfrm>
          <a:prstGeom prst="verticalScroll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 smtClean="0"/>
              <a:t>User </a:t>
            </a:r>
            <a:r>
              <a:rPr lang="fi-FI" dirty="0" err="1" smtClean="0"/>
              <a:t>Story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635722" y="4288234"/>
            <a:ext cx="1667443" cy="360040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 err="1" smtClean="0"/>
              <a:t>Requirement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3149732" y="2270437"/>
            <a:ext cx="1656184" cy="77399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i-FI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Validation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3154572" y="4120706"/>
            <a:ext cx="1656184" cy="77399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i-FI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Verification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3" name="Picture 3" descr="C:\Users\rinma\AppData\Local\Microsoft\Windows\Temporary Internet Files\Content.IE5\XM1S2UHB\MC900071061[1].wmf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flipH="1">
            <a:off x="5297842" y="4114864"/>
            <a:ext cx="1398393" cy="11180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3" descr="C:\Users\timpuri\AppData\Local\Microsoft\Windows\Temporary Internet Files\Content.IE5\38KAEAPZ\MP900443690[1]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5349340" y="2387946"/>
            <a:ext cx="965600" cy="724276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TextBox 14"/>
          <p:cNvSpPr txBox="1"/>
          <p:nvPr/>
        </p:nvSpPr>
        <p:spPr>
          <a:xfrm>
            <a:off x="3638776" y="3235737"/>
            <a:ext cx="4716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err="1" smtClean="0"/>
              <a:t>Validation</a:t>
            </a:r>
            <a:r>
              <a:rPr lang="fi-FI" dirty="0" smtClean="0"/>
              <a:t> = </a:t>
            </a:r>
            <a:r>
              <a:rPr lang="fi-FI" dirty="0" err="1" smtClean="0"/>
              <a:t>Are</a:t>
            </a:r>
            <a:r>
              <a:rPr lang="fi-FI" dirty="0" smtClean="0"/>
              <a:t> </a:t>
            </a:r>
            <a:r>
              <a:rPr lang="fi-FI" dirty="0" err="1" smtClean="0"/>
              <a:t>we</a:t>
            </a:r>
            <a:r>
              <a:rPr lang="fi-FI" dirty="0" smtClean="0"/>
              <a:t> </a:t>
            </a:r>
            <a:r>
              <a:rPr lang="fi-FI" dirty="0" err="1" smtClean="0"/>
              <a:t>building</a:t>
            </a:r>
            <a:r>
              <a:rPr lang="fi-FI" dirty="0" smtClean="0"/>
              <a:t> </a:t>
            </a:r>
            <a:r>
              <a:rPr lang="fi-FI" dirty="0" err="1" smtClean="0"/>
              <a:t>the</a:t>
            </a:r>
            <a:r>
              <a:rPr lang="fi-FI" dirty="0" smtClean="0"/>
              <a:t> </a:t>
            </a:r>
            <a:r>
              <a:rPr lang="fi-FI" dirty="0" err="1" smtClean="0"/>
              <a:t>right</a:t>
            </a:r>
            <a:r>
              <a:rPr lang="fi-FI" dirty="0" smtClean="0"/>
              <a:t> </a:t>
            </a:r>
            <a:r>
              <a:rPr lang="fi-FI" dirty="0" err="1" smtClean="0"/>
              <a:t>product</a:t>
            </a:r>
            <a:r>
              <a:rPr lang="fi-FI" dirty="0" smtClean="0"/>
              <a:t>? 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3533787" y="3605069"/>
            <a:ext cx="4716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err="1" smtClean="0"/>
              <a:t>Verification</a:t>
            </a:r>
            <a:r>
              <a:rPr lang="fi-FI" dirty="0" smtClean="0"/>
              <a:t> = </a:t>
            </a:r>
            <a:r>
              <a:rPr lang="fi-FI" dirty="0" err="1" smtClean="0"/>
              <a:t>Are</a:t>
            </a:r>
            <a:r>
              <a:rPr lang="fi-FI" dirty="0" smtClean="0"/>
              <a:t> </a:t>
            </a:r>
            <a:r>
              <a:rPr lang="fi-FI" dirty="0" err="1" smtClean="0"/>
              <a:t>we</a:t>
            </a:r>
            <a:r>
              <a:rPr lang="fi-FI" dirty="0" smtClean="0"/>
              <a:t> </a:t>
            </a:r>
            <a:r>
              <a:rPr lang="fi-FI" dirty="0" err="1" smtClean="0"/>
              <a:t>building</a:t>
            </a:r>
            <a:r>
              <a:rPr lang="fi-FI" dirty="0" smtClean="0"/>
              <a:t> </a:t>
            </a:r>
            <a:r>
              <a:rPr lang="fi-FI" dirty="0" err="1" smtClean="0"/>
              <a:t>the</a:t>
            </a:r>
            <a:r>
              <a:rPr lang="fi-FI" dirty="0" smtClean="0"/>
              <a:t> </a:t>
            </a:r>
            <a:r>
              <a:rPr lang="fi-FI" dirty="0" err="1" smtClean="0"/>
              <a:t>product</a:t>
            </a:r>
            <a:r>
              <a:rPr lang="fi-FI" dirty="0" smtClean="0"/>
              <a:t> </a:t>
            </a:r>
            <a:r>
              <a:rPr lang="fi-FI" dirty="0" err="1" smtClean="0"/>
              <a:t>right</a:t>
            </a:r>
            <a:r>
              <a:rPr lang="fi-FI" dirty="0" smtClean="0"/>
              <a:t>? </a:t>
            </a:r>
            <a:endParaRPr lang="en-US" dirty="0"/>
          </a:p>
        </p:txBody>
      </p:sp>
      <p:cxnSp>
        <p:nvCxnSpPr>
          <p:cNvPr id="19" name="Curved Connector 18"/>
          <p:cNvCxnSpPr>
            <a:stCxn id="7" idx="3"/>
            <a:endCxn id="11" idx="1"/>
          </p:cNvCxnSpPr>
          <p:nvPr/>
        </p:nvCxnSpPr>
        <p:spPr>
          <a:xfrm>
            <a:off x="2046548" y="2506273"/>
            <a:ext cx="1103184" cy="151162"/>
          </a:xfrm>
          <a:prstGeom prst="curvedConnector3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Curved Connector 19"/>
          <p:cNvCxnSpPr>
            <a:stCxn id="10" idx="3"/>
            <a:endCxn id="11" idx="1"/>
          </p:cNvCxnSpPr>
          <p:nvPr/>
        </p:nvCxnSpPr>
        <p:spPr>
          <a:xfrm flipV="1">
            <a:off x="2303165" y="2657435"/>
            <a:ext cx="846567" cy="1810819"/>
          </a:xfrm>
          <a:prstGeom prst="curved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Curved Connector 22"/>
          <p:cNvCxnSpPr>
            <a:stCxn id="7" idx="3"/>
            <a:endCxn id="12" idx="1"/>
          </p:cNvCxnSpPr>
          <p:nvPr/>
        </p:nvCxnSpPr>
        <p:spPr>
          <a:xfrm>
            <a:off x="2046548" y="2506273"/>
            <a:ext cx="1108024" cy="2001431"/>
          </a:xfrm>
          <a:prstGeom prst="curved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Curved Connector 25"/>
          <p:cNvCxnSpPr>
            <a:stCxn id="8" idx="6"/>
            <a:endCxn id="12" idx="1"/>
          </p:cNvCxnSpPr>
          <p:nvPr/>
        </p:nvCxnSpPr>
        <p:spPr>
          <a:xfrm>
            <a:off x="2184477" y="3129107"/>
            <a:ext cx="970095" cy="1378597"/>
          </a:xfrm>
          <a:prstGeom prst="curvedConnector3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Curved Connector 28"/>
          <p:cNvCxnSpPr>
            <a:stCxn id="10" idx="3"/>
          </p:cNvCxnSpPr>
          <p:nvPr/>
        </p:nvCxnSpPr>
        <p:spPr>
          <a:xfrm flipV="1">
            <a:off x="2303165" y="2809835"/>
            <a:ext cx="998967" cy="1658419"/>
          </a:xfrm>
          <a:prstGeom prst="curvedConnector2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Curved Connector 30"/>
          <p:cNvCxnSpPr>
            <a:endCxn id="12" idx="1"/>
          </p:cNvCxnSpPr>
          <p:nvPr/>
        </p:nvCxnSpPr>
        <p:spPr>
          <a:xfrm>
            <a:off x="2251056" y="4465929"/>
            <a:ext cx="903516" cy="41775"/>
          </a:xfrm>
          <a:prstGeom prst="curvedConnector3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Vertical Scroll 37"/>
          <p:cNvSpPr/>
          <p:nvPr/>
        </p:nvSpPr>
        <p:spPr>
          <a:xfrm>
            <a:off x="2449169" y="5528480"/>
            <a:ext cx="3573021" cy="1080120"/>
          </a:xfrm>
          <a:prstGeom prst="verticalScroll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i-FI" dirty="0" err="1" smtClean="0"/>
              <a:t>Validation</a:t>
            </a:r>
            <a:r>
              <a:rPr lang="fi-FI" dirty="0" smtClean="0"/>
              <a:t> VS </a:t>
            </a:r>
            <a:r>
              <a:rPr lang="fi-FI" dirty="0" err="1" smtClean="0"/>
              <a:t>verification</a:t>
            </a:r>
            <a:r>
              <a:rPr lang="fi-FI" dirty="0" smtClean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21931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" descr="C:\Users\rinma\Dropbox\Public\IIO12300-S11K12\Testikurssikamat S11K12\IFDKConsept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131002" y="3581561"/>
            <a:ext cx="1656184" cy="111468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 smtClean="0"/>
              <a:t>Testing</a:t>
            </a:r>
            <a:r>
              <a:rPr lang="fi-FI" dirty="0" smtClean="0"/>
              <a:t> in </a:t>
            </a:r>
            <a:r>
              <a:rPr lang="fi-FI" dirty="0" err="1" smtClean="0"/>
              <a:t>brief</a:t>
            </a:r>
            <a:r>
              <a:rPr lang="fi-FI" dirty="0"/>
              <a:t>?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937486" y="1736812"/>
            <a:ext cx="2304256" cy="48245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661207" y="1700808"/>
            <a:ext cx="2177928" cy="48965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881908" y="3533784"/>
            <a:ext cx="1647800" cy="288032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 err="1" smtClean="0"/>
              <a:t>Test</a:t>
            </a:r>
            <a:r>
              <a:rPr lang="fi-FI" dirty="0" smtClean="0"/>
              <a:t> Case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897819" y="3866986"/>
            <a:ext cx="1647800" cy="242862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 err="1" smtClean="0"/>
              <a:t>Test</a:t>
            </a:r>
            <a:r>
              <a:rPr lang="fi-FI" dirty="0" smtClean="0"/>
              <a:t> Case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902584" y="4165174"/>
            <a:ext cx="1647800" cy="27348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 err="1" smtClean="0"/>
              <a:t>Test</a:t>
            </a:r>
            <a:r>
              <a:rPr lang="fi-FI" dirty="0" smtClean="0"/>
              <a:t> Case</a:t>
            </a:r>
            <a:endParaRPr lang="en-US" dirty="0"/>
          </a:p>
        </p:txBody>
      </p:sp>
      <p:sp>
        <p:nvSpPr>
          <p:cNvPr id="10" name="Multiply 9"/>
          <p:cNvSpPr/>
          <p:nvPr/>
        </p:nvSpPr>
        <p:spPr>
          <a:xfrm>
            <a:off x="6356749" y="3965899"/>
            <a:ext cx="576064" cy="672030"/>
          </a:xfrm>
          <a:prstGeom prst="mathMultiply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2" descr="C:\Users\rinma\AppData\Local\Microsoft\Windows\Temporary Internet Files\Content.IE5\XM1S2UHB\MC900441310[1]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6426998" y="3468001"/>
            <a:ext cx="354594" cy="354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2" descr="C:\Users\rinma\AppData\Local\Microsoft\Windows\Temporary Internet Files\Content.IE5\XM1S2UHB\MC900441310[1]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6426998" y="3811101"/>
            <a:ext cx="354594" cy="354631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Rounded Rectangle 12"/>
          <p:cNvSpPr/>
          <p:nvPr/>
        </p:nvSpPr>
        <p:spPr>
          <a:xfrm>
            <a:off x="1018585" y="3279237"/>
            <a:ext cx="1440160" cy="302324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 smtClean="0"/>
              <a:t>FEATURE 1</a:t>
            </a:r>
            <a:endParaRPr lang="en-US" dirty="0"/>
          </a:p>
        </p:txBody>
      </p:sp>
      <p:pic>
        <p:nvPicPr>
          <p:cNvPr id="18" name="Picture 3" descr="C:\Users\timpuri\AppData\Local\Microsoft\Windows\Temporary Internet Files\Content.IE5\38KAEAPZ\MP900443690[1].jp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8230600" y="3659878"/>
            <a:ext cx="818057" cy="724276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Right Arrow 18"/>
          <p:cNvSpPr/>
          <p:nvPr/>
        </p:nvSpPr>
        <p:spPr>
          <a:xfrm>
            <a:off x="6909384" y="3391771"/>
            <a:ext cx="1274306" cy="1331078"/>
          </a:xfrm>
          <a:prstGeom prst="right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 err="1"/>
              <a:t>d</a:t>
            </a:r>
            <a:r>
              <a:rPr lang="fi-FI" dirty="0" err="1" smtClean="0"/>
              <a:t>eliver</a:t>
            </a:r>
            <a:endParaRPr lang="en-US" dirty="0"/>
          </a:p>
        </p:txBody>
      </p:sp>
      <p:sp>
        <p:nvSpPr>
          <p:cNvPr id="20" name="Right Arrow 19"/>
          <p:cNvSpPr/>
          <p:nvPr/>
        </p:nvSpPr>
        <p:spPr>
          <a:xfrm>
            <a:off x="3279122" y="2026229"/>
            <a:ext cx="1386397" cy="1331078"/>
          </a:xfrm>
          <a:prstGeom prst="right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 err="1" smtClean="0"/>
              <a:t>ready</a:t>
            </a:r>
            <a:r>
              <a:rPr lang="fi-FI" dirty="0" smtClean="0"/>
              <a:t> for </a:t>
            </a:r>
            <a:r>
              <a:rPr lang="fi-FI" dirty="0" err="1" smtClean="0"/>
              <a:t>test</a:t>
            </a:r>
            <a:endParaRPr lang="en-US" dirty="0"/>
          </a:p>
        </p:txBody>
      </p:sp>
      <p:sp>
        <p:nvSpPr>
          <p:cNvPr id="22" name="Left Arrow 21"/>
          <p:cNvSpPr/>
          <p:nvPr/>
        </p:nvSpPr>
        <p:spPr>
          <a:xfrm>
            <a:off x="3089576" y="5616978"/>
            <a:ext cx="1553722" cy="1241022"/>
          </a:xfrm>
          <a:prstGeom prst="lef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 smtClean="0"/>
              <a:t>? </a:t>
            </a:r>
            <a:r>
              <a:rPr lang="fi-FI" dirty="0" err="1" smtClean="0"/>
              <a:t>Nope</a:t>
            </a:r>
            <a:r>
              <a:rPr lang="fi-FI" dirty="0" smtClean="0"/>
              <a:t>!</a:t>
            </a:r>
            <a:endParaRPr lang="en-US" dirty="0"/>
          </a:p>
        </p:txBody>
      </p:sp>
      <p:sp>
        <p:nvSpPr>
          <p:cNvPr id="24" name="Vertical Scroll 23"/>
          <p:cNvSpPr/>
          <p:nvPr/>
        </p:nvSpPr>
        <p:spPr>
          <a:xfrm>
            <a:off x="1006568" y="1909791"/>
            <a:ext cx="2191455" cy="944650"/>
          </a:xfrm>
          <a:prstGeom prst="verticalScroll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i-FI" dirty="0" err="1" smtClean="0"/>
              <a:t>Desing</a:t>
            </a:r>
            <a:r>
              <a:rPr lang="fi-FI" dirty="0" smtClean="0"/>
              <a:t> &amp; </a:t>
            </a:r>
            <a:r>
              <a:rPr lang="fi-FI" dirty="0" err="1" smtClean="0"/>
              <a:t>implementation</a:t>
            </a:r>
            <a:endParaRPr lang="en-US" dirty="0"/>
          </a:p>
        </p:txBody>
      </p:sp>
      <p:sp>
        <p:nvSpPr>
          <p:cNvPr id="25" name="Vertical Scroll 24"/>
          <p:cNvSpPr/>
          <p:nvPr/>
        </p:nvSpPr>
        <p:spPr>
          <a:xfrm>
            <a:off x="4658187" y="1903011"/>
            <a:ext cx="2191455" cy="944650"/>
          </a:xfrm>
          <a:prstGeom prst="verticalScroll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i-FI" dirty="0" err="1" smtClean="0"/>
              <a:t>Acceptance</a:t>
            </a:r>
            <a:r>
              <a:rPr lang="fi-FI" dirty="0" smtClean="0"/>
              <a:t> </a:t>
            </a:r>
          </a:p>
          <a:p>
            <a:pPr algn="ctr"/>
            <a:r>
              <a:rPr lang="fi-FI" dirty="0" err="1" smtClean="0"/>
              <a:t>Testing</a:t>
            </a:r>
            <a:endParaRPr lang="en-US" dirty="0"/>
          </a:p>
        </p:txBody>
      </p:sp>
      <p:sp>
        <p:nvSpPr>
          <p:cNvPr id="26" name="Rounded Rectangle 25"/>
          <p:cNvSpPr/>
          <p:nvPr/>
        </p:nvSpPr>
        <p:spPr>
          <a:xfrm>
            <a:off x="1272305" y="3644976"/>
            <a:ext cx="1440160" cy="302324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 smtClean="0"/>
              <a:t>FEATURE 2</a:t>
            </a:r>
            <a:endParaRPr lang="en-US" dirty="0"/>
          </a:p>
        </p:txBody>
      </p:sp>
      <p:sp>
        <p:nvSpPr>
          <p:cNvPr id="27" name="Rounded Rectangle 26"/>
          <p:cNvSpPr/>
          <p:nvPr/>
        </p:nvSpPr>
        <p:spPr>
          <a:xfrm>
            <a:off x="1512967" y="4006357"/>
            <a:ext cx="1440160" cy="302324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 smtClean="0"/>
              <a:t>FEATURE 3</a:t>
            </a:r>
            <a:endParaRPr lang="en-US" dirty="0"/>
          </a:p>
        </p:txBody>
      </p:sp>
      <p:sp>
        <p:nvSpPr>
          <p:cNvPr id="28" name="Rounded Rectangle 27"/>
          <p:cNvSpPr/>
          <p:nvPr/>
        </p:nvSpPr>
        <p:spPr>
          <a:xfrm>
            <a:off x="1757863" y="4377275"/>
            <a:ext cx="1440160" cy="302324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 smtClean="0"/>
              <a:t>FEATURE 4</a:t>
            </a:r>
            <a:endParaRPr lang="en-US" dirty="0"/>
          </a:p>
        </p:txBody>
      </p:sp>
      <p:pic>
        <p:nvPicPr>
          <p:cNvPr id="29" name="Picture 133" descr="people_juliane_krug_08c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905734" y="2887605"/>
            <a:ext cx="393121" cy="393163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Picture 163"/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5689054" y="2951537"/>
            <a:ext cx="358550" cy="358587"/>
          </a:xfrm>
          <a:prstGeom prst="rect">
            <a:avLst/>
          </a:prstGeom>
          <a:noFill/>
          <a:ln>
            <a:noFill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422515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 smtClean="0"/>
              <a:t>Testing</a:t>
            </a:r>
            <a:r>
              <a:rPr lang="fi-FI" dirty="0" smtClean="0"/>
              <a:t> </a:t>
            </a:r>
            <a:r>
              <a:rPr lang="fi-FI" dirty="0" err="1" smtClean="0"/>
              <a:t>Orientation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115616" y="1844824"/>
            <a:ext cx="2592288" cy="1080120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 smtClean="0"/>
              <a:t>Black Box </a:t>
            </a:r>
            <a:r>
              <a:rPr lang="fi-FI" dirty="0" err="1" smtClean="0"/>
              <a:t>Testing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115616" y="3212976"/>
            <a:ext cx="2592288" cy="108012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 err="1" smtClean="0"/>
              <a:t>Grey</a:t>
            </a:r>
            <a:r>
              <a:rPr lang="fi-FI" dirty="0" smtClean="0"/>
              <a:t> Box </a:t>
            </a:r>
            <a:r>
              <a:rPr lang="fi-FI" dirty="0" err="1" smtClean="0"/>
              <a:t>Testing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115616" y="4509120"/>
            <a:ext cx="2592288" cy="108012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i-FI" dirty="0" smtClean="0"/>
              <a:t>White Box </a:t>
            </a:r>
            <a:r>
              <a:rPr lang="fi-FI" dirty="0" err="1" smtClean="0"/>
              <a:t>Testing</a:t>
            </a:r>
            <a:endParaRPr lang="en-US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5436096" y="2204864"/>
            <a:ext cx="0" cy="324036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580113" y="2015552"/>
            <a:ext cx="3168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smtClean="0"/>
              <a:t>”System </a:t>
            </a:r>
            <a:r>
              <a:rPr lang="fi-FI" dirty="0" err="1" smtClean="0"/>
              <a:t>Testing</a:t>
            </a:r>
            <a:r>
              <a:rPr lang="fi-FI" dirty="0" smtClean="0"/>
              <a:t>”</a:t>
            </a:r>
            <a:r>
              <a:rPr lang="en-US" dirty="0" smtClean="0"/>
              <a:t>- perspective</a:t>
            </a:r>
            <a:endParaRPr lang="fi-FI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5580113" y="5219908"/>
            <a:ext cx="3419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smtClean="0"/>
              <a:t>”</a:t>
            </a:r>
            <a:r>
              <a:rPr lang="fi-FI" dirty="0" err="1" smtClean="0"/>
              <a:t>Code</a:t>
            </a:r>
            <a:r>
              <a:rPr lang="fi-FI" dirty="0" smtClean="0"/>
              <a:t> </a:t>
            </a:r>
            <a:r>
              <a:rPr lang="fi-FI" dirty="0" err="1" smtClean="0"/>
              <a:t>level</a:t>
            </a:r>
            <a:r>
              <a:rPr lang="fi-FI" dirty="0" smtClean="0"/>
              <a:t> </a:t>
            </a:r>
            <a:r>
              <a:rPr lang="fi-FI" dirty="0" err="1" smtClean="0"/>
              <a:t>testing</a:t>
            </a:r>
            <a:r>
              <a:rPr lang="fi-FI" dirty="0" smtClean="0"/>
              <a:t>”</a:t>
            </a:r>
            <a:r>
              <a:rPr lang="en-US" dirty="0" smtClean="0"/>
              <a:t>- perspective</a:t>
            </a:r>
            <a:endParaRPr lang="fi-FI" dirty="0" smtClean="0"/>
          </a:p>
        </p:txBody>
      </p:sp>
      <p:sp>
        <p:nvSpPr>
          <p:cNvPr id="12" name="Vertical Scroll 11"/>
          <p:cNvSpPr/>
          <p:nvPr/>
        </p:nvSpPr>
        <p:spPr>
          <a:xfrm>
            <a:off x="2051720" y="6021288"/>
            <a:ext cx="5400600" cy="576064"/>
          </a:xfrm>
          <a:prstGeom prst="verticalScroll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97966" indent="0">
              <a:buNone/>
            </a:pPr>
            <a:r>
              <a:rPr lang="en-US"/>
              <a:t>http://en.wikipedia.org/wiki/Software_testing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13259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 smtClean="0"/>
              <a:t>Testing</a:t>
            </a:r>
            <a:r>
              <a:rPr lang="fi-FI" dirty="0" smtClean="0"/>
              <a:t> </a:t>
            </a:r>
            <a:r>
              <a:rPr lang="fi-FI" dirty="0" err="1" smtClean="0"/>
              <a:t>Orientation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043608" y="2564904"/>
            <a:ext cx="2592288" cy="1800200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 smtClean="0"/>
              <a:t>Black Box </a:t>
            </a:r>
            <a:r>
              <a:rPr lang="fi-FI" dirty="0" err="1" smtClean="0"/>
              <a:t>Testing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580113" y="2636912"/>
            <a:ext cx="2592288" cy="1778788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i-FI" dirty="0" smtClean="0"/>
              <a:t>White Box </a:t>
            </a:r>
            <a:r>
              <a:rPr lang="fi-FI" dirty="0" err="1" smtClean="0"/>
              <a:t>Testing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825308" y="2056300"/>
            <a:ext cx="3168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smtClean="0"/>
              <a:t>”System </a:t>
            </a:r>
            <a:r>
              <a:rPr lang="fi-FI" dirty="0" err="1" smtClean="0"/>
              <a:t>Testing</a:t>
            </a:r>
            <a:r>
              <a:rPr lang="fi-FI" dirty="0" smtClean="0"/>
              <a:t>”</a:t>
            </a:r>
            <a:r>
              <a:rPr lang="en-US" dirty="0" smtClean="0"/>
              <a:t>- perspective</a:t>
            </a:r>
            <a:endParaRPr lang="fi-FI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5246839" y="4545518"/>
            <a:ext cx="3419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smtClean="0"/>
              <a:t>”</a:t>
            </a:r>
            <a:r>
              <a:rPr lang="fi-FI" dirty="0" err="1" smtClean="0"/>
              <a:t>Code</a:t>
            </a:r>
            <a:r>
              <a:rPr lang="fi-FI" dirty="0" smtClean="0"/>
              <a:t> </a:t>
            </a:r>
            <a:r>
              <a:rPr lang="fi-FI" dirty="0" err="1" smtClean="0"/>
              <a:t>level</a:t>
            </a:r>
            <a:r>
              <a:rPr lang="fi-FI" dirty="0" smtClean="0"/>
              <a:t> </a:t>
            </a:r>
            <a:r>
              <a:rPr lang="fi-FI" dirty="0" err="1" smtClean="0"/>
              <a:t>testing</a:t>
            </a:r>
            <a:r>
              <a:rPr lang="fi-FI" dirty="0" smtClean="0"/>
              <a:t>”</a:t>
            </a:r>
            <a:r>
              <a:rPr lang="en-US" dirty="0" smtClean="0"/>
              <a:t>- perspective</a:t>
            </a:r>
            <a:endParaRPr lang="fi-FI" dirty="0" smtClean="0"/>
          </a:p>
        </p:txBody>
      </p:sp>
      <p:sp>
        <p:nvSpPr>
          <p:cNvPr id="12" name="Vertical Scroll 11"/>
          <p:cNvSpPr/>
          <p:nvPr/>
        </p:nvSpPr>
        <p:spPr>
          <a:xfrm>
            <a:off x="2051720" y="6021288"/>
            <a:ext cx="5400600" cy="576064"/>
          </a:xfrm>
          <a:prstGeom prst="verticalScroll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97966" indent="0">
              <a:buNone/>
            </a:pPr>
            <a:r>
              <a:rPr lang="en-US" dirty="0"/>
              <a:t>http://en.wikipedia.org/wiki/Software_testing</a:t>
            </a:r>
          </a:p>
        </p:txBody>
      </p:sp>
      <p:sp>
        <p:nvSpPr>
          <p:cNvPr id="3" name="Right Arrow 2"/>
          <p:cNvSpPr/>
          <p:nvPr/>
        </p:nvSpPr>
        <p:spPr>
          <a:xfrm>
            <a:off x="467544" y="3245317"/>
            <a:ext cx="576064" cy="5040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>
            <a:off x="3680955" y="3209313"/>
            <a:ext cx="612068" cy="5400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/>
        </p:nvSpPr>
        <p:spPr>
          <a:xfrm>
            <a:off x="8258706" y="3227315"/>
            <a:ext cx="612068" cy="5400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/>
          <p:cNvSpPr/>
          <p:nvPr/>
        </p:nvSpPr>
        <p:spPr>
          <a:xfrm>
            <a:off x="4958807" y="3246225"/>
            <a:ext cx="576064" cy="5040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lowchart: Decision 8"/>
          <p:cNvSpPr/>
          <p:nvPr/>
        </p:nvSpPr>
        <p:spPr>
          <a:xfrm>
            <a:off x="5638335" y="3591215"/>
            <a:ext cx="324037" cy="266182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lowchart: Process 14"/>
          <p:cNvSpPr/>
          <p:nvPr/>
        </p:nvSpPr>
        <p:spPr>
          <a:xfrm>
            <a:off x="5651497" y="3198834"/>
            <a:ext cx="297712" cy="165866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lowchart: Terminator 16"/>
          <p:cNvSpPr/>
          <p:nvPr/>
        </p:nvSpPr>
        <p:spPr>
          <a:xfrm>
            <a:off x="5664659" y="4083911"/>
            <a:ext cx="288032" cy="205533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/>
          <p:cNvCxnSpPr>
            <a:stCxn id="15" idx="2"/>
            <a:endCxn id="9" idx="0"/>
          </p:cNvCxnSpPr>
          <p:nvPr/>
        </p:nvCxnSpPr>
        <p:spPr>
          <a:xfrm>
            <a:off x="5800353" y="3364700"/>
            <a:ext cx="1" cy="2265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9" idx="2"/>
            <a:endCxn id="17" idx="0"/>
          </p:cNvCxnSpPr>
          <p:nvPr/>
        </p:nvCxnSpPr>
        <p:spPr>
          <a:xfrm>
            <a:off x="5800354" y="3857397"/>
            <a:ext cx="8321" cy="2265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9" idx="3"/>
          </p:cNvCxnSpPr>
          <p:nvPr/>
        </p:nvCxnSpPr>
        <p:spPr>
          <a:xfrm flipV="1">
            <a:off x="5962372" y="3714000"/>
            <a:ext cx="1944217" cy="103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Flowchart: Process 29"/>
          <p:cNvSpPr/>
          <p:nvPr/>
        </p:nvSpPr>
        <p:spPr>
          <a:xfrm>
            <a:off x="6835413" y="2664757"/>
            <a:ext cx="297712" cy="165866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Arrow Connector 30"/>
          <p:cNvCxnSpPr>
            <a:stCxn id="30" idx="2"/>
            <a:endCxn id="34" idx="0"/>
          </p:cNvCxnSpPr>
          <p:nvPr/>
        </p:nvCxnSpPr>
        <p:spPr>
          <a:xfrm flipH="1">
            <a:off x="6971107" y="2830623"/>
            <a:ext cx="13162" cy="1440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Flowchart: Decision 33"/>
          <p:cNvSpPr/>
          <p:nvPr/>
        </p:nvSpPr>
        <p:spPr>
          <a:xfrm>
            <a:off x="6809088" y="2974706"/>
            <a:ext cx="324037" cy="266182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Arrow Connector 35"/>
          <p:cNvCxnSpPr>
            <a:stCxn id="34" idx="1"/>
            <a:endCxn id="15" idx="0"/>
          </p:cNvCxnSpPr>
          <p:nvPr/>
        </p:nvCxnSpPr>
        <p:spPr>
          <a:xfrm flipH="1">
            <a:off x="5800353" y="3107797"/>
            <a:ext cx="1008735" cy="910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>
            <a:off x="7744149" y="3179391"/>
            <a:ext cx="324879" cy="1846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Arrow Connector 38"/>
          <p:cNvCxnSpPr>
            <a:stCxn id="34" idx="3"/>
            <a:endCxn id="37" idx="0"/>
          </p:cNvCxnSpPr>
          <p:nvPr/>
        </p:nvCxnSpPr>
        <p:spPr>
          <a:xfrm>
            <a:off x="7133125" y="3107797"/>
            <a:ext cx="773464" cy="715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3965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i-FI" dirty="0" err="1" smtClean="0"/>
              <a:t>Development</a:t>
            </a:r>
            <a:r>
              <a:rPr lang="fi-FI" dirty="0" smtClean="0"/>
              <a:t> </a:t>
            </a:r>
            <a:r>
              <a:rPr lang="fi-FI" dirty="0" err="1" smtClean="0"/>
              <a:t>Process</a:t>
            </a:r>
            <a:r>
              <a:rPr lang="fi-FI" dirty="0" smtClean="0"/>
              <a:t> (</a:t>
            </a:r>
            <a:r>
              <a:rPr lang="fi-FI" dirty="0" err="1" smtClean="0"/>
              <a:t>Waterfall</a:t>
            </a:r>
            <a:r>
              <a:rPr lang="fi-FI" dirty="0" smtClean="0"/>
              <a:t>)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07504" y="1268760"/>
            <a:ext cx="8928992" cy="3528392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23528" y="1700808"/>
            <a:ext cx="3708412" cy="36004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 err="1" smtClean="0"/>
              <a:t>Requirement</a:t>
            </a:r>
            <a:r>
              <a:rPr lang="fi-FI" dirty="0" smtClean="0"/>
              <a:t> </a:t>
            </a:r>
            <a:r>
              <a:rPr lang="fi-FI" dirty="0" err="1" smtClean="0"/>
              <a:t>Gathering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907704" y="2091960"/>
            <a:ext cx="2304256" cy="24184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 smtClean="0"/>
              <a:t>Design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586644" y="2373999"/>
            <a:ext cx="3065475" cy="32903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 err="1" smtClean="0"/>
              <a:t>Implementation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622624" y="2753780"/>
            <a:ext cx="3037608" cy="31849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 err="1" smtClean="0"/>
              <a:t>Verification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5868144" y="3520784"/>
            <a:ext cx="3098177" cy="34026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 err="1" smtClean="0"/>
              <a:t>Maintenance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4751066" y="3151550"/>
            <a:ext cx="3061294" cy="30993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b="1" dirty="0" err="1" smtClean="0"/>
              <a:t>Validation</a:t>
            </a:r>
            <a:endParaRPr lang="en-US" b="1" dirty="0"/>
          </a:p>
        </p:txBody>
      </p:sp>
      <p:sp>
        <p:nvSpPr>
          <p:cNvPr id="13" name="Rounded Rectangle 12"/>
          <p:cNvSpPr/>
          <p:nvPr/>
        </p:nvSpPr>
        <p:spPr>
          <a:xfrm>
            <a:off x="308326" y="4885066"/>
            <a:ext cx="1800200" cy="576064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 err="1" smtClean="0"/>
              <a:t>Milestone</a:t>
            </a:r>
            <a:r>
              <a:rPr lang="fi-FI" dirty="0" smtClean="0"/>
              <a:t> 1</a:t>
            </a:r>
            <a:endParaRPr lang="en-US" dirty="0"/>
          </a:p>
        </p:txBody>
      </p:sp>
      <p:sp>
        <p:nvSpPr>
          <p:cNvPr id="14" name="Rounded Rectangle 13"/>
          <p:cNvSpPr/>
          <p:nvPr/>
        </p:nvSpPr>
        <p:spPr>
          <a:xfrm>
            <a:off x="2150772" y="4885066"/>
            <a:ext cx="1648450" cy="576064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 err="1" smtClean="0"/>
              <a:t>Milestone</a:t>
            </a:r>
            <a:r>
              <a:rPr lang="fi-FI" dirty="0" smtClean="0"/>
              <a:t> 2</a:t>
            </a:r>
            <a:endParaRPr lang="en-US" dirty="0"/>
          </a:p>
        </p:txBody>
      </p:sp>
      <p:sp>
        <p:nvSpPr>
          <p:cNvPr id="15" name="Rounded Rectangle 14"/>
          <p:cNvSpPr/>
          <p:nvPr/>
        </p:nvSpPr>
        <p:spPr>
          <a:xfrm>
            <a:off x="3832960" y="4885066"/>
            <a:ext cx="1632898" cy="576064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 err="1" smtClean="0"/>
              <a:t>Milestone</a:t>
            </a:r>
            <a:r>
              <a:rPr lang="fi-FI" dirty="0" smtClean="0"/>
              <a:t> 3</a:t>
            </a:r>
            <a:endParaRPr lang="en-US" dirty="0"/>
          </a:p>
        </p:txBody>
      </p:sp>
      <p:sp>
        <p:nvSpPr>
          <p:cNvPr id="16" name="Rounded Rectangle 15"/>
          <p:cNvSpPr/>
          <p:nvPr/>
        </p:nvSpPr>
        <p:spPr>
          <a:xfrm>
            <a:off x="5499596" y="4876431"/>
            <a:ext cx="1787368" cy="576064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 err="1" smtClean="0"/>
              <a:t>Milestone</a:t>
            </a:r>
            <a:r>
              <a:rPr lang="fi-FI" dirty="0" smtClean="0"/>
              <a:t> 4</a:t>
            </a:r>
            <a:endParaRPr lang="en-US" dirty="0"/>
          </a:p>
        </p:txBody>
      </p:sp>
      <p:sp>
        <p:nvSpPr>
          <p:cNvPr id="17" name="Rounded Rectangle 16"/>
          <p:cNvSpPr/>
          <p:nvPr/>
        </p:nvSpPr>
        <p:spPr>
          <a:xfrm>
            <a:off x="7308304" y="4885066"/>
            <a:ext cx="1621096" cy="576064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 err="1" smtClean="0"/>
              <a:t>Milestone</a:t>
            </a:r>
            <a:r>
              <a:rPr lang="fi-FI" dirty="0" smtClean="0"/>
              <a:t> 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68260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 smtClean="0"/>
              <a:t>Development</a:t>
            </a:r>
            <a:r>
              <a:rPr lang="fi-FI" dirty="0" smtClean="0"/>
              <a:t> </a:t>
            </a:r>
            <a:r>
              <a:rPr lang="fi-FI" dirty="0" err="1" smtClean="0"/>
              <a:t>Process</a:t>
            </a:r>
            <a:r>
              <a:rPr lang="fi-FI" dirty="0" smtClean="0"/>
              <a:t> (</a:t>
            </a:r>
            <a:r>
              <a:rPr lang="fi-FI" dirty="0" err="1" smtClean="0"/>
              <a:t>Agile</a:t>
            </a:r>
            <a:r>
              <a:rPr lang="fi-FI" dirty="0"/>
              <a:t>)</a:t>
            </a:r>
            <a:endParaRPr lang="en-US" dirty="0"/>
          </a:p>
        </p:txBody>
      </p:sp>
      <p:sp>
        <p:nvSpPr>
          <p:cNvPr id="4" name="Rectangle 74"/>
          <p:cNvSpPr/>
          <p:nvPr/>
        </p:nvSpPr>
        <p:spPr>
          <a:xfrm>
            <a:off x="6068764" y="1795893"/>
            <a:ext cx="1504861" cy="4056113"/>
          </a:xfrm>
          <a:prstGeom prst="rect">
            <a:avLst/>
          </a:prstGeom>
          <a:gradFill>
            <a:gsLst>
              <a:gs pos="0">
                <a:srgbClr val="BCBCBC"/>
              </a:gs>
              <a:gs pos="100000">
                <a:srgbClr val="D0D0D0"/>
              </a:gs>
            </a:gsLst>
            <a:lin ang="16200000"/>
          </a:gradFill>
          <a:ln w="9528">
            <a:solidFill>
              <a:srgbClr val="000000"/>
            </a:solidFill>
            <a:prstDash val="solid"/>
          </a:ln>
          <a:effectLst>
            <a:outerShdw dist="19997" dir="5400000" algn="tl">
              <a:srgbClr val="000000">
                <a:alpha val="38000"/>
              </a:srgbClr>
            </a:outerShdw>
          </a:effectLst>
        </p:spPr>
        <p:txBody>
          <a:bodyPr vert="horz" wrap="square" lIns="82945" tIns="41473" rIns="82945" bIns="41473" anchor="ctr" anchorCtr="1" compatLnSpc="1"/>
          <a:lstStyle/>
          <a:p>
            <a:pPr algn="ctr"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Rectangle 75"/>
          <p:cNvSpPr/>
          <p:nvPr/>
        </p:nvSpPr>
        <p:spPr>
          <a:xfrm>
            <a:off x="7666298" y="1795893"/>
            <a:ext cx="1504861" cy="4056113"/>
          </a:xfrm>
          <a:prstGeom prst="rect">
            <a:avLst/>
          </a:prstGeom>
          <a:gradFill>
            <a:gsLst>
              <a:gs pos="0">
                <a:srgbClr val="BCBCBC"/>
              </a:gs>
              <a:gs pos="100000">
                <a:srgbClr val="D0D0D0"/>
              </a:gs>
            </a:gsLst>
            <a:lin ang="16200000"/>
          </a:gradFill>
          <a:ln w="9528">
            <a:solidFill>
              <a:srgbClr val="000000"/>
            </a:solidFill>
            <a:prstDash val="solid"/>
          </a:ln>
          <a:effectLst>
            <a:outerShdw dist="19997" dir="5400000" algn="tl">
              <a:srgbClr val="000000">
                <a:alpha val="38000"/>
              </a:srgbClr>
            </a:outerShdw>
          </a:effectLst>
        </p:spPr>
        <p:txBody>
          <a:bodyPr vert="horz" wrap="square" lIns="82945" tIns="41473" rIns="82945" bIns="41473" anchor="ctr" anchorCtr="1" compatLnSpc="1"/>
          <a:lstStyle/>
          <a:p>
            <a:pPr algn="ctr"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Rectangle 63"/>
          <p:cNvSpPr/>
          <p:nvPr/>
        </p:nvSpPr>
        <p:spPr>
          <a:xfrm>
            <a:off x="2875229" y="1795893"/>
            <a:ext cx="1504861" cy="4056113"/>
          </a:xfrm>
          <a:prstGeom prst="rect">
            <a:avLst/>
          </a:prstGeom>
          <a:gradFill>
            <a:gsLst>
              <a:gs pos="0">
                <a:srgbClr val="BCBCBC"/>
              </a:gs>
              <a:gs pos="100000">
                <a:srgbClr val="D0D0D0"/>
              </a:gs>
            </a:gsLst>
            <a:lin ang="16200000"/>
          </a:gradFill>
          <a:ln w="9528">
            <a:solidFill>
              <a:srgbClr val="000000"/>
            </a:solidFill>
            <a:prstDash val="solid"/>
          </a:ln>
          <a:effectLst>
            <a:outerShdw dist="19997" dir="5400000" algn="tl">
              <a:srgbClr val="000000">
                <a:alpha val="38000"/>
              </a:srgbClr>
            </a:outerShdw>
          </a:effectLst>
        </p:spPr>
        <p:txBody>
          <a:bodyPr vert="horz" wrap="square" lIns="82945" tIns="41473" rIns="82945" bIns="41473" anchor="ctr" anchorCtr="1" compatLnSpc="1"/>
          <a:lstStyle/>
          <a:p>
            <a:pPr algn="ctr"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Rectangle 62"/>
          <p:cNvSpPr/>
          <p:nvPr/>
        </p:nvSpPr>
        <p:spPr>
          <a:xfrm>
            <a:off x="4490372" y="1795893"/>
            <a:ext cx="1504861" cy="4056113"/>
          </a:xfrm>
          <a:prstGeom prst="rect">
            <a:avLst/>
          </a:prstGeom>
          <a:gradFill>
            <a:gsLst>
              <a:gs pos="0">
                <a:srgbClr val="BCBCBC"/>
              </a:gs>
              <a:gs pos="100000">
                <a:srgbClr val="D0D0D0"/>
              </a:gs>
            </a:gsLst>
            <a:lin ang="16200000"/>
          </a:gradFill>
          <a:ln w="9528">
            <a:solidFill>
              <a:srgbClr val="000000"/>
            </a:solidFill>
            <a:prstDash val="solid"/>
          </a:ln>
          <a:effectLst>
            <a:outerShdw dist="19997" dir="5400000" algn="tl">
              <a:srgbClr val="000000">
                <a:alpha val="38000"/>
              </a:srgbClr>
            </a:outerShdw>
          </a:effectLst>
        </p:spPr>
        <p:txBody>
          <a:bodyPr vert="horz" wrap="square" lIns="82945" tIns="41473" rIns="82945" bIns="41473" anchor="ctr" anchorCtr="1" compatLnSpc="1"/>
          <a:lstStyle/>
          <a:p>
            <a:pPr algn="ctr"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Rectangle 16"/>
          <p:cNvSpPr/>
          <p:nvPr/>
        </p:nvSpPr>
        <p:spPr>
          <a:xfrm>
            <a:off x="326359" y="1811355"/>
            <a:ext cx="2351429" cy="4442059"/>
          </a:xfrm>
          <a:prstGeom prst="rect">
            <a:avLst/>
          </a:prstGeom>
          <a:gradFill>
            <a:gsLst>
              <a:gs pos="0">
                <a:srgbClr val="FFA2A1"/>
              </a:gs>
              <a:gs pos="100000">
                <a:srgbClr val="FFBEBD"/>
              </a:gs>
            </a:gsLst>
            <a:lin ang="16200000"/>
          </a:gradFill>
          <a:ln w="9528">
            <a:solidFill>
              <a:srgbClr val="BE4B48"/>
            </a:solidFill>
            <a:prstDash val="solid"/>
          </a:ln>
          <a:effectLst>
            <a:outerShdw dist="19997" dir="5400000" algn="tl">
              <a:srgbClr val="000000">
                <a:alpha val="38000"/>
              </a:srgbClr>
            </a:outerShdw>
          </a:effectLst>
        </p:spPr>
        <p:txBody>
          <a:bodyPr vert="horz" wrap="square" lIns="82945" tIns="41473" rIns="82945" bIns="41473" anchor="ctr" anchorCtr="1" compatLnSpc="1"/>
          <a:lstStyle/>
          <a:p>
            <a:pPr algn="ctr"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Rectangle 4"/>
          <p:cNvSpPr/>
          <p:nvPr/>
        </p:nvSpPr>
        <p:spPr>
          <a:xfrm>
            <a:off x="522314" y="3445109"/>
            <a:ext cx="1796028" cy="489876"/>
          </a:xfrm>
          <a:prstGeom prst="rect">
            <a:avLst/>
          </a:prstGeom>
          <a:gradFill>
            <a:gsLst>
              <a:gs pos="0">
                <a:srgbClr val="FFA2A1"/>
              </a:gs>
              <a:gs pos="100000">
                <a:srgbClr val="FFBEBD"/>
              </a:gs>
            </a:gsLst>
            <a:lin ang="16200000"/>
          </a:gradFill>
          <a:ln w="9528">
            <a:solidFill>
              <a:srgbClr val="BE4B48"/>
            </a:solidFill>
            <a:prstDash val="solid"/>
          </a:ln>
          <a:effectLst>
            <a:outerShdw dist="19997" dir="5400000" algn="tl">
              <a:srgbClr val="000000">
                <a:alpha val="38000"/>
              </a:srgbClr>
            </a:outerShdw>
          </a:effectLst>
        </p:spPr>
        <p:txBody>
          <a:bodyPr vert="horz" wrap="square" lIns="81643" tIns="40817" rIns="81643" bIns="40817" anchor="ctr" anchorCtr="1" compatLnSpc="1"/>
          <a:lstStyle/>
          <a:p>
            <a:pPr algn="ctr"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500">
                <a:solidFill>
                  <a:srgbClr val="000000"/>
                </a:solidFill>
                <a:latin typeface="Calibri"/>
                <a:ea typeface="SimSun" pitchFamily="2"/>
                <a:cs typeface="SimSun" pitchFamily="2"/>
              </a:rPr>
              <a:t>User Story Y</a:t>
            </a:r>
          </a:p>
        </p:txBody>
      </p:sp>
      <p:sp>
        <p:nvSpPr>
          <p:cNvPr id="10" name="Rectangle 5"/>
          <p:cNvSpPr/>
          <p:nvPr/>
        </p:nvSpPr>
        <p:spPr>
          <a:xfrm>
            <a:off x="2974562" y="5183333"/>
            <a:ext cx="1306202" cy="489876"/>
          </a:xfrm>
          <a:prstGeom prst="rect">
            <a:avLst/>
          </a:prstGeom>
          <a:gradFill>
            <a:gsLst>
              <a:gs pos="0">
                <a:srgbClr val="9EEAFF"/>
              </a:gs>
              <a:gs pos="100000">
                <a:srgbClr val="BBEFFF"/>
              </a:gs>
            </a:gsLst>
            <a:lin ang="16200000"/>
          </a:gradFill>
          <a:ln w="9528">
            <a:solidFill>
              <a:srgbClr val="46AAC5"/>
            </a:solidFill>
            <a:prstDash val="solid"/>
          </a:ln>
          <a:effectLst>
            <a:outerShdw dist="19997" dir="5400000" algn="tl">
              <a:srgbClr val="000000">
                <a:alpha val="38000"/>
              </a:srgbClr>
            </a:outerShdw>
          </a:effectLst>
        </p:spPr>
        <p:txBody>
          <a:bodyPr vert="horz" wrap="square" lIns="81643" tIns="40817" rIns="81643" bIns="40817" anchor="ctr" anchorCtr="1" compatLnSpc="1"/>
          <a:lstStyle/>
          <a:p>
            <a:pPr algn="ctr"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500">
                <a:solidFill>
                  <a:srgbClr val="000000"/>
                </a:solidFill>
                <a:latin typeface="Calibri"/>
                <a:ea typeface="SimSun" pitchFamily="2"/>
                <a:cs typeface="SimSun" pitchFamily="2"/>
              </a:rPr>
              <a:t>Sprint</a:t>
            </a:r>
          </a:p>
        </p:txBody>
      </p:sp>
      <p:sp>
        <p:nvSpPr>
          <p:cNvPr id="11" name="Rectangle 6"/>
          <p:cNvSpPr/>
          <p:nvPr/>
        </p:nvSpPr>
        <p:spPr>
          <a:xfrm>
            <a:off x="2974562" y="3200174"/>
            <a:ext cx="1306202" cy="489876"/>
          </a:xfrm>
          <a:prstGeom prst="rect">
            <a:avLst/>
          </a:prstGeom>
          <a:gradFill>
            <a:gsLst>
              <a:gs pos="0">
                <a:srgbClr val="C9B5E8"/>
              </a:gs>
              <a:gs pos="100000">
                <a:srgbClr val="D9CBEE"/>
              </a:gs>
            </a:gsLst>
            <a:lin ang="16200000"/>
          </a:gradFill>
          <a:ln w="9528">
            <a:solidFill>
              <a:srgbClr val="7D60A0"/>
            </a:solidFill>
            <a:prstDash val="solid"/>
          </a:ln>
          <a:effectLst>
            <a:outerShdw dist="19997" dir="5400000" algn="tl">
              <a:srgbClr val="000000">
                <a:alpha val="38000"/>
              </a:srgbClr>
            </a:outerShdw>
          </a:effectLst>
        </p:spPr>
        <p:txBody>
          <a:bodyPr vert="horz" wrap="square" lIns="81643" tIns="40817" rIns="81643" bIns="40817" anchor="ctr" anchorCtr="1" compatLnSpc="1"/>
          <a:lstStyle/>
          <a:p>
            <a:pPr algn="ctr"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500">
                <a:solidFill>
                  <a:srgbClr val="000000"/>
                </a:solidFill>
                <a:latin typeface="Calibri"/>
                <a:ea typeface="SimSun" pitchFamily="2"/>
                <a:cs typeface="SimSun" pitchFamily="2"/>
              </a:rPr>
              <a:t>Task1</a:t>
            </a:r>
          </a:p>
        </p:txBody>
      </p:sp>
      <p:sp>
        <p:nvSpPr>
          <p:cNvPr id="12" name="Rectangle 17"/>
          <p:cNvSpPr/>
          <p:nvPr/>
        </p:nvSpPr>
        <p:spPr>
          <a:xfrm>
            <a:off x="2974562" y="3787446"/>
            <a:ext cx="1306202" cy="489876"/>
          </a:xfrm>
          <a:prstGeom prst="rect">
            <a:avLst/>
          </a:prstGeom>
          <a:gradFill>
            <a:gsLst>
              <a:gs pos="0">
                <a:srgbClr val="C9B5E8"/>
              </a:gs>
              <a:gs pos="100000">
                <a:srgbClr val="D9CBEE"/>
              </a:gs>
            </a:gsLst>
            <a:lin ang="16200000"/>
          </a:gradFill>
          <a:ln w="9528">
            <a:solidFill>
              <a:srgbClr val="7D60A0"/>
            </a:solidFill>
            <a:prstDash val="solid"/>
          </a:ln>
          <a:effectLst>
            <a:outerShdw dist="19997" dir="5400000" algn="tl">
              <a:srgbClr val="000000">
                <a:alpha val="38000"/>
              </a:srgbClr>
            </a:outerShdw>
          </a:effectLst>
        </p:spPr>
        <p:txBody>
          <a:bodyPr vert="horz" wrap="square" lIns="81643" tIns="40817" rIns="81643" bIns="40817" anchor="ctr" anchorCtr="1" compatLnSpc="1"/>
          <a:lstStyle/>
          <a:p>
            <a:pPr algn="ctr"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500">
                <a:solidFill>
                  <a:srgbClr val="000000"/>
                </a:solidFill>
                <a:latin typeface="Calibri"/>
                <a:ea typeface="SimSun" pitchFamily="2"/>
                <a:cs typeface="SimSun" pitchFamily="2"/>
              </a:rPr>
              <a:t>Task2</a:t>
            </a:r>
          </a:p>
        </p:txBody>
      </p:sp>
      <p:sp>
        <p:nvSpPr>
          <p:cNvPr id="13" name="Rectangle 18"/>
          <p:cNvSpPr/>
          <p:nvPr/>
        </p:nvSpPr>
        <p:spPr>
          <a:xfrm>
            <a:off x="2974562" y="4403312"/>
            <a:ext cx="1306202" cy="489876"/>
          </a:xfrm>
          <a:prstGeom prst="rect">
            <a:avLst/>
          </a:prstGeom>
          <a:gradFill>
            <a:gsLst>
              <a:gs pos="0">
                <a:srgbClr val="C9B5E8"/>
              </a:gs>
              <a:gs pos="100000">
                <a:srgbClr val="D9CBEE"/>
              </a:gs>
            </a:gsLst>
            <a:lin ang="16200000"/>
          </a:gradFill>
          <a:ln w="9528">
            <a:solidFill>
              <a:srgbClr val="7D60A0"/>
            </a:solidFill>
            <a:prstDash val="solid"/>
          </a:ln>
          <a:effectLst>
            <a:outerShdw dist="19997" dir="5400000" algn="tl">
              <a:srgbClr val="000000">
                <a:alpha val="38000"/>
              </a:srgbClr>
            </a:outerShdw>
          </a:effectLst>
        </p:spPr>
        <p:txBody>
          <a:bodyPr vert="horz" wrap="square" lIns="81643" tIns="40817" rIns="81643" bIns="40817" anchor="ctr" anchorCtr="1" compatLnSpc="1"/>
          <a:lstStyle/>
          <a:p>
            <a:pPr algn="ctr"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500">
                <a:solidFill>
                  <a:srgbClr val="000000"/>
                </a:solidFill>
                <a:latin typeface="Calibri"/>
                <a:ea typeface="SimSun" pitchFamily="2"/>
                <a:cs typeface="SimSun" pitchFamily="2"/>
              </a:rPr>
              <a:t>Task3</a:t>
            </a:r>
          </a:p>
        </p:txBody>
      </p:sp>
      <p:sp>
        <p:nvSpPr>
          <p:cNvPr id="14" name="Rectangle 19"/>
          <p:cNvSpPr/>
          <p:nvPr/>
        </p:nvSpPr>
        <p:spPr>
          <a:xfrm>
            <a:off x="4580176" y="5183333"/>
            <a:ext cx="1306202" cy="489876"/>
          </a:xfrm>
          <a:prstGeom prst="rect">
            <a:avLst/>
          </a:prstGeom>
          <a:gradFill>
            <a:gsLst>
              <a:gs pos="0">
                <a:srgbClr val="9EEAFF"/>
              </a:gs>
              <a:gs pos="100000">
                <a:srgbClr val="BBEFFF"/>
              </a:gs>
            </a:gsLst>
            <a:lin ang="16200000"/>
          </a:gradFill>
          <a:ln w="9528">
            <a:solidFill>
              <a:srgbClr val="46AAC5"/>
            </a:solidFill>
            <a:prstDash val="solid"/>
          </a:ln>
          <a:effectLst>
            <a:outerShdw dist="19997" dir="5400000" algn="tl">
              <a:srgbClr val="000000">
                <a:alpha val="38000"/>
              </a:srgbClr>
            </a:outerShdw>
          </a:effectLst>
        </p:spPr>
        <p:txBody>
          <a:bodyPr vert="horz" wrap="square" lIns="81643" tIns="40817" rIns="81643" bIns="40817" anchor="ctr" anchorCtr="1" compatLnSpc="1"/>
          <a:lstStyle/>
          <a:p>
            <a:pPr algn="ctr"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500">
                <a:solidFill>
                  <a:srgbClr val="000000"/>
                </a:solidFill>
                <a:latin typeface="Calibri"/>
                <a:ea typeface="SimSun" pitchFamily="2"/>
                <a:cs typeface="SimSun" pitchFamily="2"/>
              </a:rPr>
              <a:t>Sprint</a:t>
            </a:r>
          </a:p>
        </p:txBody>
      </p:sp>
      <p:sp>
        <p:nvSpPr>
          <p:cNvPr id="15" name="Rectangle 20"/>
          <p:cNvSpPr/>
          <p:nvPr/>
        </p:nvSpPr>
        <p:spPr>
          <a:xfrm>
            <a:off x="6168089" y="5200289"/>
            <a:ext cx="1306202" cy="489876"/>
          </a:xfrm>
          <a:prstGeom prst="rect">
            <a:avLst/>
          </a:prstGeom>
          <a:gradFill>
            <a:gsLst>
              <a:gs pos="0">
                <a:srgbClr val="9EEAFF"/>
              </a:gs>
              <a:gs pos="100000">
                <a:srgbClr val="BBEFFF"/>
              </a:gs>
            </a:gsLst>
            <a:lin ang="16200000"/>
          </a:gradFill>
          <a:ln w="9528">
            <a:solidFill>
              <a:srgbClr val="46AAC5"/>
            </a:solidFill>
            <a:prstDash val="solid"/>
          </a:ln>
          <a:effectLst>
            <a:outerShdw dist="19997" dir="5400000" algn="tl">
              <a:srgbClr val="000000">
                <a:alpha val="38000"/>
              </a:srgbClr>
            </a:outerShdw>
          </a:effectLst>
        </p:spPr>
        <p:txBody>
          <a:bodyPr vert="horz" wrap="square" lIns="81643" tIns="40817" rIns="81643" bIns="40817" anchor="ctr" anchorCtr="1" compatLnSpc="1"/>
          <a:lstStyle/>
          <a:p>
            <a:pPr algn="ctr"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500">
                <a:solidFill>
                  <a:srgbClr val="000000"/>
                </a:solidFill>
                <a:latin typeface="Calibri"/>
                <a:ea typeface="SimSun" pitchFamily="2"/>
                <a:cs typeface="SimSun" pitchFamily="2"/>
              </a:rPr>
              <a:t>Sprint</a:t>
            </a:r>
          </a:p>
        </p:txBody>
      </p:sp>
      <p:sp>
        <p:nvSpPr>
          <p:cNvPr id="16" name="Rectangle 21"/>
          <p:cNvSpPr/>
          <p:nvPr/>
        </p:nvSpPr>
        <p:spPr>
          <a:xfrm>
            <a:off x="7765632" y="5200289"/>
            <a:ext cx="1306202" cy="489876"/>
          </a:xfrm>
          <a:prstGeom prst="rect">
            <a:avLst/>
          </a:prstGeom>
          <a:gradFill>
            <a:gsLst>
              <a:gs pos="0">
                <a:srgbClr val="9EEAFF"/>
              </a:gs>
              <a:gs pos="100000">
                <a:srgbClr val="BBEFFF"/>
              </a:gs>
            </a:gsLst>
            <a:lin ang="16200000"/>
          </a:gradFill>
          <a:ln w="9528">
            <a:solidFill>
              <a:srgbClr val="46AAC5"/>
            </a:solidFill>
            <a:prstDash val="solid"/>
          </a:ln>
          <a:effectLst>
            <a:outerShdw dist="19997" dir="5400000" algn="tl">
              <a:srgbClr val="000000">
                <a:alpha val="38000"/>
              </a:srgbClr>
            </a:outerShdw>
          </a:effectLst>
        </p:spPr>
        <p:txBody>
          <a:bodyPr vert="horz" wrap="square" lIns="81643" tIns="40817" rIns="81643" bIns="40817" anchor="ctr" anchorCtr="1" compatLnSpc="1"/>
          <a:lstStyle/>
          <a:p>
            <a:pPr algn="ctr"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500">
                <a:solidFill>
                  <a:srgbClr val="000000"/>
                </a:solidFill>
                <a:latin typeface="Calibri"/>
                <a:ea typeface="SimSun" pitchFamily="2"/>
                <a:cs typeface="SimSun" pitchFamily="2"/>
              </a:rPr>
              <a:t>Sprint</a:t>
            </a:r>
          </a:p>
        </p:txBody>
      </p:sp>
      <p:cxnSp>
        <p:nvCxnSpPr>
          <p:cNvPr id="17" name="Straight Arrow Connector 25"/>
          <p:cNvCxnSpPr>
            <a:stCxn id="9" idx="3"/>
            <a:endCxn id="11" idx="1"/>
          </p:cNvCxnSpPr>
          <p:nvPr/>
        </p:nvCxnSpPr>
        <p:spPr>
          <a:xfrm flipV="1">
            <a:off x="2318342" y="3445112"/>
            <a:ext cx="656220" cy="244935"/>
          </a:xfrm>
          <a:prstGeom prst="straightConnector1">
            <a:avLst/>
          </a:prstGeom>
          <a:noFill/>
          <a:ln w="9528">
            <a:solidFill>
              <a:srgbClr val="4A7EBB"/>
            </a:solidFill>
            <a:prstDash val="solid"/>
            <a:tailEnd type="arrow"/>
          </a:ln>
        </p:spPr>
      </p:cxnSp>
      <p:cxnSp>
        <p:nvCxnSpPr>
          <p:cNvPr id="18" name="Straight Arrow Connector 27"/>
          <p:cNvCxnSpPr>
            <a:stCxn id="9" idx="3"/>
            <a:endCxn id="12" idx="1"/>
          </p:cNvCxnSpPr>
          <p:nvPr/>
        </p:nvCxnSpPr>
        <p:spPr>
          <a:xfrm>
            <a:off x="2318342" y="3690046"/>
            <a:ext cx="656220" cy="342338"/>
          </a:xfrm>
          <a:prstGeom prst="straightConnector1">
            <a:avLst/>
          </a:prstGeom>
          <a:noFill/>
          <a:ln w="9528">
            <a:solidFill>
              <a:srgbClr val="4A7EBB"/>
            </a:solidFill>
            <a:prstDash val="solid"/>
            <a:tailEnd type="arrow"/>
          </a:ln>
        </p:spPr>
      </p:cxnSp>
      <p:cxnSp>
        <p:nvCxnSpPr>
          <p:cNvPr id="19" name="Straight Arrow Connector 29"/>
          <p:cNvCxnSpPr>
            <a:stCxn id="9" idx="3"/>
            <a:endCxn id="13" idx="1"/>
          </p:cNvCxnSpPr>
          <p:nvPr/>
        </p:nvCxnSpPr>
        <p:spPr>
          <a:xfrm>
            <a:off x="2318342" y="3690046"/>
            <a:ext cx="656220" cy="958204"/>
          </a:xfrm>
          <a:prstGeom prst="straightConnector1">
            <a:avLst/>
          </a:prstGeom>
          <a:noFill/>
          <a:ln w="9528">
            <a:solidFill>
              <a:srgbClr val="4A7EBB"/>
            </a:solidFill>
            <a:prstDash val="solid"/>
            <a:tailEnd type="arrow"/>
          </a:ln>
        </p:spPr>
      </p:cxnSp>
      <p:sp>
        <p:nvSpPr>
          <p:cNvPr id="20" name="Rectangle 36"/>
          <p:cNvSpPr/>
          <p:nvPr/>
        </p:nvSpPr>
        <p:spPr>
          <a:xfrm>
            <a:off x="4606005" y="1991860"/>
            <a:ext cx="1306202" cy="489876"/>
          </a:xfrm>
          <a:prstGeom prst="rect">
            <a:avLst/>
          </a:prstGeom>
          <a:gradFill>
            <a:gsLst>
              <a:gs pos="0">
                <a:srgbClr val="C9B5E8"/>
              </a:gs>
              <a:gs pos="100000">
                <a:srgbClr val="D9CBEE"/>
              </a:gs>
            </a:gsLst>
            <a:lin ang="16200000"/>
          </a:gradFill>
          <a:ln w="9528">
            <a:solidFill>
              <a:srgbClr val="7D60A0"/>
            </a:solidFill>
            <a:prstDash val="solid"/>
          </a:ln>
          <a:effectLst>
            <a:outerShdw dist="19997" dir="5400000" algn="tl">
              <a:srgbClr val="000000">
                <a:alpha val="38000"/>
              </a:srgbClr>
            </a:outerShdw>
          </a:effectLst>
        </p:spPr>
        <p:txBody>
          <a:bodyPr vert="horz" wrap="square" lIns="81643" tIns="40817" rIns="81643" bIns="40817" anchor="ctr" anchorCtr="1" compatLnSpc="1"/>
          <a:lstStyle/>
          <a:p>
            <a:pPr algn="ctr"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500">
                <a:solidFill>
                  <a:srgbClr val="000000"/>
                </a:solidFill>
                <a:latin typeface="Calibri"/>
                <a:ea typeface="SimSun" pitchFamily="2"/>
                <a:cs typeface="SimSun" pitchFamily="2"/>
              </a:rPr>
              <a:t>Task4</a:t>
            </a:r>
          </a:p>
        </p:txBody>
      </p:sp>
      <p:sp>
        <p:nvSpPr>
          <p:cNvPr id="21" name="Rectangle 37"/>
          <p:cNvSpPr/>
          <p:nvPr/>
        </p:nvSpPr>
        <p:spPr>
          <a:xfrm>
            <a:off x="4606005" y="2579663"/>
            <a:ext cx="1306202" cy="489876"/>
          </a:xfrm>
          <a:prstGeom prst="rect">
            <a:avLst/>
          </a:prstGeom>
          <a:gradFill>
            <a:gsLst>
              <a:gs pos="0">
                <a:srgbClr val="C9B5E8"/>
              </a:gs>
              <a:gs pos="100000">
                <a:srgbClr val="D9CBEE"/>
              </a:gs>
            </a:gsLst>
            <a:lin ang="16200000"/>
          </a:gradFill>
          <a:ln w="9528">
            <a:solidFill>
              <a:srgbClr val="7D60A0"/>
            </a:solidFill>
            <a:prstDash val="solid"/>
          </a:ln>
          <a:effectLst>
            <a:outerShdw dist="19997" dir="5400000" algn="tl">
              <a:srgbClr val="000000">
                <a:alpha val="38000"/>
              </a:srgbClr>
            </a:outerShdw>
          </a:effectLst>
        </p:spPr>
        <p:txBody>
          <a:bodyPr vert="horz" wrap="square" lIns="81643" tIns="40817" rIns="81643" bIns="40817" anchor="ctr" anchorCtr="1" compatLnSpc="1"/>
          <a:lstStyle/>
          <a:p>
            <a:pPr algn="ctr"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500">
                <a:solidFill>
                  <a:srgbClr val="000000"/>
                </a:solidFill>
                <a:latin typeface="Calibri"/>
                <a:ea typeface="SimSun" pitchFamily="2"/>
                <a:cs typeface="SimSun" pitchFamily="2"/>
              </a:rPr>
              <a:t>Task5</a:t>
            </a:r>
          </a:p>
        </p:txBody>
      </p:sp>
      <p:sp>
        <p:nvSpPr>
          <p:cNvPr id="22" name="Rectangle 38"/>
          <p:cNvSpPr/>
          <p:nvPr/>
        </p:nvSpPr>
        <p:spPr>
          <a:xfrm>
            <a:off x="4606005" y="3134791"/>
            <a:ext cx="1306202" cy="489876"/>
          </a:xfrm>
          <a:prstGeom prst="rect">
            <a:avLst/>
          </a:prstGeom>
          <a:gradFill>
            <a:gsLst>
              <a:gs pos="0">
                <a:srgbClr val="C9B5E8"/>
              </a:gs>
              <a:gs pos="100000">
                <a:srgbClr val="D9CBEE"/>
              </a:gs>
            </a:gsLst>
            <a:lin ang="16200000"/>
          </a:gradFill>
          <a:ln w="9528">
            <a:solidFill>
              <a:srgbClr val="7D60A0"/>
            </a:solidFill>
            <a:prstDash val="solid"/>
          </a:ln>
          <a:effectLst>
            <a:outerShdw dist="19997" dir="5400000" algn="tl">
              <a:srgbClr val="000000">
                <a:alpha val="38000"/>
              </a:srgbClr>
            </a:outerShdw>
          </a:effectLst>
        </p:spPr>
        <p:txBody>
          <a:bodyPr vert="horz" wrap="square" lIns="81643" tIns="40817" rIns="81643" bIns="40817" anchor="ctr" anchorCtr="1" compatLnSpc="1"/>
          <a:lstStyle/>
          <a:p>
            <a:pPr algn="ctr"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500">
                <a:solidFill>
                  <a:srgbClr val="000000"/>
                </a:solidFill>
                <a:latin typeface="Calibri"/>
                <a:ea typeface="SimSun" pitchFamily="2"/>
                <a:cs typeface="SimSun" pitchFamily="2"/>
              </a:rPr>
              <a:t>Task6</a:t>
            </a:r>
          </a:p>
        </p:txBody>
      </p:sp>
      <p:sp>
        <p:nvSpPr>
          <p:cNvPr id="23" name="Rectangle 49"/>
          <p:cNvSpPr/>
          <p:nvPr/>
        </p:nvSpPr>
        <p:spPr>
          <a:xfrm>
            <a:off x="529182" y="2288823"/>
            <a:ext cx="1796028" cy="489876"/>
          </a:xfrm>
          <a:prstGeom prst="rect">
            <a:avLst/>
          </a:prstGeom>
          <a:gradFill>
            <a:gsLst>
              <a:gs pos="0">
                <a:srgbClr val="FFA2A1"/>
              </a:gs>
              <a:gs pos="100000">
                <a:srgbClr val="FFBEBD"/>
              </a:gs>
            </a:gsLst>
            <a:lin ang="16200000"/>
          </a:gradFill>
          <a:ln w="9528">
            <a:solidFill>
              <a:srgbClr val="BE4B48"/>
            </a:solidFill>
            <a:prstDash val="solid"/>
          </a:ln>
          <a:effectLst>
            <a:outerShdw dist="19997" dir="5400000" algn="tl">
              <a:srgbClr val="000000">
                <a:alpha val="38000"/>
              </a:srgbClr>
            </a:outerShdw>
          </a:effectLst>
        </p:spPr>
        <p:txBody>
          <a:bodyPr vert="horz" wrap="square" lIns="81643" tIns="40817" rIns="81643" bIns="40817" anchor="ctr" anchorCtr="1" compatLnSpc="1"/>
          <a:lstStyle/>
          <a:p>
            <a:pPr algn="ctr"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500">
                <a:solidFill>
                  <a:srgbClr val="000000"/>
                </a:solidFill>
                <a:latin typeface="Calibri"/>
                <a:ea typeface="SimSun" pitchFamily="2"/>
                <a:cs typeface="SimSun" pitchFamily="2"/>
              </a:rPr>
              <a:t>User Story X</a:t>
            </a:r>
          </a:p>
        </p:txBody>
      </p:sp>
      <p:cxnSp>
        <p:nvCxnSpPr>
          <p:cNvPr id="24" name="Straight Arrow Connector 50"/>
          <p:cNvCxnSpPr>
            <a:stCxn id="23" idx="3"/>
            <a:endCxn id="20" idx="1"/>
          </p:cNvCxnSpPr>
          <p:nvPr/>
        </p:nvCxnSpPr>
        <p:spPr>
          <a:xfrm flipV="1">
            <a:off x="2325211" y="2236799"/>
            <a:ext cx="2280794" cy="296962"/>
          </a:xfrm>
          <a:prstGeom prst="straightConnector1">
            <a:avLst/>
          </a:prstGeom>
          <a:noFill/>
          <a:ln w="9528">
            <a:solidFill>
              <a:srgbClr val="4A7EBB"/>
            </a:solidFill>
            <a:prstDash val="solid"/>
            <a:tailEnd type="arrow"/>
          </a:ln>
        </p:spPr>
      </p:cxnSp>
      <p:cxnSp>
        <p:nvCxnSpPr>
          <p:cNvPr id="25" name="Straight Arrow Connector 53"/>
          <p:cNvCxnSpPr>
            <a:endCxn id="21" idx="1"/>
          </p:cNvCxnSpPr>
          <p:nvPr/>
        </p:nvCxnSpPr>
        <p:spPr>
          <a:xfrm>
            <a:off x="2325211" y="2533765"/>
            <a:ext cx="2280794" cy="290833"/>
          </a:xfrm>
          <a:prstGeom prst="straightConnector1">
            <a:avLst/>
          </a:prstGeom>
          <a:noFill/>
          <a:ln w="9528">
            <a:solidFill>
              <a:srgbClr val="4A7EBB"/>
            </a:solidFill>
            <a:prstDash val="solid"/>
            <a:tailEnd type="arrow"/>
          </a:ln>
        </p:spPr>
      </p:cxnSp>
      <p:cxnSp>
        <p:nvCxnSpPr>
          <p:cNvPr id="26" name="Straight Arrow Connector 56"/>
          <p:cNvCxnSpPr>
            <a:stCxn id="23" idx="3"/>
            <a:endCxn id="22" idx="1"/>
          </p:cNvCxnSpPr>
          <p:nvPr/>
        </p:nvCxnSpPr>
        <p:spPr>
          <a:xfrm>
            <a:off x="2325211" y="2533761"/>
            <a:ext cx="2280794" cy="845968"/>
          </a:xfrm>
          <a:prstGeom prst="straightConnector1">
            <a:avLst/>
          </a:prstGeom>
          <a:noFill/>
          <a:ln w="9528">
            <a:solidFill>
              <a:srgbClr val="4A7EBB"/>
            </a:solidFill>
            <a:prstDash val="solid"/>
            <a:tailEnd type="arrow"/>
          </a:ln>
        </p:spPr>
      </p:cxnSp>
      <p:sp>
        <p:nvSpPr>
          <p:cNvPr id="27" name="TextBox 45"/>
          <p:cNvSpPr txBox="1"/>
          <p:nvPr/>
        </p:nvSpPr>
        <p:spPr>
          <a:xfrm>
            <a:off x="3000814" y="5872372"/>
            <a:ext cx="1178550" cy="586342"/>
          </a:xfrm>
          <a:prstGeom prst="rect">
            <a:avLst/>
          </a:prstGeom>
          <a:gradFill>
            <a:gsLst>
              <a:gs pos="0">
                <a:srgbClr val="769535"/>
              </a:gs>
              <a:gs pos="100000">
                <a:srgbClr val="9BC348"/>
              </a:gs>
            </a:gsLst>
            <a:lin ang="16200000"/>
          </a:gradFill>
          <a:ln>
            <a:noFill/>
          </a:ln>
          <a:effectLst>
            <a:outerShdw dist="22997" dir="5400000" algn="tl">
              <a:srgbClr val="000000">
                <a:alpha val="35000"/>
              </a:srgbClr>
            </a:outerShdw>
          </a:effectLst>
        </p:spPr>
        <p:txBody>
          <a:bodyPr vert="horz" wrap="square" lIns="82945" tIns="41473" rIns="82945" bIns="41473" anchor="t" anchorCtr="1" compatLnSpc="1">
            <a:spAutoFit/>
          </a:bodyPr>
          <a:lstStyle/>
          <a:p>
            <a:pPr algn="ctr"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100">
                <a:solidFill>
                  <a:srgbClr val="FFFFFF"/>
                </a:solidFill>
                <a:latin typeface="Calibri"/>
              </a:rPr>
              <a:t>Design</a:t>
            </a:r>
          </a:p>
          <a:p>
            <a:pPr algn="ctr"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100">
                <a:solidFill>
                  <a:srgbClr val="FFFFFF"/>
                </a:solidFill>
                <a:latin typeface="Calibri"/>
              </a:rPr>
              <a:t>Implementation</a:t>
            </a:r>
          </a:p>
          <a:p>
            <a:pPr algn="ctr"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100">
                <a:solidFill>
                  <a:srgbClr val="FFFFFF"/>
                </a:solidFill>
                <a:latin typeface="Calibri"/>
              </a:rPr>
              <a:t>Verification</a:t>
            </a:r>
          </a:p>
        </p:txBody>
      </p:sp>
      <p:sp>
        <p:nvSpPr>
          <p:cNvPr id="28" name="Curved Left Arrow 43"/>
          <p:cNvSpPr/>
          <p:nvPr/>
        </p:nvSpPr>
        <p:spPr>
          <a:xfrm>
            <a:off x="3948102" y="5872371"/>
            <a:ext cx="231264" cy="653244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5400000"/>
              <a:gd name="f10" fmla="val 25000"/>
              <a:gd name="f11" fmla="val 50000"/>
              <a:gd name="f12" fmla="+- 0 0 -270"/>
              <a:gd name="f13" fmla="+- 0 0 -90"/>
              <a:gd name="f14" fmla="+- 0 0 -180"/>
              <a:gd name="f15" fmla="abs f4"/>
              <a:gd name="f16" fmla="abs f5"/>
              <a:gd name="f17" fmla="abs f6"/>
              <a:gd name="f18" fmla="*/ f12 f0 1"/>
              <a:gd name="f19" fmla="*/ f13 f0 1"/>
              <a:gd name="f20" fmla="*/ f14 f0 1"/>
              <a:gd name="f21" fmla="?: f15 f4 1"/>
              <a:gd name="f22" fmla="?: f16 f5 1"/>
              <a:gd name="f23" fmla="?: f17 f6 1"/>
              <a:gd name="f24" fmla="*/ f18 1 f3"/>
              <a:gd name="f25" fmla="*/ f19 1 f3"/>
              <a:gd name="f26" fmla="*/ f20 1 f3"/>
              <a:gd name="f27" fmla="*/ f21 1 21600"/>
              <a:gd name="f28" fmla="*/ f22 1 21600"/>
              <a:gd name="f29" fmla="*/ 21600 f21 1"/>
              <a:gd name="f30" fmla="*/ 21600 f22 1"/>
              <a:gd name="f31" fmla="+- f24 0 f1"/>
              <a:gd name="f32" fmla="+- f25 0 f1"/>
              <a:gd name="f33" fmla="+- f26 0 f1"/>
              <a:gd name="f34" fmla="min f28 f27"/>
              <a:gd name="f35" fmla="*/ f29 1 f23"/>
              <a:gd name="f36" fmla="*/ f30 1 f23"/>
              <a:gd name="f37" fmla="val f35"/>
              <a:gd name="f38" fmla="val f36"/>
              <a:gd name="f39" fmla="*/ f7 f34 1"/>
              <a:gd name="f40" fmla="+- f38 0 f7"/>
              <a:gd name="f41" fmla="+- f37 0 f7"/>
              <a:gd name="f42" fmla="*/ f37 f34 1"/>
              <a:gd name="f43" fmla="*/ f38 f34 1"/>
              <a:gd name="f44" fmla="*/ f40 1 2"/>
              <a:gd name="f45" fmla="min f41 f40"/>
              <a:gd name="f46" fmla="*/ f41 f41 1"/>
              <a:gd name="f47" fmla="*/ f41 f34 1"/>
              <a:gd name="f48" fmla="*/ f45 f10 1"/>
              <a:gd name="f49" fmla="*/ f45 f11 1"/>
              <a:gd name="f50" fmla="*/ f48 1 100000"/>
              <a:gd name="f51" fmla="*/ f49 1 100000"/>
              <a:gd name="f52" fmla="+- f50 f51 0"/>
              <a:gd name="f53" fmla="*/ f50 f50 1"/>
              <a:gd name="f54" fmla="+- f51 0 f50"/>
              <a:gd name="f55" fmla="*/ f51 1 2"/>
              <a:gd name="f56" fmla="+- f7 f50 0"/>
              <a:gd name="f57" fmla="+- 0 0 f50"/>
              <a:gd name="f58" fmla="*/ f50 1 2"/>
              <a:gd name="f59" fmla="*/ f52 1 4"/>
              <a:gd name="f60" fmla="+- f46 0 f53"/>
              <a:gd name="f61" fmla="*/ f54 1 2"/>
              <a:gd name="f62" fmla="+- f38 0 f55"/>
              <a:gd name="f63" fmla="+- 0 0 f58"/>
              <a:gd name="f64" fmla="+- 0 0 f57"/>
              <a:gd name="f65" fmla="*/ f56 f34 1"/>
              <a:gd name="f66" fmla="*/ f58 f34 1"/>
              <a:gd name="f67" fmla="+- f44 0 f59"/>
              <a:gd name="f68" fmla="sqrt f60"/>
              <a:gd name="f69" fmla="+- 0 0 f63"/>
              <a:gd name="f70" fmla="*/ f62 f34 1"/>
              <a:gd name="f71" fmla="*/ f67 2 1"/>
              <a:gd name="f72" fmla="+- f67 f50 0"/>
              <a:gd name="f73" fmla="*/ f68 f67 1"/>
              <a:gd name="f74" fmla="*/ f67 f34 1"/>
              <a:gd name="f75" fmla="*/ f71 f71 1"/>
              <a:gd name="f76" fmla="*/ f73 1 f41"/>
              <a:gd name="f77" fmla="+- f67 f72 0"/>
              <a:gd name="f78" fmla="*/ f72 f34 1"/>
              <a:gd name="f79" fmla="+- f75 0 f53"/>
              <a:gd name="f80" fmla="+- f67 f76 0"/>
              <a:gd name="f81" fmla="+- f72 f76 0"/>
              <a:gd name="f82" fmla="+- 0 0 f76"/>
              <a:gd name="f83" fmla="*/ f77 1 2"/>
              <a:gd name="f84" fmla="sqrt f79"/>
              <a:gd name="f85" fmla="+- f80 0 f61"/>
              <a:gd name="f86" fmla="+- f81 f61 0"/>
              <a:gd name="f87" fmla="+- 0 0 f82"/>
              <a:gd name="f88" fmla="*/ f80 f34 1"/>
              <a:gd name="f89" fmla="*/ f83 f34 1"/>
              <a:gd name="f90" fmla="*/ f84 f41 1"/>
              <a:gd name="f91" fmla="at2 f64 f87"/>
              <a:gd name="f92" fmla="*/ f85 f34 1"/>
              <a:gd name="f93" fmla="*/ f86 f34 1"/>
              <a:gd name="f94" fmla="+- f91 f1 0"/>
              <a:gd name="f95" fmla="*/ f90 1 f71"/>
              <a:gd name="f96" fmla="*/ f94 f8 1"/>
              <a:gd name="f97" fmla="+- 0 0 f95"/>
              <a:gd name="f98" fmla="*/ f96 1 f0"/>
              <a:gd name="f99" fmla="+- 0 0 f97"/>
              <a:gd name="f100" fmla="+- 0 0 f98"/>
              <a:gd name="f101" fmla="at2 f99 f69"/>
              <a:gd name="f102" fmla="val f100"/>
              <a:gd name="f103" fmla="+- f101 f1 0"/>
              <a:gd name="f104" fmla="+- 0 0 f102"/>
              <a:gd name="f105" fmla="*/ f103 f8 1"/>
              <a:gd name="f106" fmla="*/ f104 f0 1"/>
              <a:gd name="f107" fmla="*/ f105 1 f0"/>
              <a:gd name="f108" fmla="*/ f106 1 f8"/>
              <a:gd name="f109" fmla="+- 0 0 f107"/>
              <a:gd name="f110" fmla="+- f108 0 f1"/>
              <a:gd name="f111" fmla="val f109"/>
              <a:gd name="f112" fmla="+- 0 0 f111"/>
              <a:gd name="f113" fmla="*/ f112 f0 1"/>
              <a:gd name="f114" fmla="*/ f113 1 f8"/>
              <a:gd name="f115" fmla="+- f114 0 f1"/>
              <a:gd name="f116" fmla="+- f115 0 f110"/>
              <a:gd name="f117" fmla="+- f110 f115 0"/>
              <a:gd name="f118" fmla="+- 0 0 f115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1">
                <a:pos x="f39" y="f66"/>
              </a:cxn>
              <a:cxn ang="f31">
                <a:pos x="f65" y="f92"/>
              </a:cxn>
              <a:cxn ang="f32">
                <a:pos x="f39" y="f70"/>
              </a:cxn>
              <a:cxn ang="f33">
                <a:pos x="f65" y="f93"/>
              </a:cxn>
              <a:cxn ang="f32">
                <a:pos x="f42" y="f89"/>
              </a:cxn>
            </a:cxnLst>
            <a:rect l="f39" t="f39" r="f42" b="f43"/>
            <a:pathLst>
              <a:path stroke="0">
                <a:moveTo>
                  <a:pt x="f39" y="f70"/>
                </a:moveTo>
                <a:lnTo>
                  <a:pt x="f65" y="f92"/>
                </a:lnTo>
                <a:lnTo>
                  <a:pt x="f65" y="f88"/>
                </a:lnTo>
                <a:arcTo wR="f47" hR="f74" stAng="f110" swAng="f116"/>
                <a:arcTo wR="f47" hR="f74" stAng="f118" swAng="f117"/>
                <a:lnTo>
                  <a:pt x="f65" y="f93"/>
                </a:lnTo>
                <a:close/>
              </a:path>
              <a:path stroke="0">
                <a:moveTo>
                  <a:pt x="f42" y="f78"/>
                </a:moveTo>
                <a:arcTo wR="f47" hR="f74" stAng="f7" swAng="f9"/>
                <a:lnTo>
                  <a:pt x="f39" y="f39"/>
                </a:lnTo>
                <a:arcTo wR="f47" hR="f74" stAng="f2" swAng="f1"/>
                <a:close/>
              </a:path>
              <a:path fill="none">
                <a:moveTo>
                  <a:pt x="f42" y="f78"/>
                </a:moveTo>
                <a:arcTo wR="f47" hR="f74" stAng="f7" swAng="f9"/>
                <a:lnTo>
                  <a:pt x="f39" y="f39"/>
                </a:lnTo>
                <a:arcTo wR="f47" hR="f74" stAng="f2" swAng="f1"/>
                <a:lnTo>
                  <a:pt x="f42" y="f78"/>
                </a:lnTo>
                <a:arcTo wR="f47" hR="f74" stAng="f7" swAng="f110"/>
                <a:lnTo>
                  <a:pt x="f65" y="f93"/>
                </a:lnTo>
                <a:lnTo>
                  <a:pt x="f39" y="f70"/>
                </a:lnTo>
                <a:lnTo>
                  <a:pt x="f65" y="f92"/>
                </a:lnTo>
                <a:lnTo>
                  <a:pt x="f65" y="f88"/>
                </a:lnTo>
                <a:arcTo wR="f47" hR="f74" stAng="f110" swAng="f116"/>
              </a:path>
            </a:pathLst>
          </a:custGeom>
          <a:solidFill>
            <a:srgbClr val="4F81BD"/>
          </a:solidFill>
          <a:ln w="25402">
            <a:solidFill>
              <a:srgbClr val="385D8A"/>
            </a:solidFill>
            <a:prstDash val="solid"/>
          </a:ln>
        </p:spPr>
        <p:txBody>
          <a:bodyPr vert="horz" wrap="square" lIns="82945" tIns="41473" rIns="82945" bIns="41473" anchor="ctr" anchorCtr="1" compatLnSpc="1"/>
          <a:lstStyle/>
          <a:p>
            <a:pPr algn="ctr"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10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" name="Curved Left Arrow 44"/>
          <p:cNvSpPr/>
          <p:nvPr/>
        </p:nvSpPr>
        <p:spPr>
          <a:xfrm flipH="1" flipV="1">
            <a:off x="3000814" y="5863545"/>
            <a:ext cx="233529" cy="662070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5400000"/>
              <a:gd name="f10" fmla="val 25000"/>
              <a:gd name="f11" fmla="val 50000"/>
              <a:gd name="f12" fmla="+- 0 0 -270"/>
              <a:gd name="f13" fmla="+- 0 0 -90"/>
              <a:gd name="f14" fmla="+- 0 0 -180"/>
              <a:gd name="f15" fmla="abs f4"/>
              <a:gd name="f16" fmla="abs f5"/>
              <a:gd name="f17" fmla="abs f6"/>
              <a:gd name="f18" fmla="*/ f12 f0 1"/>
              <a:gd name="f19" fmla="*/ f13 f0 1"/>
              <a:gd name="f20" fmla="*/ f14 f0 1"/>
              <a:gd name="f21" fmla="?: f15 f4 1"/>
              <a:gd name="f22" fmla="?: f16 f5 1"/>
              <a:gd name="f23" fmla="?: f17 f6 1"/>
              <a:gd name="f24" fmla="*/ f18 1 f3"/>
              <a:gd name="f25" fmla="*/ f19 1 f3"/>
              <a:gd name="f26" fmla="*/ f20 1 f3"/>
              <a:gd name="f27" fmla="*/ f21 1 21600"/>
              <a:gd name="f28" fmla="*/ f22 1 21600"/>
              <a:gd name="f29" fmla="*/ 21600 f21 1"/>
              <a:gd name="f30" fmla="*/ 21600 f22 1"/>
              <a:gd name="f31" fmla="+- f24 0 f1"/>
              <a:gd name="f32" fmla="+- f25 0 f1"/>
              <a:gd name="f33" fmla="+- f26 0 f1"/>
              <a:gd name="f34" fmla="min f28 f27"/>
              <a:gd name="f35" fmla="*/ f29 1 f23"/>
              <a:gd name="f36" fmla="*/ f30 1 f23"/>
              <a:gd name="f37" fmla="val f35"/>
              <a:gd name="f38" fmla="val f36"/>
              <a:gd name="f39" fmla="*/ f7 f34 1"/>
              <a:gd name="f40" fmla="+- f38 0 f7"/>
              <a:gd name="f41" fmla="+- f37 0 f7"/>
              <a:gd name="f42" fmla="*/ f37 f34 1"/>
              <a:gd name="f43" fmla="*/ f38 f34 1"/>
              <a:gd name="f44" fmla="*/ f40 1 2"/>
              <a:gd name="f45" fmla="min f41 f40"/>
              <a:gd name="f46" fmla="*/ f41 f41 1"/>
              <a:gd name="f47" fmla="*/ f41 f34 1"/>
              <a:gd name="f48" fmla="*/ f45 f10 1"/>
              <a:gd name="f49" fmla="*/ f45 f11 1"/>
              <a:gd name="f50" fmla="*/ f48 1 100000"/>
              <a:gd name="f51" fmla="*/ f49 1 100000"/>
              <a:gd name="f52" fmla="+- f50 f51 0"/>
              <a:gd name="f53" fmla="*/ f50 f50 1"/>
              <a:gd name="f54" fmla="+- f51 0 f50"/>
              <a:gd name="f55" fmla="*/ f51 1 2"/>
              <a:gd name="f56" fmla="+- f7 f50 0"/>
              <a:gd name="f57" fmla="+- 0 0 f50"/>
              <a:gd name="f58" fmla="*/ f50 1 2"/>
              <a:gd name="f59" fmla="*/ f52 1 4"/>
              <a:gd name="f60" fmla="+- f46 0 f53"/>
              <a:gd name="f61" fmla="*/ f54 1 2"/>
              <a:gd name="f62" fmla="+- f38 0 f55"/>
              <a:gd name="f63" fmla="+- 0 0 f58"/>
              <a:gd name="f64" fmla="+- 0 0 f57"/>
              <a:gd name="f65" fmla="*/ f56 f34 1"/>
              <a:gd name="f66" fmla="*/ f58 f34 1"/>
              <a:gd name="f67" fmla="+- f44 0 f59"/>
              <a:gd name="f68" fmla="sqrt f60"/>
              <a:gd name="f69" fmla="+- 0 0 f63"/>
              <a:gd name="f70" fmla="*/ f62 f34 1"/>
              <a:gd name="f71" fmla="*/ f67 2 1"/>
              <a:gd name="f72" fmla="+- f67 f50 0"/>
              <a:gd name="f73" fmla="*/ f68 f67 1"/>
              <a:gd name="f74" fmla="*/ f67 f34 1"/>
              <a:gd name="f75" fmla="*/ f71 f71 1"/>
              <a:gd name="f76" fmla="*/ f73 1 f41"/>
              <a:gd name="f77" fmla="+- f67 f72 0"/>
              <a:gd name="f78" fmla="*/ f72 f34 1"/>
              <a:gd name="f79" fmla="+- f75 0 f53"/>
              <a:gd name="f80" fmla="+- f67 f76 0"/>
              <a:gd name="f81" fmla="+- f72 f76 0"/>
              <a:gd name="f82" fmla="+- 0 0 f76"/>
              <a:gd name="f83" fmla="*/ f77 1 2"/>
              <a:gd name="f84" fmla="sqrt f79"/>
              <a:gd name="f85" fmla="+- f80 0 f61"/>
              <a:gd name="f86" fmla="+- f81 f61 0"/>
              <a:gd name="f87" fmla="+- 0 0 f82"/>
              <a:gd name="f88" fmla="*/ f80 f34 1"/>
              <a:gd name="f89" fmla="*/ f83 f34 1"/>
              <a:gd name="f90" fmla="*/ f84 f41 1"/>
              <a:gd name="f91" fmla="at2 f64 f87"/>
              <a:gd name="f92" fmla="*/ f85 f34 1"/>
              <a:gd name="f93" fmla="*/ f86 f34 1"/>
              <a:gd name="f94" fmla="+- f91 f1 0"/>
              <a:gd name="f95" fmla="*/ f90 1 f71"/>
              <a:gd name="f96" fmla="*/ f94 f8 1"/>
              <a:gd name="f97" fmla="+- 0 0 f95"/>
              <a:gd name="f98" fmla="*/ f96 1 f0"/>
              <a:gd name="f99" fmla="+- 0 0 f97"/>
              <a:gd name="f100" fmla="+- 0 0 f98"/>
              <a:gd name="f101" fmla="at2 f99 f69"/>
              <a:gd name="f102" fmla="val f100"/>
              <a:gd name="f103" fmla="+- f101 f1 0"/>
              <a:gd name="f104" fmla="+- 0 0 f102"/>
              <a:gd name="f105" fmla="*/ f103 f8 1"/>
              <a:gd name="f106" fmla="*/ f104 f0 1"/>
              <a:gd name="f107" fmla="*/ f105 1 f0"/>
              <a:gd name="f108" fmla="*/ f106 1 f8"/>
              <a:gd name="f109" fmla="+- 0 0 f107"/>
              <a:gd name="f110" fmla="+- f108 0 f1"/>
              <a:gd name="f111" fmla="val f109"/>
              <a:gd name="f112" fmla="+- 0 0 f111"/>
              <a:gd name="f113" fmla="*/ f112 f0 1"/>
              <a:gd name="f114" fmla="*/ f113 1 f8"/>
              <a:gd name="f115" fmla="+- f114 0 f1"/>
              <a:gd name="f116" fmla="+- f115 0 f110"/>
              <a:gd name="f117" fmla="+- f110 f115 0"/>
              <a:gd name="f118" fmla="+- 0 0 f115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1">
                <a:pos x="f39" y="f66"/>
              </a:cxn>
              <a:cxn ang="f31">
                <a:pos x="f65" y="f92"/>
              </a:cxn>
              <a:cxn ang="f32">
                <a:pos x="f39" y="f70"/>
              </a:cxn>
              <a:cxn ang="f33">
                <a:pos x="f65" y="f93"/>
              </a:cxn>
              <a:cxn ang="f32">
                <a:pos x="f42" y="f89"/>
              </a:cxn>
            </a:cxnLst>
            <a:rect l="f39" t="f39" r="f42" b="f43"/>
            <a:pathLst>
              <a:path stroke="0">
                <a:moveTo>
                  <a:pt x="f39" y="f70"/>
                </a:moveTo>
                <a:lnTo>
                  <a:pt x="f65" y="f92"/>
                </a:lnTo>
                <a:lnTo>
                  <a:pt x="f65" y="f88"/>
                </a:lnTo>
                <a:arcTo wR="f47" hR="f74" stAng="f110" swAng="f116"/>
                <a:arcTo wR="f47" hR="f74" stAng="f118" swAng="f117"/>
                <a:lnTo>
                  <a:pt x="f65" y="f93"/>
                </a:lnTo>
                <a:close/>
              </a:path>
              <a:path stroke="0">
                <a:moveTo>
                  <a:pt x="f42" y="f78"/>
                </a:moveTo>
                <a:arcTo wR="f47" hR="f74" stAng="f7" swAng="f9"/>
                <a:lnTo>
                  <a:pt x="f39" y="f39"/>
                </a:lnTo>
                <a:arcTo wR="f47" hR="f74" stAng="f2" swAng="f1"/>
                <a:close/>
              </a:path>
              <a:path fill="none">
                <a:moveTo>
                  <a:pt x="f42" y="f78"/>
                </a:moveTo>
                <a:arcTo wR="f47" hR="f74" stAng="f7" swAng="f9"/>
                <a:lnTo>
                  <a:pt x="f39" y="f39"/>
                </a:lnTo>
                <a:arcTo wR="f47" hR="f74" stAng="f2" swAng="f1"/>
                <a:lnTo>
                  <a:pt x="f42" y="f78"/>
                </a:lnTo>
                <a:arcTo wR="f47" hR="f74" stAng="f7" swAng="f110"/>
                <a:lnTo>
                  <a:pt x="f65" y="f93"/>
                </a:lnTo>
                <a:lnTo>
                  <a:pt x="f39" y="f70"/>
                </a:lnTo>
                <a:lnTo>
                  <a:pt x="f65" y="f92"/>
                </a:lnTo>
                <a:lnTo>
                  <a:pt x="f65" y="f88"/>
                </a:lnTo>
                <a:arcTo wR="f47" hR="f74" stAng="f110" swAng="f116"/>
              </a:path>
            </a:pathLst>
          </a:custGeom>
          <a:solidFill>
            <a:srgbClr val="4F81BD"/>
          </a:solidFill>
          <a:ln w="25402">
            <a:solidFill>
              <a:srgbClr val="385D8A"/>
            </a:solidFill>
            <a:prstDash val="solid"/>
          </a:ln>
        </p:spPr>
        <p:txBody>
          <a:bodyPr vert="horz" wrap="square" lIns="82945" tIns="41473" rIns="82945" bIns="41473" anchor="ctr" anchorCtr="1" compatLnSpc="1"/>
          <a:lstStyle/>
          <a:p>
            <a:pPr algn="ctr"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10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TextBox 64"/>
          <p:cNvSpPr txBox="1"/>
          <p:nvPr/>
        </p:nvSpPr>
        <p:spPr>
          <a:xfrm>
            <a:off x="589608" y="1901749"/>
            <a:ext cx="1763571" cy="335054"/>
          </a:xfrm>
          <a:prstGeom prst="rect">
            <a:avLst/>
          </a:prstGeom>
          <a:noFill/>
          <a:ln>
            <a:noFill/>
          </a:ln>
        </p:spPr>
        <p:txBody>
          <a:bodyPr vert="horz" wrap="square" lIns="82945" tIns="41473" rIns="82945" bIns="41473" anchor="t" anchorCtr="0" compatLnSpc="1">
            <a:spAutoFit/>
          </a:bodyPr>
          <a:lstStyle/>
          <a:p>
            <a:pPr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>
                <a:solidFill>
                  <a:srgbClr val="000000"/>
                </a:solidFill>
                <a:latin typeface="Calibri"/>
              </a:rPr>
              <a:t>Product Backlog</a:t>
            </a:r>
          </a:p>
        </p:txBody>
      </p:sp>
      <p:sp>
        <p:nvSpPr>
          <p:cNvPr id="31" name="TextBox 65"/>
          <p:cNvSpPr txBox="1"/>
          <p:nvPr/>
        </p:nvSpPr>
        <p:spPr>
          <a:xfrm>
            <a:off x="4722765" y="5905826"/>
            <a:ext cx="1178550" cy="586342"/>
          </a:xfrm>
          <a:prstGeom prst="rect">
            <a:avLst/>
          </a:prstGeom>
          <a:gradFill>
            <a:gsLst>
              <a:gs pos="0">
                <a:srgbClr val="769535"/>
              </a:gs>
              <a:gs pos="100000">
                <a:srgbClr val="9BC348"/>
              </a:gs>
            </a:gsLst>
            <a:lin ang="16200000"/>
          </a:gradFill>
          <a:ln>
            <a:noFill/>
          </a:ln>
          <a:effectLst>
            <a:outerShdw dist="22997" dir="5400000" algn="tl">
              <a:srgbClr val="000000">
                <a:alpha val="35000"/>
              </a:srgbClr>
            </a:outerShdw>
          </a:effectLst>
        </p:spPr>
        <p:txBody>
          <a:bodyPr vert="horz" wrap="square" lIns="82945" tIns="41473" rIns="82945" bIns="41473" anchor="t" anchorCtr="1" compatLnSpc="1">
            <a:spAutoFit/>
          </a:bodyPr>
          <a:lstStyle/>
          <a:p>
            <a:pPr algn="ctr"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100">
                <a:solidFill>
                  <a:srgbClr val="FFFFFF"/>
                </a:solidFill>
                <a:latin typeface="Calibri"/>
              </a:rPr>
              <a:t>Design</a:t>
            </a:r>
          </a:p>
          <a:p>
            <a:pPr algn="ctr"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100">
                <a:solidFill>
                  <a:srgbClr val="FFFFFF"/>
                </a:solidFill>
                <a:latin typeface="Calibri"/>
              </a:rPr>
              <a:t>Implementation</a:t>
            </a:r>
          </a:p>
          <a:p>
            <a:pPr algn="ctr"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100">
                <a:solidFill>
                  <a:srgbClr val="FFFFFF"/>
                </a:solidFill>
                <a:latin typeface="Calibri"/>
              </a:rPr>
              <a:t>Verification</a:t>
            </a:r>
          </a:p>
        </p:txBody>
      </p:sp>
      <p:sp>
        <p:nvSpPr>
          <p:cNvPr id="32" name="Curved Left Arrow 66"/>
          <p:cNvSpPr/>
          <p:nvPr/>
        </p:nvSpPr>
        <p:spPr>
          <a:xfrm>
            <a:off x="5670052" y="5905825"/>
            <a:ext cx="231264" cy="653244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5400000"/>
              <a:gd name="f10" fmla="val 25000"/>
              <a:gd name="f11" fmla="val 50000"/>
              <a:gd name="f12" fmla="+- 0 0 -270"/>
              <a:gd name="f13" fmla="+- 0 0 -90"/>
              <a:gd name="f14" fmla="+- 0 0 -180"/>
              <a:gd name="f15" fmla="abs f4"/>
              <a:gd name="f16" fmla="abs f5"/>
              <a:gd name="f17" fmla="abs f6"/>
              <a:gd name="f18" fmla="*/ f12 f0 1"/>
              <a:gd name="f19" fmla="*/ f13 f0 1"/>
              <a:gd name="f20" fmla="*/ f14 f0 1"/>
              <a:gd name="f21" fmla="?: f15 f4 1"/>
              <a:gd name="f22" fmla="?: f16 f5 1"/>
              <a:gd name="f23" fmla="?: f17 f6 1"/>
              <a:gd name="f24" fmla="*/ f18 1 f3"/>
              <a:gd name="f25" fmla="*/ f19 1 f3"/>
              <a:gd name="f26" fmla="*/ f20 1 f3"/>
              <a:gd name="f27" fmla="*/ f21 1 21600"/>
              <a:gd name="f28" fmla="*/ f22 1 21600"/>
              <a:gd name="f29" fmla="*/ 21600 f21 1"/>
              <a:gd name="f30" fmla="*/ 21600 f22 1"/>
              <a:gd name="f31" fmla="+- f24 0 f1"/>
              <a:gd name="f32" fmla="+- f25 0 f1"/>
              <a:gd name="f33" fmla="+- f26 0 f1"/>
              <a:gd name="f34" fmla="min f28 f27"/>
              <a:gd name="f35" fmla="*/ f29 1 f23"/>
              <a:gd name="f36" fmla="*/ f30 1 f23"/>
              <a:gd name="f37" fmla="val f35"/>
              <a:gd name="f38" fmla="val f36"/>
              <a:gd name="f39" fmla="*/ f7 f34 1"/>
              <a:gd name="f40" fmla="+- f38 0 f7"/>
              <a:gd name="f41" fmla="+- f37 0 f7"/>
              <a:gd name="f42" fmla="*/ f37 f34 1"/>
              <a:gd name="f43" fmla="*/ f38 f34 1"/>
              <a:gd name="f44" fmla="*/ f40 1 2"/>
              <a:gd name="f45" fmla="min f41 f40"/>
              <a:gd name="f46" fmla="*/ f41 f41 1"/>
              <a:gd name="f47" fmla="*/ f41 f34 1"/>
              <a:gd name="f48" fmla="*/ f45 f10 1"/>
              <a:gd name="f49" fmla="*/ f45 f11 1"/>
              <a:gd name="f50" fmla="*/ f48 1 100000"/>
              <a:gd name="f51" fmla="*/ f49 1 100000"/>
              <a:gd name="f52" fmla="+- f50 f51 0"/>
              <a:gd name="f53" fmla="*/ f50 f50 1"/>
              <a:gd name="f54" fmla="+- f51 0 f50"/>
              <a:gd name="f55" fmla="*/ f51 1 2"/>
              <a:gd name="f56" fmla="+- f7 f50 0"/>
              <a:gd name="f57" fmla="+- 0 0 f50"/>
              <a:gd name="f58" fmla="*/ f50 1 2"/>
              <a:gd name="f59" fmla="*/ f52 1 4"/>
              <a:gd name="f60" fmla="+- f46 0 f53"/>
              <a:gd name="f61" fmla="*/ f54 1 2"/>
              <a:gd name="f62" fmla="+- f38 0 f55"/>
              <a:gd name="f63" fmla="+- 0 0 f58"/>
              <a:gd name="f64" fmla="+- 0 0 f57"/>
              <a:gd name="f65" fmla="*/ f56 f34 1"/>
              <a:gd name="f66" fmla="*/ f58 f34 1"/>
              <a:gd name="f67" fmla="+- f44 0 f59"/>
              <a:gd name="f68" fmla="sqrt f60"/>
              <a:gd name="f69" fmla="+- 0 0 f63"/>
              <a:gd name="f70" fmla="*/ f62 f34 1"/>
              <a:gd name="f71" fmla="*/ f67 2 1"/>
              <a:gd name="f72" fmla="+- f67 f50 0"/>
              <a:gd name="f73" fmla="*/ f68 f67 1"/>
              <a:gd name="f74" fmla="*/ f67 f34 1"/>
              <a:gd name="f75" fmla="*/ f71 f71 1"/>
              <a:gd name="f76" fmla="*/ f73 1 f41"/>
              <a:gd name="f77" fmla="+- f67 f72 0"/>
              <a:gd name="f78" fmla="*/ f72 f34 1"/>
              <a:gd name="f79" fmla="+- f75 0 f53"/>
              <a:gd name="f80" fmla="+- f67 f76 0"/>
              <a:gd name="f81" fmla="+- f72 f76 0"/>
              <a:gd name="f82" fmla="+- 0 0 f76"/>
              <a:gd name="f83" fmla="*/ f77 1 2"/>
              <a:gd name="f84" fmla="sqrt f79"/>
              <a:gd name="f85" fmla="+- f80 0 f61"/>
              <a:gd name="f86" fmla="+- f81 f61 0"/>
              <a:gd name="f87" fmla="+- 0 0 f82"/>
              <a:gd name="f88" fmla="*/ f80 f34 1"/>
              <a:gd name="f89" fmla="*/ f83 f34 1"/>
              <a:gd name="f90" fmla="*/ f84 f41 1"/>
              <a:gd name="f91" fmla="at2 f64 f87"/>
              <a:gd name="f92" fmla="*/ f85 f34 1"/>
              <a:gd name="f93" fmla="*/ f86 f34 1"/>
              <a:gd name="f94" fmla="+- f91 f1 0"/>
              <a:gd name="f95" fmla="*/ f90 1 f71"/>
              <a:gd name="f96" fmla="*/ f94 f8 1"/>
              <a:gd name="f97" fmla="+- 0 0 f95"/>
              <a:gd name="f98" fmla="*/ f96 1 f0"/>
              <a:gd name="f99" fmla="+- 0 0 f97"/>
              <a:gd name="f100" fmla="+- 0 0 f98"/>
              <a:gd name="f101" fmla="at2 f99 f69"/>
              <a:gd name="f102" fmla="val f100"/>
              <a:gd name="f103" fmla="+- f101 f1 0"/>
              <a:gd name="f104" fmla="+- 0 0 f102"/>
              <a:gd name="f105" fmla="*/ f103 f8 1"/>
              <a:gd name="f106" fmla="*/ f104 f0 1"/>
              <a:gd name="f107" fmla="*/ f105 1 f0"/>
              <a:gd name="f108" fmla="*/ f106 1 f8"/>
              <a:gd name="f109" fmla="+- 0 0 f107"/>
              <a:gd name="f110" fmla="+- f108 0 f1"/>
              <a:gd name="f111" fmla="val f109"/>
              <a:gd name="f112" fmla="+- 0 0 f111"/>
              <a:gd name="f113" fmla="*/ f112 f0 1"/>
              <a:gd name="f114" fmla="*/ f113 1 f8"/>
              <a:gd name="f115" fmla="+- f114 0 f1"/>
              <a:gd name="f116" fmla="+- f115 0 f110"/>
              <a:gd name="f117" fmla="+- f110 f115 0"/>
              <a:gd name="f118" fmla="+- 0 0 f115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1">
                <a:pos x="f39" y="f66"/>
              </a:cxn>
              <a:cxn ang="f31">
                <a:pos x="f65" y="f92"/>
              </a:cxn>
              <a:cxn ang="f32">
                <a:pos x="f39" y="f70"/>
              </a:cxn>
              <a:cxn ang="f33">
                <a:pos x="f65" y="f93"/>
              </a:cxn>
              <a:cxn ang="f32">
                <a:pos x="f42" y="f89"/>
              </a:cxn>
            </a:cxnLst>
            <a:rect l="f39" t="f39" r="f42" b="f43"/>
            <a:pathLst>
              <a:path stroke="0">
                <a:moveTo>
                  <a:pt x="f39" y="f70"/>
                </a:moveTo>
                <a:lnTo>
                  <a:pt x="f65" y="f92"/>
                </a:lnTo>
                <a:lnTo>
                  <a:pt x="f65" y="f88"/>
                </a:lnTo>
                <a:arcTo wR="f47" hR="f74" stAng="f110" swAng="f116"/>
                <a:arcTo wR="f47" hR="f74" stAng="f118" swAng="f117"/>
                <a:lnTo>
                  <a:pt x="f65" y="f93"/>
                </a:lnTo>
                <a:close/>
              </a:path>
              <a:path stroke="0">
                <a:moveTo>
                  <a:pt x="f42" y="f78"/>
                </a:moveTo>
                <a:arcTo wR="f47" hR="f74" stAng="f7" swAng="f9"/>
                <a:lnTo>
                  <a:pt x="f39" y="f39"/>
                </a:lnTo>
                <a:arcTo wR="f47" hR="f74" stAng="f2" swAng="f1"/>
                <a:close/>
              </a:path>
              <a:path fill="none">
                <a:moveTo>
                  <a:pt x="f42" y="f78"/>
                </a:moveTo>
                <a:arcTo wR="f47" hR="f74" stAng="f7" swAng="f9"/>
                <a:lnTo>
                  <a:pt x="f39" y="f39"/>
                </a:lnTo>
                <a:arcTo wR="f47" hR="f74" stAng="f2" swAng="f1"/>
                <a:lnTo>
                  <a:pt x="f42" y="f78"/>
                </a:lnTo>
                <a:arcTo wR="f47" hR="f74" stAng="f7" swAng="f110"/>
                <a:lnTo>
                  <a:pt x="f65" y="f93"/>
                </a:lnTo>
                <a:lnTo>
                  <a:pt x="f39" y="f70"/>
                </a:lnTo>
                <a:lnTo>
                  <a:pt x="f65" y="f92"/>
                </a:lnTo>
                <a:lnTo>
                  <a:pt x="f65" y="f88"/>
                </a:lnTo>
                <a:arcTo wR="f47" hR="f74" stAng="f110" swAng="f116"/>
              </a:path>
            </a:pathLst>
          </a:custGeom>
          <a:solidFill>
            <a:srgbClr val="4F81BD"/>
          </a:solidFill>
          <a:ln w="25402">
            <a:solidFill>
              <a:srgbClr val="385D8A"/>
            </a:solidFill>
            <a:prstDash val="solid"/>
          </a:ln>
        </p:spPr>
        <p:txBody>
          <a:bodyPr vert="horz" wrap="square" lIns="82945" tIns="41473" rIns="82945" bIns="41473" anchor="ctr" anchorCtr="1" compatLnSpc="1"/>
          <a:lstStyle/>
          <a:p>
            <a:pPr algn="ctr"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10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Curved Left Arrow 67"/>
          <p:cNvSpPr/>
          <p:nvPr/>
        </p:nvSpPr>
        <p:spPr>
          <a:xfrm flipH="1" flipV="1">
            <a:off x="4722765" y="5896992"/>
            <a:ext cx="233529" cy="662070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5400000"/>
              <a:gd name="f10" fmla="val 25000"/>
              <a:gd name="f11" fmla="val 50000"/>
              <a:gd name="f12" fmla="+- 0 0 -270"/>
              <a:gd name="f13" fmla="+- 0 0 -90"/>
              <a:gd name="f14" fmla="+- 0 0 -180"/>
              <a:gd name="f15" fmla="abs f4"/>
              <a:gd name="f16" fmla="abs f5"/>
              <a:gd name="f17" fmla="abs f6"/>
              <a:gd name="f18" fmla="*/ f12 f0 1"/>
              <a:gd name="f19" fmla="*/ f13 f0 1"/>
              <a:gd name="f20" fmla="*/ f14 f0 1"/>
              <a:gd name="f21" fmla="?: f15 f4 1"/>
              <a:gd name="f22" fmla="?: f16 f5 1"/>
              <a:gd name="f23" fmla="?: f17 f6 1"/>
              <a:gd name="f24" fmla="*/ f18 1 f3"/>
              <a:gd name="f25" fmla="*/ f19 1 f3"/>
              <a:gd name="f26" fmla="*/ f20 1 f3"/>
              <a:gd name="f27" fmla="*/ f21 1 21600"/>
              <a:gd name="f28" fmla="*/ f22 1 21600"/>
              <a:gd name="f29" fmla="*/ 21600 f21 1"/>
              <a:gd name="f30" fmla="*/ 21600 f22 1"/>
              <a:gd name="f31" fmla="+- f24 0 f1"/>
              <a:gd name="f32" fmla="+- f25 0 f1"/>
              <a:gd name="f33" fmla="+- f26 0 f1"/>
              <a:gd name="f34" fmla="min f28 f27"/>
              <a:gd name="f35" fmla="*/ f29 1 f23"/>
              <a:gd name="f36" fmla="*/ f30 1 f23"/>
              <a:gd name="f37" fmla="val f35"/>
              <a:gd name="f38" fmla="val f36"/>
              <a:gd name="f39" fmla="*/ f7 f34 1"/>
              <a:gd name="f40" fmla="+- f38 0 f7"/>
              <a:gd name="f41" fmla="+- f37 0 f7"/>
              <a:gd name="f42" fmla="*/ f37 f34 1"/>
              <a:gd name="f43" fmla="*/ f38 f34 1"/>
              <a:gd name="f44" fmla="*/ f40 1 2"/>
              <a:gd name="f45" fmla="min f41 f40"/>
              <a:gd name="f46" fmla="*/ f41 f41 1"/>
              <a:gd name="f47" fmla="*/ f41 f34 1"/>
              <a:gd name="f48" fmla="*/ f45 f10 1"/>
              <a:gd name="f49" fmla="*/ f45 f11 1"/>
              <a:gd name="f50" fmla="*/ f48 1 100000"/>
              <a:gd name="f51" fmla="*/ f49 1 100000"/>
              <a:gd name="f52" fmla="+- f50 f51 0"/>
              <a:gd name="f53" fmla="*/ f50 f50 1"/>
              <a:gd name="f54" fmla="+- f51 0 f50"/>
              <a:gd name="f55" fmla="*/ f51 1 2"/>
              <a:gd name="f56" fmla="+- f7 f50 0"/>
              <a:gd name="f57" fmla="+- 0 0 f50"/>
              <a:gd name="f58" fmla="*/ f50 1 2"/>
              <a:gd name="f59" fmla="*/ f52 1 4"/>
              <a:gd name="f60" fmla="+- f46 0 f53"/>
              <a:gd name="f61" fmla="*/ f54 1 2"/>
              <a:gd name="f62" fmla="+- f38 0 f55"/>
              <a:gd name="f63" fmla="+- 0 0 f58"/>
              <a:gd name="f64" fmla="+- 0 0 f57"/>
              <a:gd name="f65" fmla="*/ f56 f34 1"/>
              <a:gd name="f66" fmla="*/ f58 f34 1"/>
              <a:gd name="f67" fmla="+- f44 0 f59"/>
              <a:gd name="f68" fmla="sqrt f60"/>
              <a:gd name="f69" fmla="+- 0 0 f63"/>
              <a:gd name="f70" fmla="*/ f62 f34 1"/>
              <a:gd name="f71" fmla="*/ f67 2 1"/>
              <a:gd name="f72" fmla="+- f67 f50 0"/>
              <a:gd name="f73" fmla="*/ f68 f67 1"/>
              <a:gd name="f74" fmla="*/ f67 f34 1"/>
              <a:gd name="f75" fmla="*/ f71 f71 1"/>
              <a:gd name="f76" fmla="*/ f73 1 f41"/>
              <a:gd name="f77" fmla="+- f67 f72 0"/>
              <a:gd name="f78" fmla="*/ f72 f34 1"/>
              <a:gd name="f79" fmla="+- f75 0 f53"/>
              <a:gd name="f80" fmla="+- f67 f76 0"/>
              <a:gd name="f81" fmla="+- f72 f76 0"/>
              <a:gd name="f82" fmla="+- 0 0 f76"/>
              <a:gd name="f83" fmla="*/ f77 1 2"/>
              <a:gd name="f84" fmla="sqrt f79"/>
              <a:gd name="f85" fmla="+- f80 0 f61"/>
              <a:gd name="f86" fmla="+- f81 f61 0"/>
              <a:gd name="f87" fmla="+- 0 0 f82"/>
              <a:gd name="f88" fmla="*/ f80 f34 1"/>
              <a:gd name="f89" fmla="*/ f83 f34 1"/>
              <a:gd name="f90" fmla="*/ f84 f41 1"/>
              <a:gd name="f91" fmla="at2 f64 f87"/>
              <a:gd name="f92" fmla="*/ f85 f34 1"/>
              <a:gd name="f93" fmla="*/ f86 f34 1"/>
              <a:gd name="f94" fmla="+- f91 f1 0"/>
              <a:gd name="f95" fmla="*/ f90 1 f71"/>
              <a:gd name="f96" fmla="*/ f94 f8 1"/>
              <a:gd name="f97" fmla="+- 0 0 f95"/>
              <a:gd name="f98" fmla="*/ f96 1 f0"/>
              <a:gd name="f99" fmla="+- 0 0 f97"/>
              <a:gd name="f100" fmla="+- 0 0 f98"/>
              <a:gd name="f101" fmla="at2 f99 f69"/>
              <a:gd name="f102" fmla="val f100"/>
              <a:gd name="f103" fmla="+- f101 f1 0"/>
              <a:gd name="f104" fmla="+- 0 0 f102"/>
              <a:gd name="f105" fmla="*/ f103 f8 1"/>
              <a:gd name="f106" fmla="*/ f104 f0 1"/>
              <a:gd name="f107" fmla="*/ f105 1 f0"/>
              <a:gd name="f108" fmla="*/ f106 1 f8"/>
              <a:gd name="f109" fmla="+- 0 0 f107"/>
              <a:gd name="f110" fmla="+- f108 0 f1"/>
              <a:gd name="f111" fmla="val f109"/>
              <a:gd name="f112" fmla="+- 0 0 f111"/>
              <a:gd name="f113" fmla="*/ f112 f0 1"/>
              <a:gd name="f114" fmla="*/ f113 1 f8"/>
              <a:gd name="f115" fmla="+- f114 0 f1"/>
              <a:gd name="f116" fmla="+- f115 0 f110"/>
              <a:gd name="f117" fmla="+- f110 f115 0"/>
              <a:gd name="f118" fmla="+- 0 0 f115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1">
                <a:pos x="f39" y="f66"/>
              </a:cxn>
              <a:cxn ang="f31">
                <a:pos x="f65" y="f92"/>
              </a:cxn>
              <a:cxn ang="f32">
                <a:pos x="f39" y="f70"/>
              </a:cxn>
              <a:cxn ang="f33">
                <a:pos x="f65" y="f93"/>
              </a:cxn>
              <a:cxn ang="f32">
                <a:pos x="f42" y="f89"/>
              </a:cxn>
            </a:cxnLst>
            <a:rect l="f39" t="f39" r="f42" b="f43"/>
            <a:pathLst>
              <a:path stroke="0">
                <a:moveTo>
                  <a:pt x="f39" y="f70"/>
                </a:moveTo>
                <a:lnTo>
                  <a:pt x="f65" y="f92"/>
                </a:lnTo>
                <a:lnTo>
                  <a:pt x="f65" y="f88"/>
                </a:lnTo>
                <a:arcTo wR="f47" hR="f74" stAng="f110" swAng="f116"/>
                <a:arcTo wR="f47" hR="f74" stAng="f118" swAng="f117"/>
                <a:lnTo>
                  <a:pt x="f65" y="f93"/>
                </a:lnTo>
                <a:close/>
              </a:path>
              <a:path stroke="0">
                <a:moveTo>
                  <a:pt x="f42" y="f78"/>
                </a:moveTo>
                <a:arcTo wR="f47" hR="f74" stAng="f7" swAng="f9"/>
                <a:lnTo>
                  <a:pt x="f39" y="f39"/>
                </a:lnTo>
                <a:arcTo wR="f47" hR="f74" stAng="f2" swAng="f1"/>
                <a:close/>
              </a:path>
              <a:path fill="none">
                <a:moveTo>
                  <a:pt x="f42" y="f78"/>
                </a:moveTo>
                <a:arcTo wR="f47" hR="f74" stAng="f7" swAng="f9"/>
                <a:lnTo>
                  <a:pt x="f39" y="f39"/>
                </a:lnTo>
                <a:arcTo wR="f47" hR="f74" stAng="f2" swAng="f1"/>
                <a:lnTo>
                  <a:pt x="f42" y="f78"/>
                </a:lnTo>
                <a:arcTo wR="f47" hR="f74" stAng="f7" swAng="f110"/>
                <a:lnTo>
                  <a:pt x="f65" y="f93"/>
                </a:lnTo>
                <a:lnTo>
                  <a:pt x="f39" y="f70"/>
                </a:lnTo>
                <a:lnTo>
                  <a:pt x="f65" y="f92"/>
                </a:lnTo>
                <a:lnTo>
                  <a:pt x="f65" y="f88"/>
                </a:lnTo>
                <a:arcTo wR="f47" hR="f74" stAng="f110" swAng="f116"/>
              </a:path>
            </a:pathLst>
          </a:custGeom>
          <a:solidFill>
            <a:srgbClr val="4F81BD"/>
          </a:solidFill>
          <a:ln w="25402">
            <a:solidFill>
              <a:srgbClr val="385D8A"/>
            </a:solidFill>
            <a:prstDash val="solid"/>
          </a:ln>
        </p:spPr>
        <p:txBody>
          <a:bodyPr vert="horz" wrap="square" lIns="82945" tIns="41473" rIns="82945" bIns="41473" anchor="ctr" anchorCtr="1" compatLnSpc="1"/>
          <a:lstStyle/>
          <a:p>
            <a:pPr algn="ctr"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10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4" name="TextBox 68"/>
          <p:cNvSpPr txBox="1"/>
          <p:nvPr/>
        </p:nvSpPr>
        <p:spPr>
          <a:xfrm>
            <a:off x="6314137" y="5934859"/>
            <a:ext cx="1178550" cy="586342"/>
          </a:xfrm>
          <a:prstGeom prst="rect">
            <a:avLst/>
          </a:prstGeom>
          <a:gradFill>
            <a:gsLst>
              <a:gs pos="0">
                <a:srgbClr val="769535"/>
              </a:gs>
              <a:gs pos="100000">
                <a:srgbClr val="9BC348"/>
              </a:gs>
            </a:gsLst>
            <a:lin ang="16200000"/>
          </a:gradFill>
          <a:ln>
            <a:noFill/>
          </a:ln>
          <a:effectLst>
            <a:outerShdw dist="22997" dir="5400000" algn="tl">
              <a:srgbClr val="000000">
                <a:alpha val="35000"/>
              </a:srgbClr>
            </a:outerShdw>
          </a:effectLst>
        </p:spPr>
        <p:txBody>
          <a:bodyPr vert="horz" wrap="square" lIns="82945" tIns="41473" rIns="82945" bIns="41473" anchor="t" anchorCtr="1" compatLnSpc="1">
            <a:spAutoFit/>
          </a:bodyPr>
          <a:lstStyle/>
          <a:p>
            <a:pPr algn="ctr"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100">
                <a:solidFill>
                  <a:srgbClr val="FFFFFF"/>
                </a:solidFill>
                <a:latin typeface="Calibri"/>
              </a:rPr>
              <a:t>Design</a:t>
            </a:r>
          </a:p>
          <a:p>
            <a:pPr algn="ctr"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100">
                <a:solidFill>
                  <a:srgbClr val="FFFFFF"/>
                </a:solidFill>
                <a:latin typeface="Calibri"/>
              </a:rPr>
              <a:t>Implementation</a:t>
            </a:r>
          </a:p>
          <a:p>
            <a:pPr algn="ctr"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100">
                <a:solidFill>
                  <a:srgbClr val="FFFFFF"/>
                </a:solidFill>
                <a:latin typeface="Calibri"/>
              </a:rPr>
              <a:t>Verification</a:t>
            </a:r>
          </a:p>
        </p:txBody>
      </p:sp>
      <p:sp>
        <p:nvSpPr>
          <p:cNvPr id="35" name="Curved Left Arrow 69"/>
          <p:cNvSpPr/>
          <p:nvPr/>
        </p:nvSpPr>
        <p:spPr>
          <a:xfrm>
            <a:off x="7261416" y="5934859"/>
            <a:ext cx="231264" cy="653244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5400000"/>
              <a:gd name="f10" fmla="val 25000"/>
              <a:gd name="f11" fmla="val 50000"/>
              <a:gd name="f12" fmla="+- 0 0 -270"/>
              <a:gd name="f13" fmla="+- 0 0 -90"/>
              <a:gd name="f14" fmla="+- 0 0 -180"/>
              <a:gd name="f15" fmla="abs f4"/>
              <a:gd name="f16" fmla="abs f5"/>
              <a:gd name="f17" fmla="abs f6"/>
              <a:gd name="f18" fmla="*/ f12 f0 1"/>
              <a:gd name="f19" fmla="*/ f13 f0 1"/>
              <a:gd name="f20" fmla="*/ f14 f0 1"/>
              <a:gd name="f21" fmla="?: f15 f4 1"/>
              <a:gd name="f22" fmla="?: f16 f5 1"/>
              <a:gd name="f23" fmla="?: f17 f6 1"/>
              <a:gd name="f24" fmla="*/ f18 1 f3"/>
              <a:gd name="f25" fmla="*/ f19 1 f3"/>
              <a:gd name="f26" fmla="*/ f20 1 f3"/>
              <a:gd name="f27" fmla="*/ f21 1 21600"/>
              <a:gd name="f28" fmla="*/ f22 1 21600"/>
              <a:gd name="f29" fmla="*/ 21600 f21 1"/>
              <a:gd name="f30" fmla="*/ 21600 f22 1"/>
              <a:gd name="f31" fmla="+- f24 0 f1"/>
              <a:gd name="f32" fmla="+- f25 0 f1"/>
              <a:gd name="f33" fmla="+- f26 0 f1"/>
              <a:gd name="f34" fmla="min f28 f27"/>
              <a:gd name="f35" fmla="*/ f29 1 f23"/>
              <a:gd name="f36" fmla="*/ f30 1 f23"/>
              <a:gd name="f37" fmla="val f35"/>
              <a:gd name="f38" fmla="val f36"/>
              <a:gd name="f39" fmla="*/ f7 f34 1"/>
              <a:gd name="f40" fmla="+- f38 0 f7"/>
              <a:gd name="f41" fmla="+- f37 0 f7"/>
              <a:gd name="f42" fmla="*/ f37 f34 1"/>
              <a:gd name="f43" fmla="*/ f38 f34 1"/>
              <a:gd name="f44" fmla="*/ f40 1 2"/>
              <a:gd name="f45" fmla="min f41 f40"/>
              <a:gd name="f46" fmla="*/ f41 f41 1"/>
              <a:gd name="f47" fmla="*/ f41 f34 1"/>
              <a:gd name="f48" fmla="*/ f45 f10 1"/>
              <a:gd name="f49" fmla="*/ f45 f11 1"/>
              <a:gd name="f50" fmla="*/ f48 1 100000"/>
              <a:gd name="f51" fmla="*/ f49 1 100000"/>
              <a:gd name="f52" fmla="+- f50 f51 0"/>
              <a:gd name="f53" fmla="*/ f50 f50 1"/>
              <a:gd name="f54" fmla="+- f51 0 f50"/>
              <a:gd name="f55" fmla="*/ f51 1 2"/>
              <a:gd name="f56" fmla="+- f7 f50 0"/>
              <a:gd name="f57" fmla="+- 0 0 f50"/>
              <a:gd name="f58" fmla="*/ f50 1 2"/>
              <a:gd name="f59" fmla="*/ f52 1 4"/>
              <a:gd name="f60" fmla="+- f46 0 f53"/>
              <a:gd name="f61" fmla="*/ f54 1 2"/>
              <a:gd name="f62" fmla="+- f38 0 f55"/>
              <a:gd name="f63" fmla="+- 0 0 f58"/>
              <a:gd name="f64" fmla="+- 0 0 f57"/>
              <a:gd name="f65" fmla="*/ f56 f34 1"/>
              <a:gd name="f66" fmla="*/ f58 f34 1"/>
              <a:gd name="f67" fmla="+- f44 0 f59"/>
              <a:gd name="f68" fmla="sqrt f60"/>
              <a:gd name="f69" fmla="+- 0 0 f63"/>
              <a:gd name="f70" fmla="*/ f62 f34 1"/>
              <a:gd name="f71" fmla="*/ f67 2 1"/>
              <a:gd name="f72" fmla="+- f67 f50 0"/>
              <a:gd name="f73" fmla="*/ f68 f67 1"/>
              <a:gd name="f74" fmla="*/ f67 f34 1"/>
              <a:gd name="f75" fmla="*/ f71 f71 1"/>
              <a:gd name="f76" fmla="*/ f73 1 f41"/>
              <a:gd name="f77" fmla="+- f67 f72 0"/>
              <a:gd name="f78" fmla="*/ f72 f34 1"/>
              <a:gd name="f79" fmla="+- f75 0 f53"/>
              <a:gd name="f80" fmla="+- f67 f76 0"/>
              <a:gd name="f81" fmla="+- f72 f76 0"/>
              <a:gd name="f82" fmla="+- 0 0 f76"/>
              <a:gd name="f83" fmla="*/ f77 1 2"/>
              <a:gd name="f84" fmla="sqrt f79"/>
              <a:gd name="f85" fmla="+- f80 0 f61"/>
              <a:gd name="f86" fmla="+- f81 f61 0"/>
              <a:gd name="f87" fmla="+- 0 0 f82"/>
              <a:gd name="f88" fmla="*/ f80 f34 1"/>
              <a:gd name="f89" fmla="*/ f83 f34 1"/>
              <a:gd name="f90" fmla="*/ f84 f41 1"/>
              <a:gd name="f91" fmla="at2 f64 f87"/>
              <a:gd name="f92" fmla="*/ f85 f34 1"/>
              <a:gd name="f93" fmla="*/ f86 f34 1"/>
              <a:gd name="f94" fmla="+- f91 f1 0"/>
              <a:gd name="f95" fmla="*/ f90 1 f71"/>
              <a:gd name="f96" fmla="*/ f94 f8 1"/>
              <a:gd name="f97" fmla="+- 0 0 f95"/>
              <a:gd name="f98" fmla="*/ f96 1 f0"/>
              <a:gd name="f99" fmla="+- 0 0 f97"/>
              <a:gd name="f100" fmla="+- 0 0 f98"/>
              <a:gd name="f101" fmla="at2 f99 f69"/>
              <a:gd name="f102" fmla="val f100"/>
              <a:gd name="f103" fmla="+- f101 f1 0"/>
              <a:gd name="f104" fmla="+- 0 0 f102"/>
              <a:gd name="f105" fmla="*/ f103 f8 1"/>
              <a:gd name="f106" fmla="*/ f104 f0 1"/>
              <a:gd name="f107" fmla="*/ f105 1 f0"/>
              <a:gd name="f108" fmla="*/ f106 1 f8"/>
              <a:gd name="f109" fmla="+- 0 0 f107"/>
              <a:gd name="f110" fmla="+- f108 0 f1"/>
              <a:gd name="f111" fmla="val f109"/>
              <a:gd name="f112" fmla="+- 0 0 f111"/>
              <a:gd name="f113" fmla="*/ f112 f0 1"/>
              <a:gd name="f114" fmla="*/ f113 1 f8"/>
              <a:gd name="f115" fmla="+- f114 0 f1"/>
              <a:gd name="f116" fmla="+- f115 0 f110"/>
              <a:gd name="f117" fmla="+- f110 f115 0"/>
              <a:gd name="f118" fmla="+- 0 0 f115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1">
                <a:pos x="f39" y="f66"/>
              </a:cxn>
              <a:cxn ang="f31">
                <a:pos x="f65" y="f92"/>
              </a:cxn>
              <a:cxn ang="f32">
                <a:pos x="f39" y="f70"/>
              </a:cxn>
              <a:cxn ang="f33">
                <a:pos x="f65" y="f93"/>
              </a:cxn>
              <a:cxn ang="f32">
                <a:pos x="f42" y="f89"/>
              </a:cxn>
            </a:cxnLst>
            <a:rect l="f39" t="f39" r="f42" b="f43"/>
            <a:pathLst>
              <a:path stroke="0">
                <a:moveTo>
                  <a:pt x="f39" y="f70"/>
                </a:moveTo>
                <a:lnTo>
                  <a:pt x="f65" y="f92"/>
                </a:lnTo>
                <a:lnTo>
                  <a:pt x="f65" y="f88"/>
                </a:lnTo>
                <a:arcTo wR="f47" hR="f74" stAng="f110" swAng="f116"/>
                <a:arcTo wR="f47" hR="f74" stAng="f118" swAng="f117"/>
                <a:lnTo>
                  <a:pt x="f65" y="f93"/>
                </a:lnTo>
                <a:close/>
              </a:path>
              <a:path stroke="0">
                <a:moveTo>
                  <a:pt x="f42" y="f78"/>
                </a:moveTo>
                <a:arcTo wR="f47" hR="f74" stAng="f7" swAng="f9"/>
                <a:lnTo>
                  <a:pt x="f39" y="f39"/>
                </a:lnTo>
                <a:arcTo wR="f47" hR="f74" stAng="f2" swAng="f1"/>
                <a:close/>
              </a:path>
              <a:path fill="none">
                <a:moveTo>
                  <a:pt x="f42" y="f78"/>
                </a:moveTo>
                <a:arcTo wR="f47" hR="f74" stAng="f7" swAng="f9"/>
                <a:lnTo>
                  <a:pt x="f39" y="f39"/>
                </a:lnTo>
                <a:arcTo wR="f47" hR="f74" stAng="f2" swAng="f1"/>
                <a:lnTo>
                  <a:pt x="f42" y="f78"/>
                </a:lnTo>
                <a:arcTo wR="f47" hR="f74" stAng="f7" swAng="f110"/>
                <a:lnTo>
                  <a:pt x="f65" y="f93"/>
                </a:lnTo>
                <a:lnTo>
                  <a:pt x="f39" y="f70"/>
                </a:lnTo>
                <a:lnTo>
                  <a:pt x="f65" y="f92"/>
                </a:lnTo>
                <a:lnTo>
                  <a:pt x="f65" y="f88"/>
                </a:lnTo>
                <a:arcTo wR="f47" hR="f74" stAng="f110" swAng="f116"/>
              </a:path>
            </a:pathLst>
          </a:custGeom>
          <a:solidFill>
            <a:srgbClr val="4F81BD"/>
          </a:solidFill>
          <a:ln w="25402">
            <a:solidFill>
              <a:srgbClr val="385D8A"/>
            </a:solidFill>
            <a:prstDash val="solid"/>
          </a:ln>
        </p:spPr>
        <p:txBody>
          <a:bodyPr vert="horz" wrap="square" lIns="82945" tIns="41473" rIns="82945" bIns="41473" anchor="ctr" anchorCtr="1" compatLnSpc="1"/>
          <a:lstStyle/>
          <a:p>
            <a:pPr algn="ctr"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10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Curved Left Arrow 70"/>
          <p:cNvSpPr/>
          <p:nvPr/>
        </p:nvSpPr>
        <p:spPr>
          <a:xfrm flipH="1" flipV="1">
            <a:off x="6314137" y="5926033"/>
            <a:ext cx="233529" cy="662070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5400000"/>
              <a:gd name="f10" fmla="val 25000"/>
              <a:gd name="f11" fmla="val 50000"/>
              <a:gd name="f12" fmla="+- 0 0 -270"/>
              <a:gd name="f13" fmla="+- 0 0 -90"/>
              <a:gd name="f14" fmla="+- 0 0 -180"/>
              <a:gd name="f15" fmla="abs f4"/>
              <a:gd name="f16" fmla="abs f5"/>
              <a:gd name="f17" fmla="abs f6"/>
              <a:gd name="f18" fmla="*/ f12 f0 1"/>
              <a:gd name="f19" fmla="*/ f13 f0 1"/>
              <a:gd name="f20" fmla="*/ f14 f0 1"/>
              <a:gd name="f21" fmla="?: f15 f4 1"/>
              <a:gd name="f22" fmla="?: f16 f5 1"/>
              <a:gd name="f23" fmla="?: f17 f6 1"/>
              <a:gd name="f24" fmla="*/ f18 1 f3"/>
              <a:gd name="f25" fmla="*/ f19 1 f3"/>
              <a:gd name="f26" fmla="*/ f20 1 f3"/>
              <a:gd name="f27" fmla="*/ f21 1 21600"/>
              <a:gd name="f28" fmla="*/ f22 1 21600"/>
              <a:gd name="f29" fmla="*/ 21600 f21 1"/>
              <a:gd name="f30" fmla="*/ 21600 f22 1"/>
              <a:gd name="f31" fmla="+- f24 0 f1"/>
              <a:gd name="f32" fmla="+- f25 0 f1"/>
              <a:gd name="f33" fmla="+- f26 0 f1"/>
              <a:gd name="f34" fmla="min f28 f27"/>
              <a:gd name="f35" fmla="*/ f29 1 f23"/>
              <a:gd name="f36" fmla="*/ f30 1 f23"/>
              <a:gd name="f37" fmla="val f35"/>
              <a:gd name="f38" fmla="val f36"/>
              <a:gd name="f39" fmla="*/ f7 f34 1"/>
              <a:gd name="f40" fmla="+- f38 0 f7"/>
              <a:gd name="f41" fmla="+- f37 0 f7"/>
              <a:gd name="f42" fmla="*/ f37 f34 1"/>
              <a:gd name="f43" fmla="*/ f38 f34 1"/>
              <a:gd name="f44" fmla="*/ f40 1 2"/>
              <a:gd name="f45" fmla="min f41 f40"/>
              <a:gd name="f46" fmla="*/ f41 f41 1"/>
              <a:gd name="f47" fmla="*/ f41 f34 1"/>
              <a:gd name="f48" fmla="*/ f45 f10 1"/>
              <a:gd name="f49" fmla="*/ f45 f11 1"/>
              <a:gd name="f50" fmla="*/ f48 1 100000"/>
              <a:gd name="f51" fmla="*/ f49 1 100000"/>
              <a:gd name="f52" fmla="+- f50 f51 0"/>
              <a:gd name="f53" fmla="*/ f50 f50 1"/>
              <a:gd name="f54" fmla="+- f51 0 f50"/>
              <a:gd name="f55" fmla="*/ f51 1 2"/>
              <a:gd name="f56" fmla="+- f7 f50 0"/>
              <a:gd name="f57" fmla="+- 0 0 f50"/>
              <a:gd name="f58" fmla="*/ f50 1 2"/>
              <a:gd name="f59" fmla="*/ f52 1 4"/>
              <a:gd name="f60" fmla="+- f46 0 f53"/>
              <a:gd name="f61" fmla="*/ f54 1 2"/>
              <a:gd name="f62" fmla="+- f38 0 f55"/>
              <a:gd name="f63" fmla="+- 0 0 f58"/>
              <a:gd name="f64" fmla="+- 0 0 f57"/>
              <a:gd name="f65" fmla="*/ f56 f34 1"/>
              <a:gd name="f66" fmla="*/ f58 f34 1"/>
              <a:gd name="f67" fmla="+- f44 0 f59"/>
              <a:gd name="f68" fmla="sqrt f60"/>
              <a:gd name="f69" fmla="+- 0 0 f63"/>
              <a:gd name="f70" fmla="*/ f62 f34 1"/>
              <a:gd name="f71" fmla="*/ f67 2 1"/>
              <a:gd name="f72" fmla="+- f67 f50 0"/>
              <a:gd name="f73" fmla="*/ f68 f67 1"/>
              <a:gd name="f74" fmla="*/ f67 f34 1"/>
              <a:gd name="f75" fmla="*/ f71 f71 1"/>
              <a:gd name="f76" fmla="*/ f73 1 f41"/>
              <a:gd name="f77" fmla="+- f67 f72 0"/>
              <a:gd name="f78" fmla="*/ f72 f34 1"/>
              <a:gd name="f79" fmla="+- f75 0 f53"/>
              <a:gd name="f80" fmla="+- f67 f76 0"/>
              <a:gd name="f81" fmla="+- f72 f76 0"/>
              <a:gd name="f82" fmla="+- 0 0 f76"/>
              <a:gd name="f83" fmla="*/ f77 1 2"/>
              <a:gd name="f84" fmla="sqrt f79"/>
              <a:gd name="f85" fmla="+- f80 0 f61"/>
              <a:gd name="f86" fmla="+- f81 f61 0"/>
              <a:gd name="f87" fmla="+- 0 0 f82"/>
              <a:gd name="f88" fmla="*/ f80 f34 1"/>
              <a:gd name="f89" fmla="*/ f83 f34 1"/>
              <a:gd name="f90" fmla="*/ f84 f41 1"/>
              <a:gd name="f91" fmla="at2 f64 f87"/>
              <a:gd name="f92" fmla="*/ f85 f34 1"/>
              <a:gd name="f93" fmla="*/ f86 f34 1"/>
              <a:gd name="f94" fmla="+- f91 f1 0"/>
              <a:gd name="f95" fmla="*/ f90 1 f71"/>
              <a:gd name="f96" fmla="*/ f94 f8 1"/>
              <a:gd name="f97" fmla="+- 0 0 f95"/>
              <a:gd name="f98" fmla="*/ f96 1 f0"/>
              <a:gd name="f99" fmla="+- 0 0 f97"/>
              <a:gd name="f100" fmla="+- 0 0 f98"/>
              <a:gd name="f101" fmla="at2 f99 f69"/>
              <a:gd name="f102" fmla="val f100"/>
              <a:gd name="f103" fmla="+- f101 f1 0"/>
              <a:gd name="f104" fmla="+- 0 0 f102"/>
              <a:gd name="f105" fmla="*/ f103 f8 1"/>
              <a:gd name="f106" fmla="*/ f104 f0 1"/>
              <a:gd name="f107" fmla="*/ f105 1 f0"/>
              <a:gd name="f108" fmla="*/ f106 1 f8"/>
              <a:gd name="f109" fmla="+- 0 0 f107"/>
              <a:gd name="f110" fmla="+- f108 0 f1"/>
              <a:gd name="f111" fmla="val f109"/>
              <a:gd name="f112" fmla="+- 0 0 f111"/>
              <a:gd name="f113" fmla="*/ f112 f0 1"/>
              <a:gd name="f114" fmla="*/ f113 1 f8"/>
              <a:gd name="f115" fmla="+- f114 0 f1"/>
              <a:gd name="f116" fmla="+- f115 0 f110"/>
              <a:gd name="f117" fmla="+- f110 f115 0"/>
              <a:gd name="f118" fmla="+- 0 0 f115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1">
                <a:pos x="f39" y="f66"/>
              </a:cxn>
              <a:cxn ang="f31">
                <a:pos x="f65" y="f92"/>
              </a:cxn>
              <a:cxn ang="f32">
                <a:pos x="f39" y="f70"/>
              </a:cxn>
              <a:cxn ang="f33">
                <a:pos x="f65" y="f93"/>
              </a:cxn>
              <a:cxn ang="f32">
                <a:pos x="f42" y="f89"/>
              </a:cxn>
            </a:cxnLst>
            <a:rect l="f39" t="f39" r="f42" b="f43"/>
            <a:pathLst>
              <a:path stroke="0">
                <a:moveTo>
                  <a:pt x="f39" y="f70"/>
                </a:moveTo>
                <a:lnTo>
                  <a:pt x="f65" y="f92"/>
                </a:lnTo>
                <a:lnTo>
                  <a:pt x="f65" y="f88"/>
                </a:lnTo>
                <a:arcTo wR="f47" hR="f74" stAng="f110" swAng="f116"/>
                <a:arcTo wR="f47" hR="f74" stAng="f118" swAng="f117"/>
                <a:lnTo>
                  <a:pt x="f65" y="f93"/>
                </a:lnTo>
                <a:close/>
              </a:path>
              <a:path stroke="0">
                <a:moveTo>
                  <a:pt x="f42" y="f78"/>
                </a:moveTo>
                <a:arcTo wR="f47" hR="f74" stAng="f7" swAng="f9"/>
                <a:lnTo>
                  <a:pt x="f39" y="f39"/>
                </a:lnTo>
                <a:arcTo wR="f47" hR="f74" stAng="f2" swAng="f1"/>
                <a:close/>
              </a:path>
              <a:path fill="none">
                <a:moveTo>
                  <a:pt x="f42" y="f78"/>
                </a:moveTo>
                <a:arcTo wR="f47" hR="f74" stAng="f7" swAng="f9"/>
                <a:lnTo>
                  <a:pt x="f39" y="f39"/>
                </a:lnTo>
                <a:arcTo wR="f47" hR="f74" stAng="f2" swAng="f1"/>
                <a:lnTo>
                  <a:pt x="f42" y="f78"/>
                </a:lnTo>
                <a:arcTo wR="f47" hR="f74" stAng="f7" swAng="f110"/>
                <a:lnTo>
                  <a:pt x="f65" y="f93"/>
                </a:lnTo>
                <a:lnTo>
                  <a:pt x="f39" y="f70"/>
                </a:lnTo>
                <a:lnTo>
                  <a:pt x="f65" y="f92"/>
                </a:lnTo>
                <a:lnTo>
                  <a:pt x="f65" y="f88"/>
                </a:lnTo>
                <a:arcTo wR="f47" hR="f74" stAng="f110" swAng="f116"/>
              </a:path>
            </a:pathLst>
          </a:custGeom>
          <a:solidFill>
            <a:srgbClr val="4F81BD"/>
          </a:solidFill>
          <a:ln w="25402">
            <a:solidFill>
              <a:srgbClr val="385D8A"/>
            </a:solidFill>
            <a:prstDash val="solid"/>
          </a:ln>
        </p:spPr>
        <p:txBody>
          <a:bodyPr vert="horz" wrap="square" lIns="82945" tIns="41473" rIns="82945" bIns="41473" anchor="ctr" anchorCtr="1" compatLnSpc="1"/>
          <a:lstStyle/>
          <a:p>
            <a:pPr algn="ctr"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10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TextBox 71"/>
          <p:cNvSpPr txBox="1"/>
          <p:nvPr/>
        </p:nvSpPr>
        <p:spPr>
          <a:xfrm>
            <a:off x="7818127" y="5920600"/>
            <a:ext cx="1178550" cy="586342"/>
          </a:xfrm>
          <a:prstGeom prst="rect">
            <a:avLst/>
          </a:prstGeom>
          <a:gradFill>
            <a:gsLst>
              <a:gs pos="0">
                <a:srgbClr val="769535"/>
              </a:gs>
              <a:gs pos="100000">
                <a:srgbClr val="9BC348"/>
              </a:gs>
            </a:gsLst>
            <a:lin ang="16200000"/>
          </a:gradFill>
          <a:ln>
            <a:noFill/>
          </a:ln>
          <a:effectLst>
            <a:outerShdw dist="22997" dir="5400000" algn="tl">
              <a:srgbClr val="000000">
                <a:alpha val="35000"/>
              </a:srgbClr>
            </a:outerShdw>
          </a:effectLst>
        </p:spPr>
        <p:txBody>
          <a:bodyPr vert="horz" wrap="square" lIns="82945" tIns="41473" rIns="82945" bIns="41473" anchor="t" anchorCtr="1" compatLnSpc="1">
            <a:spAutoFit/>
          </a:bodyPr>
          <a:lstStyle/>
          <a:p>
            <a:pPr algn="ctr"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100">
                <a:solidFill>
                  <a:srgbClr val="FFFFFF"/>
                </a:solidFill>
                <a:latin typeface="Calibri"/>
              </a:rPr>
              <a:t>Design</a:t>
            </a:r>
          </a:p>
          <a:p>
            <a:pPr algn="ctr"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100">
                <a:solidFill>
                  <a:srgbClr val="FFFFFF"/>
                </a:solidFill>
                <a:latin typeface="Calibri"/>
              </a:rPr>
              <a:t>Implementation</a:t>
            </a:r>
          </a:p>
          <a:p>
            <a:pPr algn="ctr"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100">
                <a:solidFill>
                  <a:srgbClr val="FFFFFF"/>
                </a:solidFill>
                <a:latin typeface="Calibri"/>
              </a:rPr>
              <a:t>Verification</a:t>
            </a:r>
          </a:p>
        </p:txBody>
      </p:sp>
      <p:sp>
        <p:nvSpPr>
          <p:cNvPr id="38" name="Curved Left Arrow 72"/>
          <p:cNvSpPr/>
          <p:nvPr/>
        </p:nvSpPr>
        <p:spPr>
          <a:xfrm>
            <a:off x="8765406" y="5920600"/>
            <a:ext cx="231264" cy="653244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5400000"/>
              <a:gd name="f10" fmla="val 25000"/>
              <a:gd name="f11" fmla="val 50000"/>
              <a:gd name="f12" fmla="+- 0 0 -270"/>
              <a:gd name="f13" fmla="+- 0 0 -90"/>
              <a:gd name="f14" fmla="+- 0 0 -180"/>
              <a:gd name="f15" fmla="abs f4"/>
              <a:gd name="f16" fmla="abs f5"/>
              <a:gd name="f17" fmla="abs f6"/>
              <a:gd name="f18" fmla="*/ f12 f0 1"/>
              <a:gd name="f19" fmla="*/ f13 f0 1"/>
              <a:gd name="f20" fmla="*/ f14 f0 1"/>
              <a:gd name="f21" fmla="?: f15 f4 1"/>
              <a:gd name="f22" fmla="?: f16 f5 1"/>
              <a:gd name="f23" fmla="?: f17 f6 1"/>
              <a:gd name="f24" fmla="*/ f18 1 f3"/>
              <a:gd name="f25" fmla="*/ f19 1 f3"/>
              <a:gd name="f26" fmla="*/ f20 1 f3"/>
              <a:gd name="f27" fmla="*/ f21 1 21600"/>
              <a:gd name="f28" fmla="*/ f22 1 21600"/>
              <a:gd name="f29" fmla="*/ 21600 f21 1"/>
              <a:gd name="f30" fmla="*/ 21600 f22 1"/>
              <a:gd name="f31" fmla="+- f24 0 f1"/>
              <a:gd name="f32" fmla="+- f25 0 f1"/>
              <a:gd name="f33" fmla="+- f26 0 f1"/>
              <a:gd name="f34" fmla="min f28 f27"/>
              <a:gd name="f35" fmla="*/ f29 1 f23"/>
              <a:gd name="f36" fmla="*/ f30 1 f23"/>
              <a:gd name="f37" fmla="val f35"/>
              <a:gd name="f38" fmla="val f36"/>
              <a:gd name="f39" fmla="*/ f7 f34 1"/>
              <a:gd name="f40" fmla="+- f38 0 f7"/>
              <a:gd name="f41" fmla="+- f37 0 f7"/>
              <a:gd name="f42" fmla="*/ f37 f34 1"/>
              <a:gd name="f43" fmla="*/ f38 f34 1"/>
              <a:gd name="f44" fmla="*/ f40 1 2"/>
              <a:gd name="f45" fmla="min f41 f40"/>
              <a:gd name="f46" fmla="*/ f41 f41 1"/>
              <a:gd name="f47" fmla="*/ f41 f34 1"/>
              <a:gd name="f48" fmla="*/ f45 f10 1"/>
              <a:gd name="f49" fmla="*/ f45 f11 1"/>
              <a:gd name="f50" fmla="*/ f48 1 100000"/>
              <a:gd name="f51" fmla="*/ f49 1 100000"/>
              <a:gd name="f52" fmla="+- f50 f51 0"/>
              <a:gd name="f53" fmla="*/ f50 f50 1"/>
              <a:gd name="f54" fmla="+- f51 0 f50"/>
              <a:gd name="f55" fmla="*/ f51 1 2"/>
              <a:gd name="f56" fmla="+- f7 f50 0"/>
              <a:gd name="f57" fmla="+- 0 0 f50"/>
              <a:gd name="f58" fmla="*/ f50 1 2"/>
              <a:gd name="f59" fmla="*/ f52 1 4"/>
              <a:gd name="f60" fmla="+- f46 0 f53"/>
              <a:gd name="f61" fmla="*/ f54 1 2"/>
              <a:gd name="f62" fmla="+- f38 0 f55"/>
              <a:gd name="f63" fmla="+- 0 0 f58"/>
              <a:gd name="f64" fmla="+- 0 0 f57"/>
              <a:gd name="f65" fmla="*/ f56 f34 1"/>
              <a:gd name="f66" fmla="*/ f58 f34 1"/>
              <a:gd name="f67" fmla="+- f44 0 f59"/>
              <a:gd name="f68" fmla="sqrt f60"/>
              <a:gd name="f69" fmla="+- 0 0 f63"/>
              <a:gd name="f70" fmla="*/ f62 f34 1"/>
              <a:gd name="f71" fmla="*/ f67 2 1"/>
              <a:gd name="f72" fmla="+- f67 f50 0"/>
              <a:gd name="f73" fmla="*/ f68 f67 1"/>
              <a:gd name="f74" fmla="*/ f67 f34 1"/>
              <a:gd name="f75" fmla="*/ f71 f71 1"/>
              <a:gd name="f76" fmla="*/ f73 1 f41"/>
              <a:gd name="f77" fmla="+- f67 f72 0"/>
              <a:gd name="f78" fmla="*/ f72 f34 1"/>
              <a:gd name="f79" fmla="+- f75 0 f53"/>
              <a:gd name="f80" fmla="+- f67 f76 0"/>
              <a:gd name="f81" fmla="+- f72 f76 0"/>
              <a:gd name="f82" fmla="+- 0 0 f76"/>
              <a:gd name="f83" fmla="*/ f77 1 2"/>
              <a:gd name="f84" fmla="sqrt f79"/>
              <a:gd name="f85" fmla="+- f80 0 f61"/>
              <a:gd name="f86" fmla="+- f81 f61 0"/>
              <a:gd name="f87" fmla="+- 0 0 f82"/>
              <a:gd name="f88" fmla="*/ f80 f34 1"/>
              <a:gd name="f89" fmla="*/ f83 f34 1"/>
              <a:gd name="f90" fmla="*/ f84 f41 1"/>
              <a:gd name="f91" fmla="at2 f64 f87"/>
              <a:gd name="f92" fmla="*/ f85 f34 1"/>
              <a:gd name="f93" fmla="*/ f86 f34 1"/>
              <a:gd name="f94" fmla="+- f91 f1 0"/>
              <a:gd name="f95" fmla="*/ f90 1 f71"/>
              <a:gd name="f96" fmla="*/ f94 f8 1"/>
              <a:gd name="f97" fmla="+- 0 0 f95"/>
              <a:gd name="f98" fmla="*/ f96 1 f0"/>
              <a:gd name="f99" fmla="+- 0 0 f97"/>
              <a:gd name="f100" fmla="+- 0 0 f98"/>
              <a:gd name="f101" fmla="at2 f99 f69"/>
              <a:gd name="f102" fmla="val f100"/>
              <a:gd name="f103" fmla="+- f101 f1 0"/>
              <a:gd name="f104" fmla="+- 0 0 f102"/>
              <a:gd name="f105" fmla="*/ f103 f8 1"/>
              <a:gd name="f106" fmla="*/ f104 f0 1"/>
              <a:gd name="f107" fmla="*/ f105 1 f0"/>
              <a:gd name="f108" fmla="*/ f106 1 f8"/>
              <a:gd name="f109" fmla="+- 0 0 f107"/>
              <a:gd name="f110" fmla="+- f108 0 f1"/>
              <a:gd name="f111" fmla="val f109"/>
              <a:gd name="f112" fmla="+- 0 0 f111"/>
              <a:gd name="f113" fmla="*/ f112 f0 1"/>
              <a:gd name="f114" fmla="*/ f113 1 f8"/>
              <a:gd name="f115" fmla="+- f114 0 f1"/>
              <a:gd name="f116" fmla="+- f115 0 f110"/>
              <a:gd name="f117" fmla="+- f110 f115 0"/>
              <a:gd name="f118" fmla="+- 0 0 f115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1">
                <a:pos x="f39" y="f66"/>
              </a:cxn>
              <a:cxn ang="f31">
                <a:pos x="f65" y="f92"/>
              </a:cxn>
              <a:cxn ang="f32">
                <a:pos x="f39" y="f70"/>
              </a:cxn>
              <a:cxn ang="f33">
                <a:pos x="f65" y="f93"/>
              </a:cxn>
              <a:cxn ang="f32">
                <a:pos x="f42" y="f89"/>
              </a:cxn>
            </a:cxnLst>
            <a:rect l="f39" t="f39" r="f42" b="f43"/>
            <a:pathLst>
              <a:path stroke="0">
                <a:moveTo>
                  <a:pt x="f39" y="f70"/>
                </a:moveTo>
                <a:lnTo>
                  <a:pt x="f65" y="f92"/>
                </a:lnTo>
                <a:lnTo>
                  <a:pt x="f65" y="f88"/>
                </a:lnTo>
                <a:arcTo wR="f47" hR="f74" stAng="f110" swAng="f116"/>
                <a:arcTo wR="f47" hR="f74" stAng="f118" swAng="f117"/>
                <a:lnTo>
                  <a:pt x="f65" y="f93"/>
                </a:lnTo>
                <a:close/>
              </a:path>
              <a:path stroke="0">
                <a:moveTo>
                  <a:pt x="f42" y="f78"/>
                </a:moveTo>
                <a:arcTo wR="f47" hR="f74" stAng="f7" swAng="f9"/>
                <a:lnTo>
                  <a:pt x="f39" y="f39"/>
                </a:lnTo>
                <a:arcTo wR="f47" hR="f74" stAng="f2" swAng="f1"/>
                <a:close/>
              </a:path>
              <a:path fill="none">
                <a:moveTo>
                  <a:pt x="f42" y="f78"/>
                </a:moveTo>
                <a:arcTo wR="f47" hR="f74" stAng="f7" swAng="f9"/>
                <a:lnTo>
                  <a:pt x="f39" y="f39"/>
                </a:lnTo>
                <a:arcTo wR="f47" hR="f74" stAng="f2" swAng="f1"/>
                <a:lnTo>
                  <a:pt x="f42" y="f78"/>
                </a:lnTo>
                <a:arcTo wR="f47" hR="f74" stAng="f7" swAng="f110"/>
                <a:lnTo>
                  <a:pt x="f65" y="f93"/>
                </a:lnTo>
                <a:lnTo>
                  <a:pt x="f39" y="f70"/>
                </a:lnTo>
                <a:lnTo>
                  <a:pt x="f65" y="f92"/>
                </a:lnTo>
                <a:lnTo>
                  <a:pt x="f65" y="f88"/>
                </a:lnTo>
                <a:arcTo wR="f47" hR="f74" stAng="f110" swAng="f116"/>
              </a:path>
            </a:pathLst>
          </a:custGeom>
          <a:solidFill>
            <a:srgbClr val="4F81BD"/>
          </a:solidFill>
          <a:ln w="25402">
            <a:solidFill>
              <a:srgbClr val="385D8A"/>
            </a:solidFill>
            <a:prstDash val="solid"/>
          </a:ln>
        </p:spPr>
        <p:txBody>
          <a:bodyPr vert="horz" wrap="square" lIns="82945" tIns="41473" rIns="82945" bIns="41473" anchor="ctr" anchorCtr="1" compatLnSpc="1"/>
          <a:lstStyle/>
          <a:p>
            <a:pPr algn="ctr"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10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Curved Left Arrow 73"/>
          <p:cNvSpPr/>
          <p:nvPr/>
        </p:nvSpPr>
        <p:spPr>
          <a:xfrm flipH="1" flipV="1">
            <a:off x="7818127" y="5911766"/>
            <a:ext cx="233529" cy="662070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5400000"/>
              <a:gd name="f10" fmla="val 25000"/>
              <a:gd name="f11" fmla="val 50000"/>
              <a:gd name="f12" fmla="+- 0 0 -270"/>
              <a:gd name="f13" fmla="+- 0 0 -90"/>
              <a:gd name="f14" fmla="+- 0 0 -180"/>
              <a:gd name="f15" fmla="abs f4"/>
              <a:gd name="f16" fmla="abs f5"/>
              <a:gd name="f17" fmla="abs f6"/>
              <a:gd name="f18" fmla="*/ f12 f0 1"/>
              <a:gd name="f19" fmla="*/ f13 f0 1"/>
              <a:gd name="f20" fmla="*/ f14 f0 1"/>
              <a:gd name="f21" fmla="?: f15 f4 1"/>
              <a:gd name="f22" fmla="?: f16 f5 1"/>
              <a:gd name="f23" fmla="?: f17 f6 1"/>
              <a:gd name="f24" fmla="*/ f18 1 f3"/>
              <a:gd name="f25" fmla="*/ f19 1 f3"/>
              <a:gd name="f26" fmla="*/ f20 1 f3"/>
              <a:gd name="f27" fmla="*/ f21 1 21600"/>
              <a:gd name="f28" fmla="*/ f22 1 21600"/>
              <a:gd name="f29" fmla="*/ 21600 f21 1"/>
              <a:gd name="f30" fmla="*/ 21600 f22 1"/>
              <a:gd name="f31" fmla="+- f24 0 f1"/>
              <a:gd name="f32" fmla="+- f25 0 f1"/>
              <a:gd name="f33" fmla="+- f26 0 f1"/>
              <a:gd name="f34" fmla="min f28 f27"/>
              <a:gd name="f35" fmla="*/ f29 1 f23"/>
              <a:gd name="f36" fmla="*/ f30 1 f23"/>
              <a:gd name="f37" fmla="val f35"/>
              <a:gd name="f38" fmla="val f36"/>
              <a:gd name="f39" fmla="*/ f7 f34 1"/>
              <a:gd name="f40" fmla="+- f38 0 f7"/>
              <a:gd name="f41" fmla="+- f37 0 f7"/>
              <a:gd name="f42" fmla="*/ f37 f34 1"/>
              <a:gd name="f43" fmla="*/ f38 f34 1"/>
              <a:gd name="f44" fmla="*/ f40 1 2"/>
              <a:gd name="f45" fmla="min f41 f40"/>
              <a:gd name="f46" fmla="*/ f41 f41 1"/>
              <a:gd name="f47" fmla="*/ f41 f34 1"/>
              <a:gd name="f48" fmla="*/ f45 f10 1"/>
              <a:gd name="f49" fmla="*/ f45 f11 1"/>
              <a:gd name="f50" fmla="*/ f48 1 100000"/>
              <a:gd name="f51" fmla="*/ f49 1 100000"/>
              <a:gd name="f52" fmla="+- f50 f51 0"/>
              <a:gd name="f53" fmla="*/ f50 f50 1"/>
              <a:gd name="f54" fmla="+- f51 0 f50"/>
              <a:gd name="f55" fmla="*/ f51 1 2"/>
              <a:gd name="f56" fmla="+- f7 f50 0"/>
              <a:gd name="f57" fmla="+- 0 0 f50"/>
              <a:gd name="f58" fmla="*/ f50 1 2"/>
              <a:gd name="f59" fmla="*/ f52 1 4"/>
              <a:gd name="f60" fmla="+- f46 0 f53"/>
              <a:gd name="f61" fmla="*/ f54 1 2"/>
              <a:gd name="f62" fmla="+- f38 0 f55"/>
              <a:gd name="f63" fmla="+- 0 0 f58"/>
              <a:gd name="f64" fmla="+- 0 0 f57"/>
              <a:gd name="f65" fmla="*/ f56 f34 1"/>
              <a:gd name="f66" fmla="*/ f58 f34 1"/>
              <a:gd name="f67" fmla="+- f44 0 f59"/>
              <a:gd name="f68" fmla="sqrt f60"/>
              <a:gd name="f69" fmla="+- 0 0 f63"/>
              <a:gd name="f70" fmla="*/ f62 f34 1"/>
              <a:gd name="f71" fmla="*/ f67 2 1"/>
              <a:gd name="f72" fmla="+- f67 f50 0"/>
              <a:gd name="f73" fmla="*/ f68 f67 1"/>
              <a:gd name="f74" fmla="*/ f67 f34 1"/>
              <a:gd name="f75" fmla="*/ f71 f71 1"/>
              <a:gd name="f76" fmla="*/ f73 1 f41"/>
              <a:gd name="f77" fmla="+- f67 f72 0"/>
              <a:gd name="f78" fmla="*/ f72 f34 1"/>
              <a:gd name="f79" fmla="+- f75 0 f53"/>
              <a:gd name="f80" fmla="+- f67 f76 0"/>
              <a:gd name="f81" fmla="+- f72 f76 0"/>
              <a:gd name="f82" fmla="+- 0 0 f76"/>
              <a:gd name="f83" fmla="*/ f77 1 2"/>
              <a:gd name="f84" fmla="sqrt f79"/>
              <a:gd name="f85" fmla="+- f80 0 f61"/>
              <a:gd name="f86" fmla="+- f81 f61 0"/>
              <a:gd name="f87" fmla="+- 0 0 f82"/>
              <a:gd name="f88" fmla="*/ f80 f34 1"/>
              <a:gd name="f89" fmla="*/ f83 f34 1"/>
              <a:gd name="f90" fmla="*/ f84 f41 1"/>
              <a:gd name="f91" fmla="at2 f64 f87"/>
              <a:gd name="f92" fmla="*/ f85 f34 1"/>
              <a:gd name="f93" fmla="*/ f86 f34 1"/>
              <a:gd name="f94" fmla="+- f91 f1 0"/>
              <a:gd name="f95" fmla="*/ f90 1 f71"/>
              <a:gd name="f96" fmla="*/ f94 f8 1"/>
              <a:gd name="f97" fmla="+- 0 0 f95"/>
              <a:gd name="f98" fmla="*/ f96 1 f0"/>
              <a:gd name="f99" fmla="+- 0 0 f97"/>
              <a:gd name="f100" fmla="+- 0 0 f98"/>
              <a:gd name="f101" fmla="at2 f99 f69"/>
              <a:gd name="f102" fmla="val f100"/>
              <a:gd name="f103" fmla="+- f101 f1 0"/>
              <a:gd name="f104" fmla="+- 0 0 f102"/>
              <a:gd name="f105" fmla="*/ f103 f8 1"/>
              <a:gd name="f106" fmla="*/ f104 f0 1"/>
              <a:gd name="f107" fmla="*/ f105 1 f0"/>
              <a:gd name="f108" fmla="*/ f106 1 f8"/>
              <a:gd name="f109" fmla="+- 0 0 f107"/>
              <a:gd name="f110" fmla="+- f108 0 f1"/>
              <a:gd name="f111" fmla="val f109"/>
              <a:gd name="f112" fmla="+- 0 0 f111"/>
              <a:gd name="f113" fmla="*/ f112 f0 1"/>
              <a:gd name="f114" fmla="*/ f113 1 f8"/>
              <a:gd name="f115" fmla="+- f114 0 f1"/>
              <a:gd name="f116" fmla="+- f115 0 f110"/>
              <a:gd name="f117" fmla="+- f110 f115 0"/>
              <a:gd name="f118" fmla="+- 0 0 f115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1">
                <a:pos x="f39" y="f66"/>
              </a:cxn>
              <a:cxn ang="f31">
                <a:pos x="f65" y="f92"/>
              </a:cxn>
              <a:cxn ang="f32">
                <a:pos x="f39" y="f70"/>
              </a:cxn>
              <a:cxn ang="f33">
                <a:pos x="f65" y="f93"/>
              </a:cxn>
              <a:cxn ang="f32">
                <a:pos x="f42" y="f89"/>
              </a:cxn>
            </a:cxnLst>
            <a:rect l="f39" t="f39" r="f42" b="f43"/>
            <a:pathLst>
              <a:path stroke="0">
                <a:moveTo>
                  <a:pt x="f39" y="f70"/>
                </a:moveTo>
                <a:lnTo>
                  <a:pt x="f65" y="f92"/>
                </a:lnTo>
                <a:lnTo>
                  <a:pt x="f65" y="f88"/>
                </a:lnTo>
                <a:arcTo wR="f47" hR="f74" stAng="f110" swAng="f116"/>
                <a:arcTo wR="f47" hR="f74" stAng="f118" swAng="f117"/>
                <a:lnTo>
                  <a:pt x="f65" y="f93"/>
                </a:lnTo>
                <a:close/>
              </a:path>
              <a:path stroke="0">
                <a:moveTo>
                  <a:pt x="f42" y="f78"/>
                </a:moveTo>
                <a:arcTo wR="f47" hR="f74" stAng="f7" swAng="f9"/>
                <a:lnTo>
                  <a:pt x="f39" y="f39"/>
                </a:lnTo>
                <a:arcTo wR="f47" hR="f74" stAng="f2" swAng="f1"/>
                <a:close/>
              </a:path>
              <a:path fill="none">
                <a:moveTo>
                  <a:pt x="f42" y="f78"/>
                </a:moveTo>
                <a:arcTo wR="f47" hR="f74" stAng="f7" swAng="f9"/>
                <a:lnTo>
                  <a:pt x="f39" y="f39"/>
                </a:lnTo>
                <a:arcTo wR="f47" hR="f74" stAng="f2" swAng="f1"/>
                <a:lnTo>
                  <a:pt x="f42" y="f78"/>
                </a:lnTo>
                <a:arcTo wR="f47" hR="f74" stAng="f7" swAng="f110"/>
                <a:lnTo>
                  <a:pt x="f65" y="f93"/>
                </a:lnTo>
                <a:lnTo>
                  <a:pt x="f39" y="f70"/>
                </a:lnTo>
                <a:lnTo>
                  <a:pt x="f65" y="f92"/>
                </a:lnTo>
                <a:lnTo>
                  <a:pt x="f65" y="f88"/>
                </a:lnTo>
                <a:arcTo wR="f47" hR="f74" stAng="f110" swAng="f116"/>
              </a:path>
            </a:pathLst>
          </a:custGeom>
          <a:solidFill>
            <a:srgbClr val="4F81BD"/>
          </a:solidFill>
          <a:ln w="25402">
            <a:solidFill>
              <a:srgbClr val="385D8A"/>
            </a:solidFill>
            <a:prstDash val="solid"/>
          </a:ln>
        </p:spPr>
        <p:txBody>
          <a:bodyPr vert="horz" wrap="square" lIns="82945" tIns="41473" rIns="82945" bIns="41473" anchor="ctr" anchorCtr="1" compatLnSpc="1"/>
          <a:lstStyle/>
          <a:p>
            <a:pPr algn="ctr"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10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Rectangle 76"/>
          <p:cNvSpPr/>
          <p:nvPr/>
        </p:nvSpPr>
        <p:spPr>
          <a:xfrm>
            <a:off x="533380" y="4408248"/>
            <a:ext cx="1796028" cy="489876"/>
          </a:xfrm>
          <a:prstGeom prst="rect">
            <a:avLst/>
          </a:prstGeom>
          <a:gradFill>
            <a:gsLst>
              <a:gs pos="0">
                <a:srgbClr val="FFA2A1"/>
              </a:gs>
              <a:gs pos="100000">
                <a:srgbClr val="FFBEBD"/>
              </a:gs>
            </a:gsLst>
            <a:lin ang="16200000"/>
          </a:gradFill>
          <a:ln w="9528">
            <a:solidFill>
              <a:srgbClr val="BE4B48"/>
            </a:solidFill>
            <a:prstDash val="solid"/>
          </a:ln>
          <a:effectLst>
            <a:outerShdw dist="19997" dir="5400000" algn="tl">
              <a:srgbClr val="000000">
                <a:alpha val="38000"/>
              </a:srgbClr>
            </a:outerShdw>
          </a:effectLst>
        </p:spPr>
        <p:txBody>
          <a:bodyPr vert="horz" wrap="square" lIns="81643" tIns="40817" rIns="81643" bIns="40817" anchor="ctr" anchorCtr="1" compatLnSpc="1"/>
          <a:lstStyle/>
          <a:p>
            <a:pPr algn="ctr"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500">
                <a:solidFill>
                  <a:srgbClr val="000000"/>
                </a:solidFill>
                <a:latin typeface="Calibri"/>
                <a:ea typeface="SimSun" pitchFamily="2"/>
                <a:cs typeface="SimSun" pitchFamily="2"/>
              </a:rPr>
              <a:t>User Story Z</a:t>
            </a:r>
          </a:p>
        </p:txBody>
      </p:sp>
      <p:sp>
        <p:nvSpPr>
          <p:cNvPr id="41" name="Rectangle 77"/>
          <p:cNvSpPr/>
          <p:nvPr/>
        </p:nvSpPr>
        <p:spPr>
          <a:xfrm>
            <a:off x="6162216" y="3389713"/>
            <a:ext cx="1306202" cy="489876"/>
          </a:xfrm>
          <a:prstGeom prst="rect">
            <a:avLst/>
          </a:prstGeom>
          <a:gradFill>
            <a:gsLst>
              <a:gs pos="0">
                <a:srgbClr val="C9B5E8"/>
              </a:gs>
              <a:gs pos="100000">
                <a:srgbClr val="D9CBEE"/>
              </a:gs>
            </a:gsLst>
            <a:lin ang="16200000"/>
          </a:gradFill>
          <a:ln w="9528">
            <a:solidFill>
              <a:srgbClr val="7D60A0"/>
            </a:solidFill>
            <a:prstDash val="solid"/>
          </a:ln>
          <a:effectLst>
            <a:outerShdw dist="19997" dir="5400000" algn="tl">
              <a:srgbClr val="000000">
                <a:alpha val="38000"/>
              </a:srgbClr>
            </a:outerShdw>
          </a:effectLst>
        </p:spPr>
        <p:txBody>
          <a:bodyPr vert="horz" wrap="square" lIns="81643" tIns="40817" rIns="81643" bIns="40817" anchor="ctr" anchorCtr="1" compatLnSpc="1"/>
          <a:lstStyle/>
          <a:p>
            <a:pPr algn="ctr"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500">
                <a:solidFill>
                  <a:srgbClr val="000000"/>
                </a:solidFill>
                <a:latin typeface="Calibri"/>
                <a:ea typeface="SimSun" pitchFamily="2"/>
                <a:cs typeface="SimSun" pitchFamily="2"/>
              </a:rPr>
              <a:t>Task7</a:t>
            </a:r>
          </a:p>
        </p:txBody>
      </p:sp>
      <p:sp>
        <p:nvSpPr>
          <p:cNvPr id="42" name="Rectangle 78"/>
          <p:cNvSpPr/>
          <p:nvPr/>
        </p:nvSpPr>
        <p:spPr>
          <a:xfrm>
            <a:off x="6162216" y="4008963"/>
            <a:ext cx="1306202" cy="489876"/>
          </a:xfrm>
          <a:prstGeom prst="rect">
            <a:avLst/>
          </a:prstGeom>
          <a:gradFill>
            <a:gsLst>
              <a:gs pos="0">
                <a:srgbClr val="C9B5E8"/>
              </a:gs>
              <a:gs pos="100000">
                <a:srgbClr val="D9CBEE"/>
              </a:gs>
            </a:gsLst>
            <a:lin ang="16200000"/>
          </a:gradFill>
          <a:ln w="9528">
            <a:solidFill>
              <a:srgbClr val="7D60A0"/>
            </a:solidFill>
            <a:prstDash val="solid"/>
          </a:ln>
          <a:effectLst>
            <a:outerShdw dist="19997" dir="5400000" algn="tl">
              <a:srgbClr val="000000">
                <a:alpha val="38000"/>
              </a:srgbClr>
            </a:outerShdw>
          </a:effectLst>
        </p:spPr>
        <p:txBody>
          <a:bodyPr vert="horz" wrap="square" lIns="81643" tIns="40817" rIns="81643" bIns="40817" anchor="ctr" anchorCtr="1" compatLnSpc="1"/>
          <a:lstStyle/>
          <a:p>
            <a:pPr algn="ctr"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500">
                <a:solidFill>
                  <a:srgbClr val="000000"/>
                </a:solidFill>
                <a:latin typeface="Calibri"/>
                <a:ea typeface="SimSun" pitchFamily="2"/>
                <a:cs typeface="SimSun" pitchFamily="2"/>
              </a:rPr>
              <a:t>Task8</a:t>
            </a:r>
          </a:p>
        </p:txBody>
      </p:sp>
      <p:cxnSp>
        <p:nvCxnSpPr>
          <p:cNvPr id="43" name="Straight Arrow Connector 79"/>
          <p:cNvCxnSpPr>
            <a:stCxn id="40" idx="3"/>
            <a:endCxn id="41" idx="1"/>
          </p:cNvCxnSpPr>
          <p:nvPr/>
        </p:nvCxnSpPr>
        <p:spPr>
          <a:xfrm flipV="1">
            <a:off x="2329408" y="3634651"/>
            <a:ext cx="3832808" cy="1018535"/>
          </a:xfrm>
          <a:prstGeom prst="straightConnector1">
            <a:avLst/>
          </a:prstGeom>
          <a:noFill/>
          <a:ln w="9528">
            <a:solidFill>
              <a:srgbClr val="4A7EBB"/>
            </a:solidFill>
            <a:prstDash val="solid"/>
            <a:tailEnd type="arrow"/>
          </a:ln>
        </p:spPr>
      </p:cxnSp>
      <p:cxnSp>
        <p:nvCxnSpPr>
          <p:cNvPr id="44" name="Straight Arrow Connector 82"/>
          <p:cNvCxnSpPr>
            <a:endCxn id="42" idx="1"/>
          </p:cNvCxnSpPr>
          <p:nvPr/>
        </p:nvCxnSpPr>
        <p:spPr>
          <a:xfrm flipV="1">
            <a:off x="2353179" y="4253898"/>
            <a:ext cx="3809037" cy="394349"/>
          </a:xfrm>
          <a:prstGeom prst="straightConnector1">
            <a:avLst/>
          </a:prstGeom>
          <a:noFill/>
          <a:ln w="9528">
            <a:solidFill>
              <a:srgbClr val="4A7EBB"/>
            </a:solidFill>
            <a:prstDash val="solid"/>
            <a:tailEnd type="arrow"/>
          </a:ln>
        </p:spPr>
      </p:cxnSp>
      <p:sp>
        <p:nvSpPr>
          <p:cNvPr id="45" name="Rectangle 85"/>
          <p:cNvSpPr/>
          <p:nvPr/>
        </p:nvSpPr>
        <p:spPr>
          <a:xfrm>
            <a:off x="7779650" y="4610022"/>
            <a:ext cx="1306202" cy="489876"/>
          </a:xfrm>
          <a:prstGeom prst="rect">
            <a:avLst/>
          </a:prstGeom>
          <a:gradFill>
            <a:gsLst>
              <a:gs pos="0">
                <a:srgbClr val="C9B5E8"/>
              </a:gs>
              <a:gs pos="100000">
                <a:srgbClr val="D9CBEE"/>
              </a:gs>
            </a:gsLst>
            <a:lin ang="16200000"/>
          </a:gradFill>
          <a:ln w="9528">
            <a:solidFill>
              <a:srgbClr val="7D60A0"/>
            </a:solidFill>
            <a:prstDash val="solid"/>
          </a:ln>
          <a:effectLst>
            <a:outerShdw dist="19997" dir="5400000" algn="tl">
              <a:srgbClr val="000000">
                <a:alpha val="38000"/>
              </a:srgbClr>
            </a:outerShdw>
          </a:effectLst>
        </p:spPr>
        <p:txBody>
          <a:bodyPr vert="horz" wrap="square" lIns="81643" tIns="40817" rIns="81643" bIns="40817" anchor="ctr" anchorCtr="1" compatLnSpc="1"/>
          <a:lstStyle/>
          <a:p>
            <a:pPr algn="ctr"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500">
                <a:solidFill>
                  <a:srgbClr val="000000"/>
                </a:solidFill>
                <a:latin typeface="Calibri"/>
                <a:ea typeface="SimSun" pitchFamily="2"/>
                <a:cs typeface="SimSun" pitchFamily="2"/>
              </a:rPr>
              <a:t>Task9</a:t>
            </a:r>
          </a:p>
        </p:txBody>
      </p:sp>
      <p:sp>
        <p:nvSpPr>
          <p:cNvPr id="46" name="Rectangle 86"/>
          <p:cNvSpPr/>
          <p:nvPr/>
        </p:nvSpPr>
        <p:spPr>
          <a:xfrm>
            <a:off x="522314" y="5169920"/>
            <a:ext cx="1796028" cy="489876"/>
          </a:xfrm>
          <a:prstGeom prst="rect">
            <a:avLst/>
          </a:prstGeom>
          <a:gradFill>
            <a:gsLst>
              <a:gs pos="0">
                <a:srgbClr val="FFA2A1"/>
              </a:gs>
              <a:gs pos="100000">
                <a:srgbClr val="FFBEBD"/>
              </a:gs>
            </a:gsLst>
            <a:lin ang="16200000"/>
          </a:gradFill>
          <a:ln w="9528">
            <a:solidFill>
              <a:srgbClr val="BE4B48"/>
            </a:solidFill>
            <a:prstDash val="solid"/>
          </a:ln>
          <a:effectLst>
            <a:outerShdw dist="19997" dir="5400000" algn="tl">
              <a:srgbClr val="000000">
                <a:alpha val="38000"/>
              </a:srgbClr>
            </a:outerShdw>
          </a:effectLst>
        </p:spPr>
        <p:txBody>
          <a:bodyPr vert="horz" wrap="square" lIns="81643" tIns="40817" rIns="81643" bIns="40817" anchor="ctr" anchorCtr="1" compatLnSpc="1"/>
          <a:lstStyle/>
          <a:p>
            <a:pPr algn="ctr"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500">
                <a:solidFill>
                  <a:srgbClr val="000000"/>
                </a:solidFill>
                <a:latin typeface="Calibri"/>
                <a:ea typeface="SimSun" pitchFamily="2"/>
                <a:cs typeface="SimSun" pitchFamily="2"/>
              </a:rPr>
              <a:t>User Story Z</a:t>
            </a:r>
          </a:p>
        </p:txBody>
      </p:sp>
    </p:spTree>
    <p:extLst>
      <p:ext uri="{BB962C8B-B14F-4D97-AF65-F5344CB8AC3E}">
        <p14:creationId xmlns:p14="http://schemas.microsoft.com/office/powerpoint/2010/main" val="37134519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Testing levels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We take branding seriously, The </a:t>
            </a:r>
            <a:r>
              <a:rPr lang="en-US" sz="2400" dirty="0" err="1"/>
              <a:t>FreeNest</a:t>
            </a:r>
            <a:r>
              <a:rPr lang="en-US" sz="2400" dirty="0"/>
              <a:t> Brand is our pride </a:t>
            </a:r>
            <a:r>
              <a:rPr lang="en-US" sz="2400" dirty="0" smtClean="0"/>
              <a:t>and joy</a:t>
            </a:r>
            <a:r>
              <a:rPr lang="en-US" sz="2400" dirty="0"/>
              <a:t>. </a:t>
            </a:r>
            <a:endParaRPr lang="en-US" sz="2400" dirty="0" smtClean="0"/>
          </a:p>
          <a:p>
            <a:r>
              <a:rPr lang="en-US" sz="2400" dirty="0" smtClean="0"/>
              <a:t>It </a:t>
            </a:r>
            <a:r>
              <a:rPr lang="en-US" sz="2400" dirty="0"/>
              <a:t>is the message we want to send to the developer </a:t>
            </a:r>
            <a:r>
              <a:rPr lang="en-US" sz="2400" dirty="0" smtClean="0"/>
              <a:t>teams, customers </a:t>
            </a:r>
            <a:r>
              <a:rPr lang="en-US" sz="2400" dirty="0"/>
              <a:t>and stakeholders.</a:t>
            </a:r>
          </a:p>
          <a:p>
            <a:r>
              <a:rPr lang="en-US" sz="2400" dirty="0"/>
              <a:t>These guidelines must be followed in all </a:t>
            </a:r>
            <a:r>
              <a:rPr lang="en-US" sz="2400" dirty="0" err="1"/>
              <a:t>FreeNest’s</a:t>
            </a:r>
            <a:r>
              <a:rPr lang="en-US" sz="2400" dirty="0"/>
              <a:t> </a:t>
            </a:r>
            <a:r>
              <a:rPr lang="en-US" sz="2400" dirty="0" smtClean="0"/>
              <a:t>print and electronic  communications</a:t>
            </a:r>
            <a:r>
              <a:rPr lang="en-US" sz="2400" dirty="0"/>
              <a:t>, marketing and informing.</a:t>
            </a:r>
          </a:p>
          <a:p>
            <a:r>
              <a:rPr lang="en-US" sz="2400" dirty="0"/>
              <a:t>Documentation defines logo guidelines, typography and the use </a:t>
            </a:r>
            <a:r>
              <a:rPr lang="en-US" sz="2400" dirty="0" smtClean="0"/>
              <a:t>of colors</a:t>
            </a:r>
            <a:r>
              <a:rPr lang="en-US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44508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to test?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457200" y="1628800"/>
            <a:ext cx="8201025" cy="305752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Vertical Scroll 5"/>
          <p:cNvSpPr/>
          <p:nvPr/>
        </p:nvSpPr>
        <p:spPr>
          <a:xfrm>
            <a:off x="2051720" y="6021288"/>
            <a:ext cx="5400600" cy="576064"/>
          </a:xfrm>
          <a:prstGeom prst="verticalScroll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97966" indent="0">
              <a:buNone/>
            </a:pPr>
            <a:r>
              <a:rPr lang="en-US" dirty="0" smtClean="0"/>
              <a:t>What should be tested? How?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9647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i-FI" dirty="0" smtClean="0"/>
              <a:t>How to </a:t>
            </a:r>
            <a:r>
              <a:rPr lang="fi-FI" dirty="0" err="1" smtClean="0"/>
              <a:t>test</a:t>
            </a:r>
            <a:r>
              <a:rPr lang="fi-FI" dirty="0" smtClean="0"/>
              <a:t>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110172" y="2057186"/>
            <a:ext cx="1969919" cy="278237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3788194" y="2449137"/>
            <a:ext cx="4180319" cy="1842778"/>
          </a:xfrm>
          <a:prstGeom prst="rect">
            <a:avLst/>
          </a:prstGeom>
          <a:noFill/>
          <a:ln>
            <a:noFill/>
          </a:ln>
        </p:spPr>
        <p:txBody>
          <a:bodyPr vert="horz" wrap="square" lIns="82945" tIns="41473" rIns="82945" bIns="41473" anchor="t" anchorCtr="0" compatLnSpc="1">
            <a:spAutoFit/>
          </a:bodyPr>
          <a:lstStyle/>
          <a:p>
            <a:pPr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dirty="0">
                <a:solidFill>
                  <a:srgbClr val="000000"/>
                </a:solidFill>
                <a:latin typeface="Calibri"/>
              </a:rPr>
              <a:t>What should be tested?</a:t>
            </a:r>
          </a:p>
          <a:p>
            <a:pPr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dirty="0">
              <a:solidFill>
                <a:srgbClr val="000000"/>
              </a:solidFill>
              <a:latin typeface="Calibri"/>
            </a:endParaRPr>
          </a:p>
          <a:p>
            <a:pPr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dirty="0">
              <a:solidFill>
                <a:srgbClr val="000000"/>
              </a:solidFill>
              <a:latin typeface="Calibri"/>
            </a:endParaRPr>
          </a:p>
          <a:p>
            <a:pPr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dirty="0">
              <a:solidFill>
                <a:srgbClr val="000000"/>
              </a:solidFill>
              <a:latin typeface="Calibri"/>
            </a:endParaRPr>
          </a:p>
          <a:p>
            <a:pPr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dirty="0">
              <a:solidFill>
                <a:srgbClr val="000000"/>
              </a:solidFill>
              <a:latin typeface="Calibri"/>
            </a:endParaRPr>
          </a:p>
          <a:p>
            <a:pPr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dirty="0">
                <a:solidFill>
                  <a:srgbClr val="000000"/>
                </a:solidFill>
                <a:latin typeface="Calibri"/>
              </a:rPr>
              <a:t>How ?</a:t>
            </a:r>
          </a:p>
          <a:p>
            <a:pPr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dirty="0">
              <a:solidFill>
                <a:srgbClr val="00000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273636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smtClean="0"/>
              <a:t>ISTQB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http://www.rbcs-us.com/images/documents/The-ISTQB-Advanced-Syllabus.pdf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66345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Verification of implementation</a:t>
            </a:r>
            <a:endParaRPr lang="en-US" dirty="0"/>
          </a:p>
        </p:txBody>
      </p:sp>
      <p:sp>
        <p:nvSpPr>
          <p:cNvPr id="6" name="Vertical Scroll 5"/>
          <p:cNvSpPr/>
          <p:nvPr/>
        </p:nvSpPr>
        <p:spPr>
          <a:xfrm>
            <a:off x="2051720" y="6021288"/>
            <a:ext cx="5400600" cy="576064"/>
          </a:xfrm>
          <a:prstGeom prst="verticalScroll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97966" indent="0">
              <a:buNone/>
            </a:pP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i-FI" dirty="0" err="1" smtClean="0"/>
              <a:t>Unit</a:t>
            </a:r>
            <a:r>
              <a:rPr lang="fi-FI" dirty="0" smtClean="0"/>
              <a:t> </a:t>
            </a:r>
            <a:r>
              <a:rPr lang="fi-FI" dirty="0" err="1" smtClean="0"/>
              <a:t>Testing</a:t>
            </a:r>
            <a:endParaRPr lang="fi-FI" dirty="0" smtClean="0"/>
          </a:p>
          <a:p>
            <a:r>
              <a:rPr lang="fi-FI" dirty="0" err="1" smtClean="0"/>
              <a:t>Static</a:t>
            </a:r>
            <a:r>
              <a:rPr lang="fi-FI" dirty="0" smtClean="0"/>
              <a:t> </a:t>
            </a:r>
            <a:r>
              <a:rPr lang="fi-FI" dirty="0" err="1" smtClean="0"/>
              <a:t>Analyze</a:t>
            </a:r>
            <a:endParaRPr lang="fi-FI" dirty="0" smtClean="0"/>
          </a:p>
          <a:p>
            <a:r>
              <a:rPr lang="fi-FI" dirty="0" err="1" smtClean="0"/>
              <a:t>Dynamic</a:t>
            </a:r>
            <a:r>
              <a:rPr lang="fi-FI" dirty="0" smtClean="0"/>
              <a:t> </a:t>
            </a:r>
            <a:r>
              <a:rPr lang="fi-FI" dirty="0" err="1" smtClean="0"/>
              <a:t>Analyze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7398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 smtClean="0"/>
              <a:t>What</a:t>
            </a:r>
            <a:r>
              <a:rPr lang="fi-FI" dirty="0" smtClean="0"/>
              <a:t> </a:t>
            </a:r>
            <a:r>
              <a:rPr lang="fi-FI" dirty="0" err="1" smtClean="0"/>
              <a:t>should</a:t>
            </a:r>
            <a:r>
              <a:rPr lang="fi-FI" dirty="0" smtClean="0"/>
              <a:t> </a:t>
            </a:r>
            <a:r>
              <a:rPr lang="fi-FI" dirty="0" err="1" smtClean="0"/>
              <a:t>be</a:t>
            </a:r>
            <a:r>
              <a:rPr lang="fi-FI" dirty="0" smtClean="0"/>
              <a:t> </a:t>
            </a:r>
            <a:r>
              <a:rPr lang="fi-FI" dirty="0" err="1" smtClean="0"/>
              <a:t>tested</a:t>
            </a:r>
            <a:r>
              <a:rPr lang="fi-FI" dirty="0" smtClean="0"/>
              <a:t>?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117923" y="2650620"/>
            <a:ext cx="2449137" cy="2122809"/>
          </a:xfrm>
          <a:prstGeom prst="rect">
            <a:avLst/>
          </a:prstGeom>
          <a:gradFill>
            <a:gsLst>
              <a:gs pos="0">
                <a:srgbClr val="BCBCBC"/>
              </a:gs>
              <a:gs pos="100000">
                <a:srgbClr val="D0D0D0"/>
              </a:gs>
            </a:gsLst>
            <a:lin ang="16200000"/>
          </a:gradFill>
          <a:ln w="9528">
            <a:solidFill>
              <a:srgbClr val="000000"/>
            </a:solidFill>
            <a:prstDash val="solid"/>
          </a:ln>
          <a:effectLst>
            <a:outerShdw dist="19997" dir="5400000" algn="tl">
              <a:srgbClr val="000000">
                <a:alpha val="38000"/>
              </a:srgbClr>
            </a:outerShdw>
          </a:effectLst>
        </p:spPr>
        <p:txBody>
          <a:bodyPr vert="horz" wrap="square" lIns="81643" tIns="40817" rIns="81643" bIns="40817" anchor="ctr" anchorCtr="1" compatLnSpc="1"/>
          <a:lstStyle/>
          <a:p>
            <a:pPr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i-FI" sz="1100">
              <a:solidFill>
                <a:srgbClr val="000000"/>
              </a:solidFill>
              <a:latin typeface="Bitstream Vera Sans Mono" pitchFamily="49"/>
              <a:ea typeface="SimSun" pitchFamily="2"/>
              <a:cs typeface="SimSun" pitchFamily="2"/>
            </a:endParaRPr>
          </a:p>
        </p:txBody>
      </p:sp>
      <p:sp>
        <p:nvSpPr>
          <p:cNvPr id="5" name="Freeform 4"/>
          <p:cNvSpPr/>
          <p:nvPr/>
        </p:nvSpPr>
        <p:spPr>
          <a:xfrm>
            <a:off x="3409197" y="3697750"/>
            <a:ext cx="381998" cy="320828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21600"/>
              <a:gd name="f7" fmla="val 10800"/>
              <a:gd name="f8" fmla="+- 0 0 0"/>
              <a:gd name="f9" fmla="*/ f3 1 21600"/>
              <a:gd name="f10" fmla="*/ f4 1 21600"/>
              <a:gd name="f11" fmla="+- f6 0 f5"/>
              <a:gd name="f12" fmla="*/ f8 f0 1"/>
              <a:gd name="f13" fmla="*/ f11 1 21600"/>
              <a:gd name="f14" fmla="*/ f12 1 f2"/>
              <a:gd name="f15" fmla="*/ 5400 f13 1"/>
              <a:gd name="f16" fmla="*/ 16200 f13 1"/>
              <a:gd name="f17" fmla="*/ 10800 f13 1"/>
              <a:gd name="f18" fmla="*/ 0 f13 1"/>
              <a:gd name="f19" fmla="*/ 21600 f13 1"/>
              <a:gd name="f20" fmla="+- f14 0 f1"/>
              <a:gd name="f21" fmla="*/ f17 1 f13"/>
              <a:gd name="f22" fmla="*/ f18 1 f13"/>
              <a:gd name="f23" fmla="*/ f19 1 f13"/>
              <a:gd name="f24" fmla="*/ f15 1 f13"/>
              <a:gd name="f25" fmla="*/ f16 1 f13"/>
              <a:gd name="f26" fmla="*/ f24 f9 1"/>
              <a:gd name="f27" fmla="*/ f25 f9 1"/>
              <a:gd name="f28" fmla="*/ f25 f10 1"/>
              <a:gd name="f29" fmla="*/ f24 f10 1"/>
              <a:gd name="f30" fmla="*/ f21 f9 1"/>
              <a:gd name="f31" fmla="*/ f22 f10 1"/>
              <a:gd name="f32" fmla="*/ f22 f9 1"/>
              <a:gd name="f33" fmla="*/ f21 f10 1"/>
              <a:gd name="f34" fmla="*/ f23 f10 1"/>
              <a:gd name="f35" fmla="*/ f23 f9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0">
                <a:pos x="f30" y="f31"/>
              </a:cxn>
              <a:cxn ang="f20">
                <a:pos x="f32" y="f33"/>
              </a:cxn>
              <a:cxn ang="f20">
                <a:pos x="f30" y="f34"/>
              </a:cxn>
              <a:cxn ang="f20">
                <a:pos x="f35" y="f33"/>
              </a:cxn>
            </a:cxnLst>
            <a:rect l="f26" t="f29" r="f27" b="f28"/>
            <a:pathLst>
              <a:path w="21600" h="21600">
                <a:moveTo>
                  <a:pt x="f7" y="f5"/>
                </a:moveTo>
                <a:lnTo>
                  <a:pt x="f6" y="f7"/>
                </a:lnTo>
                <a:lnTo>
                  <a:pt x="f7" y="f6"/>
                </a:lnTo>
                <a:lnTo>
                  <a:pt x="f5" y="f7"/>
                </a:lnTo>
                <a:lnTo>
                  <a:pt x="f7" y="f5"/>
                </a:lnTo>
                <a:close/>
              </a:path>
            </a:pathLst>
          </a:custGeom>
          <a:gradFill>
            <a:gsLst>
              <a:gs pos="0">
                <a:srgbClr val="769535"/>
              </a:gs>
              <a:gs pos="100000">
                <a:srgbClr val="9BC348"/>
              </a:gs>
            </a:gsLst>
            <a:lin ang="16200000"/>
          </a:gradFill>
          <a:ln>
            <a:noFill/>
            <a:prstDash val="solid"/>
          </a:ln>
          <a:effectLst>
            <a:outerShdw dist="22997" dir="5400000" algn="tl">
              <a:srgbClr val="000000">
                <a:alpha val="35000"/>
              </a:srgbClr>
            </a:outerShdw>
          </a:effectLst>
        </p:spPr>
        <p:txBody>
          <a:bodyPr vert="horz" wrap="square" lIns="81643" tIns="40817" rIns="81643" bIns="40817" anchor="ctr" anchorCtr="0" compatLnSpc="1"/>
          <a:lstStyle/>
          <a:p>
            <a:pPr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i-FI" sz="1100">
              <a:solidFill>
                <a:srgbClr val="000000"/>
              </a:solidFill>
              <a:latin typeface="Bitstream Vera Sans Mono" pitchFamily="49"/>
              <a:ea typeface="SimSun" pitchFamily="2"/>
              <a:cs typeface="SimSun" pitchFamily="2"/>
            </a:endParaRPr>
          </a:p>
        </p:txBody>
      </p:sp>
      <p:sp>
        <p:nvSpPr>
          <p:cNvPr id="6" name="Rounded Rectangle 32"/>
          <p:cNvSpPr/>
          <p:nvPr/>
        </p:nvSpPr>
        <p:spPr>
          <a:xfrm>
            <a:off x="3395263" y="3153057"/>
            <a:ext cx="440747" cy="241342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360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gradFill>
            <a:gsLst>
              <a:gs pos="0">
                <a:srgbClr val="769535"/>
              </a:gs>
              <a:gs pos="100000">
                <a:srgbClr val="9BC348"/>
              </a:gs>
            </a:gsLst>
            <a:lin ang="16200000"/>
          </a:gradFill>
          <a:ln>
            <a:noFill/>
            <a:prstDash val="solid"/>
          </a:ln>
          <a:effectLst>
            <a:outerShdw dist="22997" dir="5400000" algn="tl">
              <a:srgbClr val="000000">
                <a:alpha val="35000"/>
              </a:srgbClr>
            </a:outerShdw>
          </a:effectLst>
        </p:spPr>
        <p:txBody>
          <a:bodyPr vert="horz" wrap="square" lIns="82945" tIns="41473" rIns="82945" bIns="41473" anchor="ctr" anchorCtr="1" compatLnSpc="1"/>
          <a:lstStyle/>
          <a:p>
            <a:pPr algn="ctr"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>
              <a:solidFill>
                <a:srgbClr val="FFFFFF"/>
              </a:solidFill>
              <a:latin typeface="Calibri"/>
            </a:endParaRPr>
          </a:p>
        </p:txBody>
      </p:sp>
      <p:cxnSp>
        <p:nvCxnSpPr>
          <p:cNvPr id="7" name="Straight Arrow Connector 34"/>
          <p:cNvCxnSpPr>
            <a:stCxn id="13" idx="2"/>
            <a:endCxn id="6" idx="0"/>
          </p:cNvCxnSpPr>
          <p:nvPr/>
        </p:nvCxnSpPr>
        <p:spPr>
          <a:xfrm>
            <a:off x="3608835" y="2976633"/>
            <a:ext cx="6801" cy="176424"/>
          </a:xfrm>
          <a:prstGeom prst="straightConnector1">
            <a:avLst/>
          </a:prstGeom>
          <a:noFill/>
          <a:ln w="9528">
            <a:solidFill>
              <a:srgbClr val="4A7EBB"/>
            </a:solidFill>
            <a:prstDash val="solid"/>
            <a:tailEnd type="arrow"/>
          </a:ln>
        </p:spPr>
      </p:cxnSp>
      <p:cxnSp>
        <p:nvCxnSpPr>
          <p:cNvPr id="8" name="Straight Arrow Connector 36"/>
          <p:cNvCxnSpPr>
            <a:stCxn id="6" idx="2"/>
            <a:endCxn id="5" idx="0"/>
          </p:cNvCxnSpPr>
          <p:nvPr/>
        </p:nvCxnSpPr>
        <p:spPr>
          <a:xfrm flipH="1">
            <a:off x="3600196" y="3394399"/>
            <a:ext cx="15440" cy="303351"/>
          </a:xfrm>
          <a:prstGeom prst="straightConnector1">
            <a:avLst/>
          </a:prstGeom>
          <a:noFill/>
          <a:ln w="9528">
            <a:solidFill>
              <a:srgbClr val="4A7EBB"/>
            </a:solidFill>
            <a:prstDash val="solid"/>
            <a:tailEnd type="arrow"/>
          </a:ln>
        </p:spPr>
      </p:cxnSp>
      <p:sp>
        <p:nvSpPr>
          <p:cNvPr id="9" name="Oval 39"/>
          <p:cNvSpPr/>
          <p:nvPr/>
        </p:nvSpPr>
        <p:spPr>
          <a:xfrm>
            <a:off x="3395263" y="4492362"/>
            <a:ext cx="416677" cy="244934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gradFill>
            <a:gsLst>
              <a:gs pos="0">
                <a:srgbClr val="769535"/>
              </a:gs>
              <a:gs pos="100000">
                <a:srgbClr val="9BC348"/>
              </a:gs>
            </a:gsLst>
            <a:lin ang="16200000"/>
          </a:gradFill>
          <a:ln>
            <a:noFill/>
            <a:prstDash val="solid"/>
          </a:ln>
          <a:effectLst>
            <a:outerShdw dist="22997" dir="5400000" algn="tl">
              <a:srgbClr val="000000">
                <a:alpha val="35000"/>
              </a:srgbClr>
            </a:outerShdw>
          </a:effectLst>
        </p:spPr>
        <p:txBody>
          <a:bodyPr vert="horz" wrap="square" lIns="82945" tIns="41473" rIns="82945" bIns="41473" anchor="ctr" anchorCtr="1" compatLnSpc="1"/>
          <a:lstStyle/>
          <a:p>
            <a:pPr algn="ctr"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>
              <a:solidFill>
                <a:srgbClr val="FFFFFF"/>
              </a:solidFill>
              <a:latin typeface="Calibri"/>
            </a:endParaRPr>
          </a:p>
        </p:txBody>
      </p:sp>
      <p:cxnSp>
        <p:nvCxnSpPr>
          <p:cNvPr id="10" name="Straight Arrow Connector 60"/>
          <p:cNvCxnSpPr>
            <a:endCxn id="9" idx="0"/>
          </p:cNvCxnSpPr>
          <p:nvPr/>
        </p:nvCxnSpPr>
        <p:spPr>
          <a:xfrm>
            <a:off x="3596800" y="4018577"/>
            <a:ext cx="6801" cy="473785"/>
          </a:xfrm>
          <a:prstGeom prst="straightConnector1">
            <a:avLst/>
          </a:prstGeom>
          <a:noFill/>
          <a:ln w="9528">
            <a:solidFill>
              <a:srgbClr val="4A7EBB"/>
            </a:solidFill>
            <a:prstDash val="solid"/>
            <a:tailEnd type="arrow"/>
          </a:ln>
        </p:spPr>
      </p:cxnSp>
      <p:sp>
        <p:nvSpPr>
          <p:cNvPr id="11" name="Freeform 77"/>
          <p:cNvSpPr/>
          <p:nvPr/>
        </p:nvSpPr>
        <p:spPr>
          <a:xfrm flipH="1">
            <a:off x="5543778" y="2785294"/>
            <a:ext cx="987738" cy="976875"/>
          </a:xfrm>
          <a:custGeom>
            <a:avLst>
              <a:gd name="f0" fmla="val 162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+- f5 0 f4"/>
              <a:gd name="f10" fmla="pin 0 f0 21600"/>
              <a:gd name="f11" fmla="pin 0 f1 10800"/>
              <a:gd name="f12" fmla="val f10"/>
              <a:gd name="f13" fmla="val f11"/>
              <a:gd name="f14" fmla="*/ f9 1 21600"/>
              <a:gd name="f15" fmla="*/ f10 f7 1"/>
              <a:gd name="f16" fmla="*/ f11 f8 1"/>
              <a:gd name="f17" fmla="+- 21600 0 f13"/>
              <a:gd name="f18" fmla="+- 21600 0 f12"/>
              <a:gd name="f19" fmla="*/ 0 f14 1"/>
              <a:gd name="f20" fmla="*/ f13 f8 1"/>
              <a:gd name="f21" fmla="*/ f18 f13 1"/>
              <a:gd name="f22" fmla="*/ f19 1 f14"/>
              <a:gd name="f23" fmla="*/ f17 f8 1"/>
              <a:gd name="f24" fmla="*/ f21 1 10800"/>
              <a:gd name="f25" fmla="*/ f22 f7 1"/>
              <a:gd name="f26" fmla="+- f12 f24 0"/>
              <a:gd name="f27" fmla="*/ f26 f7 1"/>
            </a:gdLst>
            <a:ahLst>
              <a:ahXY gdRefX="f0" minX="f4" maxX="f5" gdRefY="f1" minY="f4" maxY="f6">
                <a:pos x="f15" y="f16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25" t="f20" r="f27" b="f23"/>
            <a:pathLst>
              <a:path w="21600" h="21600">
                <a:moveTo>
                  <a:pt x="f4" y="f13"/>
                </a:moveTo>
                <a:lnTo>
                  <a:pt x="f12" y="f13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7"/>
                </a:lnTo>
                <a:lnTo>
                  <a:pt x="f4" y="f17"/>
                </a:lnTo>
                <a:close/>
              </a:path>
            </a:pathLst>
          </a:custGeom>
          <a:gradFill>
            <a:gsLst>
              <a:gs pos="0">
                <a:srgbClr val="CB6C1D"/>
              </a:gs>
              <a:gs pos="100000">
                <a:srgbClr val="FF8F2A"/>
              </a:gs>
            </a:gsLst>
            <a:lin ang="16200000"/>
          </a:gradFill>
          <a:ln>
            <a:noFill/>
            <a:prstDash val="solid"/>
          </a:ln>
          <a:effectLst>
            <a:outerShdw dist="22997" dir="5400000" algn="tl">
              <a:srgbClr val="000000">
                <a:alpha val="35000"/>
              </a:srgbClr>
            </a:outerShdw>
          </a:effectLst>
        </p:spPr>
        <p:txBody>
          <a:bodyPr vert="horz" wrap="square" lIns="81643" tIns="40817" rIns="81643" bIns="40817" anchor="ctr" anchorCtr="0" compatLnSpc="1"/>
          <a:lstStyle/>
          <a:p>
            <a:pPr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300">
                <a:solidFill>
                  <a:srgbClr val="000000"/>
                </a:solidFill>
                <a:latin typeface="Bitstream Vera Sans Mono" pitchFamily="49"/>
                <a:ea typeface="SimSun" pitchFamily="2"/>
                <a:cs typeface="SimSun" pitchFamily="2"/>
              </a:rPr>
              <a:t>Input ?</a:t>
            </a:r>
          </a:p>
        </p:txBody>
      </p:sp>
      <p:sp>
        <p:nvSpPr>
          <p:cNvPr id="12" name="Freeform 78"/>
          <p:cNvSpPr/>
          <p:nvPr/>
        </p:nvSpPr>
        <p:spPr>
          <a:xfrm>
            <a:off x="5584927" y="3714912"/>
            <a:ext cx="946589" cy="1058518"/>
          </a:xfrm>
          <a:custGeom>
            <a:avLst>
              <a:gd name="f0" fmla="val 162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+- f5 0 f4"/>
              <a:gd name="f10" fmla="pin 0 f0 21600"/>
              <a:gd name="f11" fmla="pin 0 f1 10800"/>
              <a:gd name="f12" fmla="val f10"/>
              <a:gd name="f13" fmla="val f11"/>
              <a:gd name="f14" fmla="*/ f9 1 21600"/>
              <a:gd name="f15" fmla="*/ f10 f7 1"/>
              <a:gd name="f16" fmla="*/ f11 f8 1"/>
              <a:gd name="f17" fmla="+- 21600 0 f13"/>
              <a:gd name="f18" fmla="+- 21600 0 f12"/>
              <a:gd name="f19" fmla="*/ 0 f14 1"/>
              <a:gd name="f20" fmla="*/ f13 f8 1"/>
              <a:gd name="f21" fmla="*/ f18 f13 1"/>
              <a:gd name="f22" fmla="*/ f19 1 f14"/>
              <a:gd name="f23" fmla="*/ f17 f8 1"/>
              <a:gd name="f24" fmla="*/ f21 1 10800"/>
              <a:gd name="f25" fmla="*/ f22 f7 1"/>
              <a:gd name="f26" fmla="+- f12 f24 0"/>
              <a:gd name="f27" fmla="*/ f26 f7 1"/>
            </a:gdLst>
            <a:ahLst>
              <a:ahXY gdRefX="f0" minX="f4" maxX="f5" gdRefY="f1" minY="f4" maxY="f6">
                <a:pos x="f15" y="f16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25" t="f20" r="f27" b="f23"/>
            <a:pathLst>
              <a:path w="21600" h="21600">
                <a:moveTo>
                  <a:pt x="f4" y="f13"/>
                </a:moveTo>
                <a:lnTo>
                  <a:pt x="f12" y="f13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7"/>
                </a:lnTo>
                <a:lnTo>
                  <a:pt x="f4" y="f17"/>
                </a:lnTo>
                <a:close/>
              </a:path>
            </a:pathLst>
          </a:custGeom>
          <a:gradFill>
            <a:gsLst>
              <a:gs pos="0">
                <a:srgbClr val="CB6C1D"/>
              </a:gs>
              <a:gs pos="100000">
                <a:srgbClr val="FF8F2A"/>
              </a:gs>
            </a:gsLst>
            <a:lin ang="16200000"/>
          </a:gradFill>
          <a:ln>
            <a:noFill/>
            <a:prstDash val="solid"/>
          </a:ln>
          <a:effectLst>
            <a:outerShdw dist="22997" dir="5400000" algn="tl">
              <a:srgbClr val="000000">
                <a:alpha val="35000"/>
              </a:srgbClr>
            </a:outerShdw>
          </a:effectLst>
        </p:spPr>
        <p:txBody>
          <a:bodyPr vert="horz" wrap="square" lIns="81643" tIns="40817" rIns="81643" bIns="40817" anchor="ctr" anchorCtr="0" compatLnSpc="1"/>
          <a:lstStyle/>
          <a:p>
            <a:pPr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100">
                <a:solidFill>
                  <a:srgbClr val="000000"/>
                </a:solidFill>
                <a:latin typeface="Bitstream Vera Sans Mono" pitchFamily="49"/>
                <a:ea typeface="SimSun" pitchFamily="2"/>
                <a:cs typeface="SimSun" pitchFamily="2"/>
              </a:rPr>
              <a:t>Output?</a:t>
            </a:r>
          </a:p>
        </p:txBody>
      </p:sp>
      <p:sp>
        <p:nvSpPr>
          <p:cNvPr id="13" name="Oval 39"/>
          <p:cNvSpPr/>
          <p:nvPr/>
        </p:nvSpPr>
        <p:spPr>
          <a:xfrm>
            <a:off x="3400497" y="2731699"/>
            <a:ext cx="416677" cy="244934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gradFill>
            <a:gsLst>
              <a:gs pos="0">
                <a:srgbClr val="769535"/>
              </a:gs>
              <a:gs pos="100000">
                <a:srgbClr val="9BC348"/>
              </a:gs>
            </a:gsLst>
            <a:lin ang="16200000"/>
          </a:gradFill>
          <a:ln>
            <a:noFill/>
            <a:prstDash val="solid"/>
          </a:ln>
          <a:effectLst>
            <a:outerShdw dist="22997" dir="5400000" algn="tl">
              <a:srgbClr val="000000">
                <a:alpha val="35000"/>
              </a:srgbClr>
            </a:outerShdw>
          </a:effectLst>
        </p:spPr>
        <p:txBody>
          <a:bodyPr vert="horz" wrap="square" lIns="82945" tIns="41473" rIns="82945" bIns="41473" anchor="ctr" anchorCtr="1" compatLnSpc="1"/>
          <a:lstStyle/>
          <a:p>
            <a:pPr algn="ctr"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4" name="Rounded Rectangle 32"/>
          <p:cNvSpPr/>
          <p:nvPr/>
        </p:nvSpPr>
        <p:spPr>
          <a:xfrm>
            <a:off x="3371184" y="4134803"/>
            <a:ext cx="440747" cy="241342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360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gradFill>
            <a:gsLst>
              <a:gs pos="0">
                <a:srgbClr val="769535"/>
              </a:gs>
              <a:gs pos="100000">
                <a:srgbClr val="9BC348"/>
              </a:gs>
            </a:gsLst>
            <a:lin ang="16200000"/>
          </a:gradFill>
          <a:ln>
            <a:noFill/>
            <a:prstDash val="solid"/>
          </a:ln>
          <a:effectLst>
            <a:outerShdw dist="22997" dir="5400000" algn="tl">
              <a:srgbClr val="000000">
                <a:alpha val="35000"/>
              </a:srgbClr>
            </a:outerShdw>
          </a:effectLst>
        </p:spPr>
        <p:txBody>
          <a:bodyPr vert="horz" wrap="square" lIns="82945" tIns="41473" rIns="82945" bIns="41473" anchor="ctr" anchorCtr="1" compatLnSpc="1"/>
          <a:lstStyle/>
          <a:p>
            <a:pPr algn="ctr"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>
              <a:solidFill>
                <a:srgbClr val="FFFFFF"/>
              </a:solidFill>
              <a:latin typeface="Calibri"/>
            </a:endParaRPr>
          </a:p>
        </p:txBody>
      </p:sp>
      <p:cxnSp>
        <p:nvCxnSpPr>
          <p:cNvPr id="15" name="Straight Arrow Connector 34"/>
          <p:cNvCxnSpPr>
            <a:stCxn id="11" idx="1"/>
            <a:endCxn id="6" idx="1"/>
          </p:cNvCxnSpPr>
          <p:nvPr/>
        </p:nvCxnSpPr>
        <p:spPr>
          <a:xfrm flipH="1" flipV="1">
            <a:off x="3836010" y="3273728"/>
            <a:ext cx="1707768" cy="4"/>
          </a:xfrm>
          <a:prstGeom prst="straightConnector1">
            <a:avLst/>
          </a:prstGeom>
          <a:noFill/>
          <a:ln w="9528">
            <a:solidFill>
              <a:srgbClr val="4A7EBB"/>
            </a:solidFill>
            <a:prstDash val="solid"/>
            <a:tailEnd type="arrow"/>
          </a:ln>
        </p:spPr>
      </p:cxnSp>
      <p:sp>
        <p:nvSpPr>
          <p:cNvPr id="16" name="Rounded Rectangle 32"/>
          <p:cNvSpPr/>
          <p:nvPr/>
        </p:nvSpPr>
        <p:spPr>
          <a:xfrm>
            <a:off x="4260709" y="4123496"/>
            <a:ext cx="440747" cy="241342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360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gradFill>
            <a:gsLst>
              <a:gs pos="0">
                <a:srgbClr val="769535"/>
              </a:gs>
              <a:gs pos="100000">
                <a:srgbClr val="9BC348"/>
              </a:gs>
            </a:gsLst>
            <a:lin ang="16200000"/>
          </a:gradFill>
          <a:ln>
            <a:noFill/>
            <a:prstDash val="solid"/>
          </a:ln>
          <a:effectLst>
            <a:outerShdw dist="22997" dir="5400000" algn="tl">
              <a:srgbClr val="000000">
                <a:alpha val="35000"/>
              </a:srgbClr>
            </a:outerShdw>
          </a:effectLst>
        </p:spPr>
        <p:txBody>
          <a:bodyPr vert="horz" wrap="square" lIns="82945" tIns="41473" rIns="82945" bIns="41473" anchor="ctr" anchorCtr="1" compatLnSpc="1"/>
          <a:lstStyle/>
          <a:p>
            <a:pPr algn="ctr"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>
              <a:solidFill>
                <a:srgbClr val="FFFFFF"/>
              </a:solidFill>
              <a:latin typeface="Calibri"/>
            </a:endParaRPr>
          </a:p>
        </p:txBody>
      </p:sp>
      <p:cxnSp>
        <p:nvCxnSpPr>
          <p:cNvPr id="17" name="Straight Arrow Connector 36"/>
          <p:cNvCxnSpPr>
            <a:stCxn id="5" idx="1"/>
          </p:cNvCxnSpPr>
          <p:nvPr/>
        </p:nvCxnSpPr>
        <p:spPr>
          <a:xfrm>
            <a:off x="3791195" y="3858163"/>
            <a:ext cx="689887" cy="0"/>
          </a:xfrm>
          <a:prstGeom prst="straightConnector1">
            <a:avLst/>
          </a:prstGeom>
          <a:noFill/>
          <a:ln w="9528">
            <a:solidFill>
              <a:srgbClr val="4A7EBB"/>
            </a:solidFill>
            <a:prstDash val="solid"/>
            <a:tailEnd type="arrow"/>
          </a:ln>
        </p:spPr>
      </p:cxnSp>
      <p:cxnSp>
        <p:nvCxnSpPr>
          <p:cNvPr id="18" name="Straight Arrow Connector 36"/>
          <p:cNvCxnSpPr/>
          <p:nvPr/>
        </p:nvCxnSpPr>
        <p:spPr>
          <a:xfrm>
            <a:off x="4450526" y="3853709"/>
            <a:ext cx="0" cy="298671"/>
          </a:xfrm>
          <a:prstGeom prst="straightConnector1">
            <a:avLst/>
          </a:prstGeom>
          <a:noFill/>
          <a:ln w="9528">
            <a:solidFill>
              <a:srgbClr val="4A7EBB"/>
            </a:solidFill>
            <a:prstDash val="solid"/>
            <a:tailEnd type="arrow"/>
          </a:ln>
        </p:spPr>
      </p:cxnSp>
      <p:cxnSp>
        <p:nvCxnSpPr>
          <p:cNvPr id="19" name="Straight Arrow Connector 43"/>
          <p:cNvCxnSpPr>
            <a:stCxn id="16" idx="1"/>
            <a:endCxn id="12" idx="3"/>
          </p:cNvCxnSpPr>
          <p:nvPr/>
        </p:nvCxnSpPr>
        <p:spPr>
          <a:xfrm>
            <a:off x="4701456" y="4244167"/>
            <a:ext cx="883471" cy="5"/>
          </a:xfrm>
          <a:prstGeom prst="straightConnector1">
            <a:avLst/>
          </a:prstGeom>
          <a:noFill/>
          <a:ln w="9528">
            <a:solidFill>
              <a:srgbClr val="4A7EBB"/>
            </a:solidFill>
            <a:prstDash val="solid"/>
            <a:tailEnd type="arrow"/>
          </a:ln>
        </p:spPr>
      </p:cxnSp>
      <p:sp>
        <p:nvSpPr>
          <p:cNvPr id="20" name="Oval 39"/>
          <p:cNvSpPr/>
          <p:nvPr/>
        </p:nvSpPr>
        <p:spPr>
          <a:xfrm>
            <a:off x="4276277" y="4528496"/>
            <a:ext cx="416677" cy="244934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gradFill>
            <a:gsLst>
              <a:gs pos="0">
                <a:srgbClr val="769535"/>
              </a:gs>
              <a:gs pos="100000">
                <a:srgbClr val="9BC348"/>
              </a:gs>
            </a:gsLst>
            <a:lin ang="16200000"/>
          </a:gradFill>
          <a:ln>
            <a:noFill/>
            <a:prstDash val="solid"/>
          </a:ln>
          <a:effectLst>
            <a:outerShdw dist="22997" dir="5400000" algn="tl">
              <a:srgbClr val="000000">
                <a:alpha val="35000"/>
              </a:srgbClr>
            </a:outerShdw>
          </a:effectLst>
        </p:spPr>
        <p:txBody>
          <a:bodyPr vert="horz" wrap="square" lIns="82945" tIns="41473" rIns="82945" bIns="41473" anchor="ctr" anchorCtr="1" compatLnSpc="1"/>
          <a:lstStyle/>
          <a:p>
            <a:pPr algn="ctr"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>
              <a:solidFill>
                <a:srgbClr val="FFFFFF"/>
              </a:solidFill>
              <a:latin typeface="Calibri"/>
            </a:endParaRPr>
          </a:p>
        </p:txBody>
      </p:sp>
      <p:cxnSp>
        <p:nvCxnSpPr>
          <p:cNvPr id="21" name="Straight Arrow Connector 50"/>
          <p:cNvCxnSpPr>
            <a:stCxn id="16" idx="2"/>
          </p:cNvCxnSpPr>
          <p:nvPr/>
        </p:nvCxnSpPr>
        <p:spPr>
          <a:xfrm>
            <a:off x="4481083" y="4364839"/>
            <a:ext cx="3533" cy="127523"/>
          </a:xfrm>
          <a:prstGeom prst="straightConnector1">
            <a:avLst/>
          </a:prstGeom>
          <a:noFill/>
          <a:ln w="9528">
            <a:solidFill>
              <a:srgbClr val="4A7EBB"/>
            </a:solidFill>
            <a:prstDash val="solid"/>
            <a:tailEnd type="arrow"/>
          </a:ln>
        </p:spPr>
      </p:cxnSp>
    </p:spTree>
    <p:extLst>
      <p:ext uri="{BB962C8B-B14F-4D97-AF65-F5344CB8AC3E}">
        <p14:creationId xmlns:p14="http://schemas.microsoft.com/office/powerpoint/2010/main" val="5638260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smtClean="0"/>
              <a:t>Class </a:t>
            </a:r>
            <a:r>
              <a:rPr lang="fi-FI" dirty="0" err="1" smtClean="0"/>
              <a:t>model</a:t>
            </a:r>
            <a:r>
              <a:rPr lang="fi-FI" dirty="0" smtClean="0"/>
              <a:t> ?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2132856"/>
            <a:ext cx="5362575" cy="319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Vertical Scroll 4"/>
          <p:cNvSpPr/>
          <p:nvPr/>
        </p:nvSpPr>
        <p:spPr>
          <a:xfrm>
            <a:off x="1871700" y="5949280"/>
            <a:ext cx="5400600" cy="576064"/>
          </a:xfrm>
          <a:prstGeom prst="verticalScroll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/>
              <a:t>http://www.ibm.com/developerworks/rational/library/content/RationalEdge/sep04/bell/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50831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xUnit</a:t>
            </a:r>
            <a:r>
              <a:rPr lang="en-US" dirty="0" smtClean="0"/>
              <a:t> Framework</a:t>
            </a:r>
            <a:endParaRPr lang="en-US" dirty="0"/>
          </a:p>
        </p:txBody>
      </p:sp>
      <p:sp>
        <p:nvSpPr>
          <p:cNvPr id="6" name="Vertical Scroll 5"/>
          <p:cNvSpPr/>
          <p:nvPr/>
        </p:nvSpPr>
        <p:spPr>
          <a:xfrm>
            <a:off x="2051720" y="6021288"/>
            <a:ext cx="5400600" cy="576064"/>
          </a:xfrm>
          <a:prstGeom prst="verticalScroll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97966" indent="0">
              <a:buNone/>
            </a:pP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3203848" y="2924944"/>
            <a:ext cx="2376264" cy="18722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4067944" y="3320988"/>
            <a:ext cx="1872208" cy="1080120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 err="1" smtClean="0"/>
              <a:t>Implementation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419872" y="2877145"/>
            <a:ext cx="1795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 smtClean="0"/>
              <a:t>xUnit</a:t>
            </a:r>
            <a:r>
              <a:rPr lang="fi-FI" dirty="0" smtClean="0"/>
              <a:t> Framework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1860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smtClean="0"/>
              <a:t>Component/ </a:t>
            </a:r>
            <a:r>
              <a:rPr lang="fi-FI" dirty="0" err="1" smtClean="0"/>
              <a:t>Unit</a:t>
            </a:r>
            <a:r>
              <a:rPr lang="fi-FI" dirty="0" smtClean="0"/>
              <a:t> </a:t>
            </a:r>
            <a:r>
              <a:rPr lang="fi-FI" dirty="0" err="1" smtClean="0"/>
              <a:t>Testing</a:t>
            </a:r>
            <a:endParaRPr lang="en-US" dirty="0"/>
          </a:p>
        </p:txBody>
      </p:sp>
      <p:pic>
        <p:nvPicPr>
          <p:cNvPr id="4" name="Picture 133"/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3923928" y="1384236"/>
            <a:ext cx="433009" cy="433054"/>
          </a:xfrm>
          <a:prstGeom prst="rect">
            <a:avLst/>
          </a:prstGeom>
          <a:noFill/>
          <a:ln>
            <a:noFill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4368009" y="1424306"/>
            <a:ext cx="11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err="1" smtClean="0"/>
              <a:t>Developer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331640" y="2114753"/>
            <a:ext cx="5184576" cy="25439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706277" y="2995309"/>
            <a:ext cx="1728192" cy="288032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 err="1" smtClean="0"/>
              <a:t>Test</a:t>
            </a:r>
            <a:r>
              <a:rPr lang="fi-FI" dirty="0" smtClean="0"/>
              <a:t> Class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706277" y="3283341"/>
            <a:ext cx="1728192" cy="288032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 err="1" smtClean="0"/>
              <a:t>Attributes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706277" y="3589519"/>
            <a:ext cx="1728192" cy="294689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 err="1" smtClean="0"/>
              <a:t>TestMethodCall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6026757" y="2983942"/>
            <a:ext cx="1728192" cy="288032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 smtClean="0"/>
              <a:t>Class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6026757" y="3287401"/>
            <a:ext cx="1728192" cy="288032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 err="1" smtClean="0"/>
              <a:t>Attributes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6026757" y="3590860"/>
            <a:ext cx="1728192" cy="294689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 err="1" smtClean="0"/>
              <a:t>Methods</a:t>
            </a:r>
            <a:endParaRPr lang="en-US" dirty="0"/>
          </a:p>
        </p:txBody>
      </p:sp>
      <p:cxnSp>
        <p:nvCxnSpPr>
          <p:cNvPr id="14" name="Straight Arrow Connector 13"/>
          <p:cNvCxnSpPr/>
          <p:nvPr/>
        </p:nvCxnSpPr>
        <p:spPr>
          <a:xfrm flipH="1" flipV="1">
            <a:off x="1632363" y="3125039"/>
            <a:ext cx="73914" cy="142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7" idx="3"/>
            <a:endCxn id="10" idx="1"/>
          </p:cNvCxnSpPr>
          <p:nvPr/>
        </p:nvCxnSpPr>
        <p:spPr>
          <a:xfrm flipV="1">
            <a:off x="3434469" y="3127958"/>
            <a:ext cx="2592288" cy="1136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3834044" y="2769993"/>
            <a:ext cx="1755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err="1" smtClean="0"/>
              <a:t>Test</a:t>
            </a:r>
            <a:r>
              <a:rPr lang="fi-FI" dirty="0" smtClean="0"/>
              <a:t> Method Call</a:t>
            </a:r>
            <a:endParaRPr lang="en-US" dirty="0"/>
          </a:p>
        </p:txBody>
      </p:sp>
      <p:cxnSp>
        <p:nvCxnSpPr>
          <p:cNvPr id="21" name="Straight Arrow Connector 20"/>
          <p:cNvCxnSpPr>
            <a:stCxn id="12" idx="1"/>
          </p:cNvCxnSpPr>
          <p:nvPr/>
        </p:nvCxnSpPr>
        <p:spPr>
          <a:xfrm flipH="1" flipV="1">
            <a:off x="3434469" y="3723923"/>
            <a:ext cx="2592288" cy="1428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746232" y="3386707"/>
            <a:ext cx="1918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smtClean="0"/>
              <a:t>Method Call </a:t>
            </a:r>
            <a:r>
              <a:rPr lang="fi-FI" dirty="0" err="1" smtClean="0"/>
              <a:t>result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2802748" y="2226045"/>
            <a:ext cx="2675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err="1" smtClean="0"/>
              <a:t>xUnit</a:t>
            </a:r>
            <a:r>
              <a:rPr lang="fi-FI" dirty="0" smtClean="0"/>
              <a:t> </a:t>
            </a:r>
            <a:r>
              <a:rPr lang="fi-FI" dirty="0" err="1" smtClean="0"/>
              <a:t>Test</a:t>
            </a:r>
            <a:r>
              <a:rPr lang="fi-FI" dirty="0" smtClean="0"/>
              <a:t> Framework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5598622" y="4956123"/>
            <a:ext cx="34563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err="1" smtClean="0"/>
              <a:t>MethodCountValues</a:t>
            </a:r>
            <a:r>
              <a:rPr lang="fi-FI" dirty="0" smtClean="0"/>
              <a:t>( </a:t>
            </a:r>
            <a:r>
              <a:rPr lang="fi-FI" dirty="0" err="1" smtClean="0"/>
              <a:t>int</a:t>
            </a:r>
            <a:r>
              <a:rPr lang="fi-FI" dirty="0"/>
              <a:t> </a:t>
            </a:r>
            <a:r>
              <a:rPr lang="fi-FI" dirty="0" smtClean="0"/>
              <a:t>x ,</a:t>
            </a:r>
            <a:r>
              <a:rPr lang="fi-FI" dirty="0" err="1" smtClean="0"/>
              <a:t>int</a:t>
            </a:r>
            <a:r>
              <a:rPr lang="fi-FI" dirty="0" smtClean="0"/>
              <a:t> y)</a:t>
            </a:r>
          </a:p>
          <a:p>
            <a:r>
              <a:rPr lang="fi-FI" dirty="0" smtClean="0"/>
              <a:t>z = x+y+1</a:t>
            </a:r>
            <a:endParaRPr lang="fi-FI" dirty="0"/>
          </a:p>
          <a:p>
            <a:r>
              <a:rPr lang="fi-FI" dirty="0" smtClean="0"/>
              <a:t>Return z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1331640" y="4788390"/>
            <a:ext cx="34563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smtClean="0"/>
              <a:t>a=1; b= 2</a:t>
            </a:r>
          </a:p>
          <a:p>
            <a:r>
              <a:rPr lang="fi-FI" dirty="0" smtClean="0"/>
              <a:t>C=</a:t>
            </a:r>
            <a:r>
              <a:rPr lang="fi-FI" dirty="0" err="1" smtClean="0"/>
              <a:t>Class.TestCountValues</a:t>
            </a:r>
            <a:r>
              <a:rPr lang="fi-FI" dirty="0" smtClean="0"/>
              <a:t>(1,2)</a:t>
            </a:r>
          </a:p>
          <a:p>
            <a:r>
              <a:rPr lang="fi-FI" dirty="0" smtClean="0"/>
              <a:t>C &lt;&gt; 3 = </a:t>
            </a:r>
            <a:r>
              <a:rPr lang="fi-FI" dirty="0" err="1" smtClean="0"/>
              <a:t>Fail</a:t>
            </a:r>
            <a:endParaRPr lang="fi-FI" dirty="0" smtClean="0"/>
          </a:p>
          <a:p>
            <a:r>
              <a:rPr lang="fi-FI" dirty="0" smtClean="0"/>
              <a:t>C = 3 PASS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18055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 smtClean="0"/>
              <a:t>Test</a:t>
            </a:r>
            <a:r>
              <a:rPr lang="fi-FI" dirty="0" smtClean="0"/>
              <a:t> </a:t>
            </a:r>
            <a:r>
              <a:rPr lang="fi-FI" dirty="0" err="1" smtClean="0"/>
              <a:t>Driven</a:t>
            </a:r>
            <a:r>
              <a:rPr lang="fi-FI" dirty="0" smtClean="0"/>
              <a:t> </a:t>
            </a:r>
            <a:r>
              <a:rPr lang="fi-FI" dirty="0" err="1" smtClean="0"/>
              <a:t>Development</a:t>
            </a:r>
            <a:r>
              <a:rPr lang="fi-FI" dirty="0" smtClean="0"/>
              <a:t>?</a:t>
            </a:r>
            <a:endParaRPr lang="en-US" dirty="0"/>
          </a:p>
        </p:txBody>
      </p:sp>
      <p:sp>
        <p:nvSpPr>
          <p:cNvPr id="4" name="Oval 23"/>
          <p:cNvSpPr/>
          <p:nvPr/>
        </p:nvSpPr>
        <p:spPr>
          <a:xfrm>
            <a:off x="2555776" y="3050152"/>
            <a:ext cx="1800200" cy="1630958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gradFill>
            <a:gsLst>
              <a:gs pos="0">
                <a:srgbClr val="9B2D2A"/>
              </a:gs>
              <a:gs pos="100000">
                <a:srgbClr val="CB3D3A"/>
              </a:gs>
            </a:gsLst>
            <a:lin ang="16200000"/>
          </a:gradFill>
          <a:ln>
            <a:noFill/>
            <a:prstDash val="solid"/>
          </a:ln>
          <a:effectLst>
            <a:outerShdw dist="22997" dir="5400000" algn="tl">
              <a:srgbClr val="000000">
                <a:alpha val="35000"/>
              </a:srgbClr>
            </a:outerShdw>
          </a:effectLst>
        </p:spPr>
        <p:txBody>
          <a:bodyPr vert="horz" wrap="square" lIns="82945" tIns="41473" rIns="82945" bIns="41473" anchor="ctr" anchorCtr="1" compatLnSpc="1"/>
          <a:lstStyle/>
          <a:p>
            <a:pPr algn="ctr"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dirty="0">
                <a:solidFill>
                  <a:srgbClr val="FFFFFF"/>
                </a:solidFill>
                <a:latin typeface="Calibri"/>
              </a:rPr>
              <a:t>DEFINE </a:t>
            </a:r>
          </a:p>
          <a:p>
            <a:pPr algn="ctr"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dirty="0">
                <a:solidFill>
                  <a:srgbClr val="FFFFFF"/>
                </a:solidFill>
                <a:latin typeface="Calibri"/>
              </a:rPr>
              <a:t>TEST </a:t>
            </a:r>
          </a:p>
          <a:p>
            <a:pPr algn="ctr"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dirty="0" smtClean="0">
                <a:solidFill>
                  <a:srgbClr val="FFFFFF"/>
                </a:solidFill>
                <a:latin typeface="Calibri"/>
              </a:rPr>
              <a:t>CASE</a:t>
            </a:r>
            <a:endParaRPr lang="en-US" sz="1600" dirty="0">
              <a:solidFill>
                <a:srgbClr val="FFFFFF"/>
              </a:solidFill>
              <a:latin typeface="Calibri"/>
            </a:endParaRPr>
          </a:p>
          <a:p>
            <a:pPr algn="ctr"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dirty="0">
                <a:solidFill>
                  <a:srgbClr val="FFFFFF"/>
                </a:solidFill>
                <a:latin typeface="Calibri"/>
              </a:rPr>
              <a:t>FIRST!!!</a:t>
            </a:r>
          </a:p>
        </p:txBody>
      </p:sp>
      <p:sp>
        <p:nvSpPr>
          <p:cNvPr id="5" name="Oval 39"/>
          <p:cNvSpPr/>
          <p:nvPr/>
        </p:nvSpPr>
        <p:spPr>
          <a:xfrm>
            <a:off x="4788024" y="3050152"/>
            <a:ext cx="1763571" cy="1588079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gradFill>
            <a:gsLst>
              <a:gs pos="0">
                <a:srgbClr val="9B2D2A"/>
              </a:gs>
              <a:gs pos="100000">
                <a:srgbClr val="CB3D3A"/>
              </a:gs>
            </a:gsLst>
            <a:lin ang="16200000"/>
          </a:gradFill>
          <a:ln>
            <a:noFill/>
            <a:prstDash val="solid"/>
          </a:ln>
          <a:effectLst>
            <a:outerShdw dist="22997" dir="5400000" algn="tl">
              <a:srgbClr val="000000">
                <a:alpha val="35000"/>
              </a:srgbClr>
            </a:outerShdw>
          </a:effectLst>
        </p:spPr>
        <p:txBody>
          <a:bodyPr vert="horz" wrap="square" lIns="82945" tIns="41473" rIns="82945" bIns="41473" anchor="ctr" anchorCtr="1" compatLnSpc="1"/>
          <a:lstStyle/>
          <a:p>
            <a:pPr algn="ctr"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>
                <a:solidFill>
                  <a:srgbClr val="FFFFFF"/>
                </a:solidFill>
                <a:latin typeface="Calibri"/>
              </a:rPr>
              <a:t>IMPLEMENT</a:t>
            </a:r>
          </a:p>
          <a:p>
            <a:pPr algn="ctr"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>
                <a:solidFill>
                  <a:srgbClr val="FFFFFF"/>
                </a:solidFill>
                <a:latin typeface="Calibri"/>
              </a:rPr>
              <a:t>CODE </a:t>
            </a:r>
          </a:p>
          <a:p>
            <a:pPr algn="ctr"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>
                <a:solidFill>
                  <a:srgbClr val="FFFFFF"/>
                </a:solidFill>
                <a:latin typeface="Calibri"/>
              </a:rPr>
              <a:t>AGAINST </a:t>
            </a:r>
          </a:p>
          <a:p>
            <a:pPr algn="ctr"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>
                <a:solidFill>
                  <a:srgbClr val="FFFFFF"/>
                </a:solidFill>
                <a:latin typeface="Calibri"/>
              </a:rPr>
              <a:t>TESTS</a:t>
            </a:r>
          </a:p>
        </p:txBody>
      </p:sp>
    </p:spTree>
    <p:extLst>
      <p:ext uri="{BB962C8B-B14F-4D97-AF65-F5344CB8AC3E}">
        <p14:creationId xmlns:p14="http://schemas.microsoft.com/office/powerpoint/2010/main" val="5428932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i-FI" dirty="0" err="1" smtClean="0"/>
              <a:t>Ideal</a:t>
            </a:r>
            <a:r>
              <a:rPr lang="fi-FI" dirty="0" smtClean="0"/>
              <a:t> </a:t>
            </a:r>
            <a:r>
              <a:rPr lang="fi-FI" dirty="0" err="1" smtClean="0"/>
              <a:t>project</a:t>
            </a:r>
            <a:r>
              <a:rPr lang="fi-FI" dirty="0" smtClean="0"/>
              <a:t> team and </a:t>
            </a:r>
            <a:r>
              <a:rPr lang="fi-FI" dirty="0" err="1" smtClean="0"/>
              <a:t>unit</a:t>
            </a:r>
            <a:r>
              <a:rPr lang="fi-FI" dirty="0" smtClean="0"/>
              <a:t> </a:t>
            </a:r>
            <a:r>
              <a:rPr lang="fi-FI" dirty="0" err="1" smtClean="0"/>
              <a:t>testing</a:t>
            </a:r>
            <a:endParaRPr lang="en-US" dirty="0"/>
          </a:p>
        </p:txBody>
      </p:sp>
      <p:sp>
        <p:nvSpPr>
          <p:cNvPr id="3" name="Rounded Rectangle 2"/>
          <p:cNvSpPr/>
          <p:nvPr/>
        </p:nvSpPr>
        <p:spPr>
          <a:xfrm>
            <a:off x="2664268" y="1830433"/>
            <a:ext cx="3096344" cy="9361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 err="1" smtClean="0"/>
              <a:t>Integration</a:t>
            </a:r>
            <a:r>
              <a:rPr lang="fi-FI" dirty="0" smtClean="0"/>
              <a:t> Team</a:t>
            </a:r>
            <a:endParaRPr lang="en-US" dirty="0"/>
          </a:p>
        </p:txBody>
      </p:sp>
      <p:pic>
        <p:nvPicPr>
          <p:cNvPr id="6" name="Picture 163"/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5104370" y="2385457"/>
            <a:ext cx="358550" cy="358587"/>
          </a:xfrm>
          <a:prstGeom prst="rect">
            <a:avLst/>
          </a:prstGeom>
          <a:noFill/>
          <a:ln>
            <a:noFill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</p:pic>
      <p:sp>
        <p:nvSpPr>
          <p:cNvPr id="7" name="Rounded Rectangle 6"/>
          <p:cNvSpPr/>
          <p:nvPr/>
        </p:nvSpPr>
        <p:spPr>
          <a:xfrm>
            <a:off x="1043608" y="3733056"/>
            <a:ext cx="1584176" cy="194421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133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058599" y="3915850"/>
            <a:ext cx="433009" cy="433054"/>
          </a:xfrm>
          <a:prstGeom prst="rect">
            <a:avLst/>
          </a:prstGeom>
          <a:noFill/>
          <a:ln>
            <a:noFill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</p:pic>
      <p:sp>
        <p:nvSpPr>
          <p:cNvPr id="9" name="Rounded Rectangle 8"/>
          <p:cNvSpPr/>
          <p:nvPr/>
        </p:nvSpPr>
        <p:spPr>
          <a:xfrm>
            <a:off x="2771800" y="3733056"/>
            <a:ext cx="1584176" cy="194421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4499992" y="3733056"/>
            <a:ext cx="1584176" cy="194421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6228184" y="3717032"/>
            <a:ext cx="1584176" cy="194421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33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779431" y="3915850"/>
            <a:ext cx="433009" cy="433054"/>
          </a:xfrm>
          <a:prstGeom prst="rect">
            <a:avLst/>
          </a:prstGeom>
          <a:noFill/>
          <a:ln>
            <a:noFill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</p:pic>
      <p:pic>
        <p:nvPicPr>
          <p:cNvPr id="13" name="Picture 133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5506663" y="3915850"/>
            <a:ext cx="433009" cy="433054"/>
          </a:xfrm>
          <a:prstGeom prst="rect">
            <a:avLst/>
          </a:prstGeom>
          <a:noFill/>
          <a:ln>
            <a:noFill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</p:pic>
      <p:pic>
        <p:nvPicPr>
          <p:cNvPr id="14" name="Picture 133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7236296" y="3915850"/>
            <a:ext cx="433009" cy="433054"/>
          </a:xfrm>
          <a:prstGeom prst="rect">
            <a:avLst/>
          </a:prstGeom>
          <a:noFill/>
          <a:ln>
            <a:noFill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</p:pic>
      <p:sp>
        <p:nvSpPr>
          <p:cNvPr id="15" name="Rectangle 4"/>
          <p:cNvSpPr/>
          <p:nvPr/>
        </p:nvSpPr>
        <p:spPr>
          <a:xfrm>
            <a:off x="1180483" y="4554857"/>
            <a:ext cx="1241032" cy="947319"/>
          </a:xfrm>
          <a:prstGeom prst="rect">
            <a:avLst/>
          </a:prstGeom>
          <a:gradFill>
            <a:gsLst>
              <a:gs pos="0">
                <a:srgbClr val="DAFDA7"/>
              </a:gs>
              <a:gs pos="100000">
                <a:srgbClr val="E4FDC2"/>
              </a:gs>
            </a:gsLst>
            <a:lin ang="16200000"/>
          </a:gradFill>
          <a:ln w="9528">
            <a:solidFill>
              <a:srgbClr val="98B954"/>
            </a:solidFill>
            <a:prstDash val="solid"/>
          </a:ln>
          <a:effectLst>
            <a:outerShdw dist="19997" dir="5400000" algn="tl">
              <a:srgbClr val="000000">
                <a:alpha val="38000"/>
              </a:srgbClr>
            </a:outerShdw>
          </a:effectLst>
        </p:spPr>
        <p:txBody>
          <a:bodyPr vert="horz" wrap="square" lIns="82945" tIns="41473" rIns="82945" bIns="41473" anchor="ctr" anchorCtr="1" compatLnSpc="1"/>
          <a:lstStyle/>
          <a:p>
            <a:pPr algn="ctr"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100" dirty="0">
                <a:solidFill>
                  <a:srgbClr val="000000"/>
                </a:solidFill>
                <a:latin typeface="Calibri"/>
              </a:rPr>
              <a:t>Implemented</a:t>
            </a:r>
          </a:p>
          <a:p>
            <a:pPr algn="ctr"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100" dirty="0">
                <a:solidFill>
                  <a:srgbClr val="000000"/>
                </a:solidFill>
                <a:latin typeface="Calibri"/>
              </a:rPr>
              <a:t>Software Component</a:t>
            </a:r>
          </a:p>
          <a:p>
            <a:pPr algn="ctr"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100" dirty="0">
                <a:solidFill>
                  <a:srgbClr val="000000"/>
                </a:solidFill>
                <a:latin typeface="Calibri"/>
              </a:rPr>
              <a:t>#1</a:t>
            </a:r>
          </a:p>
        </p:txBody>
      </p:sp>
      <p:sp>
        <p:nvSpPr>
          <p:cNvPr id="16" name="Rectangle 4"/>
          <p:cNvSpPr/>
          <p:nvPr/>
        </p:nvSpPr>
        <p:spPr>
          <a:xfrm>
            <a:off x="2930519" y="4554856"/>
            <a:ext cx="1241032" cy="947319"/>
          </a:xfrm>
          <a:prstGeom prst="rect">
            <a:avLst/>
          </a:prstGeom>
          <a:gradFill>
            <a:gsLst>
              <a:gs pos="0">
                <a:srgbClr val="DAFDA7"/>
              </a:gs>
              <a:gs pos="100000">
                <a:srgbClr val="E4FDC2"/>
              </a:gs>
            </a:gsLst>
            <a:lin ang="16200000"/>
          </a:gradFill>
          <a:ln w="9528">
            <a:solidFill>
              <a:srgbClr val="98B954"/>
            </a:solidFill>
            <a:prstDash val="solid"/>
          </a:ln>
          <a:effectLst>
            <a:outerShdw dist="19997" dir="5400000" algn="tl">
              <a:srgbClr val="000000">
                <a:alpha val="38000"/>
              </a:srgbClr>
            </a:outerShdw>
          </a:effectLst>
        </p:spPr>
        <p:txBody>
          <a:bodyPr vert="horz" wrap="square" lIns="82945" tIns="41473" rIns="82945" bIns="41473" anchor="ctr" anchorCtr="1" compatLnSpc="1"/>
          <a:lstStyle/>
          <a:p>
            <a:pPr algn="ctr"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100" dirty="0">
                <a:solidFill>
                  <a:srgbClr val="000000"/>
                </a:solidFill>
                <a:latin typeface="Calibri"/>
              </a:rPr>
              <a:t>Implemented</a:t>
            </a:r>
          </a:p>
          <a:p>
            <a:pPr algn="ctr"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100" dirty="0">
                <a:solidFill>
                  <a:srgbClr val="000000"/>
                </a:solidFill>
                <a:latin typeface="Calibri"/>
              </a:rPr>
              <a:t>Software Component</a:t>
            </a:r>
          </a:p>
          <a:p>
            <a:pPr algn="ctr"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100" dirty="0" smtClean="0">
                <a:solidFill>
                  <a:srgbClr val="000000"/>
                </a:solidFill>
                <a:latin typeface="Calibri"/>
              </a:rPr>
              <a:t>#2</a:t>
            </a:r>
            <a:endParaRPr lang="en-US" sz="1100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Rectangle 4"/>
          <p:cNvSpPr/>
          <p:nvPr/>
        </p:nvSpPr>
        <p:spPr>
          <a:xfrm>
            <a:off x="4671564" y="4554856"/>
            <a:ext cx="1241032" cy="947319"/>
          </a:xfrm>
          <a:prstGeom prst="rect">
            <a:avLst/>
          </a:prstGeom>
          <a:gradFill>
            <a:gsLst>
              <a:gs pos="0">
                <a:srgbClr val="DAFDA7"/>
              </a:gs>
              <a:gs pos="100000">
                <a:srgbClr val="E4FDC2"/>
              </a:gs>
            </a:gsLst>
            <a:lin ang="16200000"/>
          </a:gradFill>
          <a:ln w="9528">
            <a:solidFill>
              <a:srgbClr val="98B954"/>
            </a:solidFill>
            <a:prstDash val="solid"/>
          </a:ln>
          <a:effectLst>
            <a:outerShdw dist="19997" dir="5400000" algn="tl">
              <a:srgbClr val="000000">
                <a:alpha val="38000"/>
              </a:srgbClr>
            </a:outerShdw>
          </a:effectLst>
        </p:spPr>
        <p:txBody>
          <a:bodyPr vert="horz" wrap="square" lIns="82945" tIns="41473" rIns="82945" bIns="41473" anchor="ctr" anchorCtr="1" compatLnSpc="1"/>
          <a:lstStyle/>
          <a:p>
            <a:pPr algn="ctr"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100" dirty="0">
                <a:solidFill>
                  <a:srgbClr val="000000"/>
                </a:solidFill>
                <a:latin typeface="Calibri"/>
              </a:rPr>
              <a:t>Implemented</a:t>
            </a:r>
          </a:p>
          <a:p>
            <a:pPr algn="ctr"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100" dirty="0">
                <a:solidFill>
                  <a:srgbClr val="000000"/>
                </a:solidFill>
                <a:latin typeface="Calibri"/>
              </a:rPr>
              <a:t>Software Component</a:t>
            </a:r>
          </a:p>
          <a:p>
            <a:pPr algn="ctr"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100" dirty="0" smtClean="0">
                <a:solidFill>
                  <a:srgbClr val="000000"/>
                </a:solidFill>
                <a:latin typeface="Calibri"/>
              </a:rPr>
              <a:t>#3</a:t>
            </a:r>
            <a:endParaRPr lang="en-US" sz="1100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" name="Rectangle 4"/>
          <p:cNvSpPr/>
          <p:nvPr/>
        </p:nvSpPr>
        <p:spPr>
          <a:xfrm>
            <a:off x="6399756" y="4547722"/>
            <a:ext cx="1241032" cy="947319"/>
          </a:xfrm>
          <a:prstGeom prst="rect">
            <a:avLst/>
          </a:prstGeom>
          <a:gradFill>
            <a:gsLst>
              <a:gs pos="0">
                <a:srgbClr val="DAFDA7"/>
              </a:gs>
              <a:gs pos="100000">
                <a:srgbClr val="E4FDC2"/>
              </a:gs>
            </a:gsLst>
            <a:lin ang="16200000"/>
          </a:gradFill>
          <a:ln w="9528">
            <a:solidFill>
              <a:srgbClr val="98B954"/>
            </a:solidFill>
            <a:prstDash val="solid"/>
          </a:ln>
          <a:effectLst>
            <a:outerShdw dist="19997" dir="5400000" algn="tl">
              <a:srgbClr val="000000">
                <a:alpha val="38000"/>
              </a:srgbClr>
            </a:outerShdw>
          </a:effectLst>
        </p:spPr>
        <p:txBody>
          <a:bodyPr vert="horz" wrap="square" lIns="82945" tIns="41473" rIns="82945" bIns="41473" anchor="ctr" anchorCtr="1" compatLnSpc="1"/>
          <a:lstStyle/>
          <a:p>
            <a:pPr algn="ctr"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100" dirty="0">
                <a:solidFill>
                  <a:srgbClr val="000000"/>
                </a:solidFill>
                <a:latin typeface="Calibri"/>
              </a:rPr>
              <a:t>Implemented</a:t>
            </a:r>
          </a:p>
          <a:p>
            <a:pPr algn="ctr"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100" dirty="0">
                <a:solidFill>
                  <a:srgbClr val="000000"/>
                </a:solidFill>
                <a:latin typeface="Calibri"/>
              </a:rPr>
              <a:t>Software Component</a:t>
            </a:r>
          </a:p>
          <a:p>
            <a:pPr algn="ctr"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100" dirty="0" smtClean="0">
                <a:solidFill>
                  <a:srgbClr val="000000"/>
                </a:solidFill>
                <a:latin typeface="Calibri"/>
              </a:rPr>
              <a:t>#4</a:t>
            </a:r>
            <a:endParaRPr lang="en-US" sz="1100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" name="Rectangle 46"/>
          <p:cNvSpPr/>
          <p:nvPr/>
        </p:nvSpPr>
        <p:spPr>
          <a:xfrm>
            <a:off x="1188904" y="4400842"/>
            <a:ext cx="1241032" cy="293760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82945" tIns="41473" rIns="82945" bIns="41473" anchor="ctr" anchorCtr="1" compatLnSpc="1"/>
          <a:lstStyle/>
          <a:p>
            <a:pPr algn="ctr"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>
                <a:solidFill>
                  <a:srgbClr val="FFFFFF"/>
                </a:solidFill>
                <a:latin typeface="Calibri"/>
              </a:rPr>
              <a:t>TESTS</a:t>
            </a:r>
          </a:p>
        </p:txBody>
      </p:sp>
      <p:sp>
        <p:nvSpPr>
          <p:cNvPr id="20" name="Rectangle 46"/>
          <p:cNvSpPr/>
          <p:nvPr/>
        </p:nvSpPr>
        <p:spPr>
          <a:xfrm>
            <a:off x="2934381" y="4365801"/>
            <a:ext cx="1241032" cy="293760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82945" tIns="41473" rIns="82945" bIns="41473" anchor="ctr" anchorCtr="1" compatLnSpc="1"/>
          <a:lstStyle/>
          <a:p>
            <a:pPr algn="ctr"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>
                <a:solidFill>
                  <a:srgbClr val="FFFFFF"/>
                </a:solidFill>
                <a:latin typeface="Calibri"/>
              </a:rPr>
              <a:t>TESTS</a:t>
            </a:r>
          </a:p>
        </p:txBody>
      </p:sp>
      <p:sp>
        <p:nvSpPr>
          <p:cNvPr id="21" name="Rectangle 46"/>
          <p:cNvSpPr/>
          <p:nvPr/>
        </p:nvSpPr>
        <p:spPr>
          <a:xfrm>
            <a:off x="4678236" y="4391542"/>
            <a:ext cx="1241032" cy="293760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82945" tIns="41473" rIns="82945" bIns="41473" anchor="ctr" anchorCtr="1" compatLnSpc="1"/>
          <a:lstStyle/>
          <a:p>
            <a:pPr algn="ctr"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>
                <a:solidFill>
                  <a:srgbClr val="FFFFFF"/>
                </a:solidFill>
                <a:latin typeface="Calibri"/>
              </a:rPr>
              <a:t>TESTS</a:t>
            </a:r>
          </a:p>
        </p:txBody>
      </p:sp>
      <p:sp>
        <p:nvSpPr>
          <p:cNvPr id="22" name="Rectangle 46"/>
          <p:cNvSpPr/>
          <p:nvPr/>
        </p:nvSpPr>
        <p:spPr>
          <a:xfrm>
            <a:off x="6394619" y="4365801"/>
            <a:ext cx="1241032" cy="293760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82945" tIns="41473" rIns="82945" bIns="41473" anchor="ctr" anchorCtr="1" compatLnSpc="1"/>
          <a:lstStyle/>
          <a:p>
            <a:pPr algn="ctr"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>
                <a:solidFill>
                  <a:srgbClr val="FFFFFF"/>
                </a:solidFill>
                <a:latin typeface="Calibri"/>
              </a:rPr>
              <a:t>TESTS</a:t>
            </a:r>
          </a:p>
        </p:txBody>
      </p:sp>
      <p:cxnSp>
        <p:nvCxnSpPr>
          <p:cNvPr id="24" name="Straight Arrow Connector 23"/>
          <p:cNvCxnSpPr>
            <a:stCxn id="19" idx="0"/>
            <a:endCxn id="3" idx="2"/>
          </p:cNvCxnSpPr>
          <p:nvPr/>
        </p:nvCxnSpPr>
        <p:spPr>
          <a:xfrm flipV="1">
            <a:off x="1809420" y="2766537"/>
            <a:ext cx="2403020" cy="163430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20" idx="0"/>
            <a:endCxn id="3" idx="2"/>
          </p:cNvCxnSpPr>
          <p:nvPr/>
        </p:nvCxnSpPr>
        <p:spPr>
          <a:xfrm flipV="1">
            <a:off x="3554897" y="2766537"/>
            <a:ext cx="657543" cy="159926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21" idx="0"/>
            <a:endCxn id="3" idx="2"/>
          </p:cNvCxnSpPr>
          <p:nvPr/>
        </p:nvCxnSpPr>
        <p:spPr>
          <a:xfrm flipH="1" flipV="1">
            <a:off x="4212440" y="2766537"/>
            <a:ext cx="1086312" cy="162500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endCxn id="3" idx="2"/>
          </p:cNvCxnSpPr>
          <p:nvPr/>
        </p:nvCxnSpPr>
        <p:spPr>
          <a:xfrm flipH="1" flipV="1">
            <a:off x="4212440" y="2766537"/>
            <a:ext cx="3199219" cy="138605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1155064" y="3928450"/>
            <a:ext cx="15724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200" dirty="0" err="1" smtClean="0"/>
              <a:t>Developer</a:t>
            </a:r>
            <a:r>
              <a:rPr lang="fi-FI" sz="1200" dirty="0" smtClean="0"/>
              <a:t> #1</a:t>
            </a:r>
            <a:endParaRPr lang="en-US" sz="1200" dirty="0"/>
          </a:p>
        </p:txBody>
      </p:sp>
      <p:sp>
        <p:nvSpPr>
          <p:cNvPr id="36" name="TextBox 35"/>
          <p:cNvSpPr txBox="1"/>
          <p:nvPr/>
        </p:nvSpPr>
        <p:spPr>
          <a:xfrm>
            <a:off x="2680361" y="3955249"/>
            <a:ext cx="15724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200" dirty="0" err="1" smtClean="0"/>
              <a:t>Developer</a:t>
            </a:r>
            <a:r>
              <a:rPr lang="fi-FI" sz="1200" dirty="0" smtClean="0"/>
              <a:t> #2</a:t>
            </a:r>
            <a:endParaRPr lang="en-US" sz="1200" dirty="0"/>
          </a:p>
        </p:txBody>
      </p:sp>
      <p:sp>
        <p:nvSpPr>
          <p:cNvPr id="37" name="TextBox 36"/>
          <p:cNvSpPr txBox="1"/>
          <p:nvPr/>
        </p:nvSpPr>
        <p:spPr>
          <a:xfrm>
            <a:off x="4548827" y="3965645"/>
            <a:ext cx="15724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200" dirty="0" err="1" smtClean="0"/>
              <a:t>Developer</a:t>
            </a:r>
            <a:r>
              <a:rPr lang="fi-FI" sz="1200" dirty="0" smtClean="0"/>
              <a:t> #3</a:t>
            </a:r>
            <a:endParaRPr lang="en-US" sz="1200" dirty="0"/>
          </a:p>
        </p:txBody>
      </p:sp>
      <p:sp>
        <p:nvSpPr>
          <p:cNvPr id="38" name="TextBox 37"/>
          <p:cNvSpPr txBox="1"/>
          <p:nvPr/>
        </p:nvSpPr>
        <p:spPr>
          <a:xfrm>
            <a:off x="6346787" y="3933413"/>
            <a:ext cx="15724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200" dirty="0" err="1" smtClean="0"/>
              <a:t>Developer</a:t>
            </a:r>
            <a:r>
              <a:rPr lang="fi-FI" sz="1200" dirty="0" smtClean="0"/>
              <a:t> #4</a:t>
            </a:r>
            <a:endParaRPr lang="en-US" sz="1200" dirty="0"/>
          </a:p>
        </p:txBody>
      </p:sp>
      <p:sp>
        <p:nvSpPr>
          <p:cNvPr id="39" name="TextBox 38"/>
          <p:cNvSpPr txBox="1"/>
          <p:nvPr/>
        </p:nvSpPr>
        <p:spPr>
          <a:xfrm>
            <a:off x="3399060" y="2460093"/>
            <a:ext cx="21247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200" dirty="0" err="1" smtClean="0"/>
              <a:t>Integration</a:t>
            </a:r>
            <a:r>
              <a:rPr lang="fi-FI" sz="1200" dirty="0" smtClean="0"/>
              <a:t> </a:t>
            </a:r>
            <a:r>
              <a:rPr lang="fi-FI" sz="1200" dirty="0" err="1" smtClean="0"/>
              <a:t>test</a:t>
            </a:r>
            <a:r>
              <a:rPr lang="fi-FI" sz="1200" dirty="0" smtClean="0"/>
              <a:t> </a:t>
            </a:r>
            <a:r>
              <a:rPr lang="fi-FI" sz="1200" dirty="0" err="1" smtClean="0"/>
              <a:t>engineer</a:t>
            </a:r>
            <a:endParaRPr lang="en-US" sz="1200" dirty="0"/>
          </a:p>
        </p:txBody>
      </p:sp>
      <p:sp>
        <p:nvSpPr>
          <p:cNvPr id="41" name="TextBox 40"/>
          <p:cNvSpPr txBox="1"/>
          <p:nvPr/>
        </p:nvSpPr>
        <p:spPr>
          <a:xfrm>
            <a:off x="935066" y="3435580"/>
            <a:ext cx="25976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400" dirty="0" smtClean="0"/>
              <a:t>Component </a:t>
            </a:r>
            <a:r>
              <a:rPr lang="fi-FI" sz="1400" dirty="0" err="1" smtClean="0"/>
              <a:t>Sandbox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67248157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Integration Testing</a:t>
            </a:r>
            <a:endParaRPr lang="en-US" dirty="0"/>
          </a:p>
        </p:txBody>
      </p:sp>
      <p:pic>
        <p:nvPicPr>
          <p:cNvPr id="4" name="Picture 3" descr="C:\Users\rinma\AppData\Local\Microsoft\Windows\Temporary Internet Files\Content.IE5\4FIJ4XJ8\MC900078623[1].wmf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051720" y="2060848"/>
            <a:ext cx="4675677" cy="356436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3221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smtClean="0"/>
              <a:t>How to </a:t>
            </a:r>
            <a:r>
              <a:rPr lang="fi-FI" dirty="0" err="1" smtClean="0"/>
              <a:t>test</a:t>
            </a:r>
            <a:r>
              <a:rPr lang="fi-FI" dirty="0" smtClean="0"/>
              <a:t> 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57200" y="1418208"/>
            <a:ext cx="5398028" cy="437383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6"/>
          <p:cNvSpPr txBox="1"/>
          <p:nvPr/>
        </p:nvSpPr>
        <p:spPr>
          <a:xfrm>
            <a:off x="6074304" y="2849367"/>
            <a:ext cx="2570700" cy="1842778"/>
          </a:xfrm>
          <a:prstGeom prst="rect">
            <a:avLst/>
          </a:prstGeom>
          <a:noFill/>
          <a:ln>
            <a:noFill/>
          </a:ln>
        </p:spPr>
        <p:txBody>
          <a:bodyPr vert="horz" wrap="square" lIns="82945" tIns="41473" rIns="82945" bIns="41473" anchor="t" anchorCtr="0" compatLnSpc="1">
            <a:spAutoFit/>
          </a:bodyPr>
          <a:lstStyle/>
          <a:p>
            <a:pPr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dirty="0">
                <a:solidFill>
                  <a:srgbClr val="000000"/>
                </a:solidFill>
                <a:latin typeface="Calibri"/>
              </a:rPr>
              <a:t>What should be tested?</a:t>
            </a:r>
          </a:p>
          <a:p>
            <a:pPr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dirty="0">
              <a:solidFill>
                <a:srgbClr val="000000"/>
              </a:solidFill>
              <a:latin typeface="Calibri"/>
            </a:endParaRPr>
          </a:p>
          <a:p>
            <a:pPr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dirty="0">
              <a:solidFill>
                <a:srgbClr val="000000"/>
              </a:solidFill>
              <a:latin typeface="Calibri"/>
            </a:endParaRPr>
          </a:p>
          <a:p>
            <a:pPr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dirty="0">
              <a:solidFill>
                <a:srgbClr val="000000"/>
              </a:solidFill>
              <a:latin typeface="Calibri"/>
            </a:endParaRPr>
          </a:p>
          <a:p>
            <a:pPr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dirty="0">
              <a:solidFill>
                <a:srgbClr val="000000"/>
              </a:solidFill>
              <a:latin typeface="Calibri"/>
            </a:endParaRPr>
          </a:p>
          <a:p>
            <a:pPr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dirty="0">
                <a:solidFill>
                  <a:srgbClr val="000000"/>
                </a:solidFill>
                <a:latin typeface="Calibri"/>
              </a:rPr>
              <a:t>How ?</a:t>
            </a:r>
          </a:p>
          <a:p>
            <a:pPr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Vertical Scroll 5"/>
          <p:cNvSpPr/>
          <p:nvPr/>
        </p:nvSpPr>
        <p:spPr>
          <a:xfrm>
            <a:off x="1619672" y="6021288"/>
            <a:ext cx="6624735" cy="576064"/>
          </a:xfrm>
          <a:prstGeom prst="verticalScroll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>
                <a:solidFill>
                  <a:srgbClr val="000000"/>
                </a:solidFill>
              </a:rPr>
              <a:t>http://prosentti.vero.fi/veropros_tietojen_syotto2011.asp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776473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/>
          <p:cNvSpPr/>
          <p:nvPr/>
        </p:nvSpPr>
        <p:spPr>
          <a:xfrm>
            <a:off x="1835696" y="4271717"/>
            <a:ext cx="2736304" cy="1368152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 err="1" smtClean="0"/>
              <a:t>Other</a:t>
            </a:r>
            <a:r>
              <a:rPr lang="fi-FI" dirty="0" smtClean="0"/>
              <a:t> Services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800087" y="3130060"/>
            <a:ext cx="2736304" cy="1368152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 smtClean="0"/>
              <a:t>Data </a:t>
            </a:r>
            <a:r>
              <a:rPr lang="fi-FI" dirty="0" err="1" smtClean="0"/>
              <a:t>Base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i-FI" dirty="0" err="1" smtClean="0"/>
              <a:t>Integrate</a:t>
            </a:r>
            <a:r>
              <a:rPr lang="fi-FI" dirty="0" smtClean="0"/>
              <a:t> </a:t>
            </a:r>
            <a:r>
              <a:rPr lang="fi-FI" dirty="0" err="1" smtClean="0"/>
              <a:t>early</a:t>
            </a:r>
            <a:r>
              <a:rPr lang="fi-FI" dirty="0" smtClean="0"/>
              <a:t>! </a:t>
            </a:r>
            <a:r>
              <a:rPr lang="fi-FI" dirty="0" err="1" smtClean="0"/>
              <a:t>Avoid</a:t>
            </a:r>
            <a:r>
              <a:rPr lang="fi-FI" dirty="0" smtClean="0"/>
              <a:t> </a:t>
            </a:r>
            <a:r>
              <a:rPr lang="fi-FI" dirty="0" err="1" smtClean="0"/>
              <a:t>Big</a:t>
            </a:r>
            <a:r>
              <a:rPr lang="fi-FI" dirty="0" smtClean="0"/>
              <a:t> </a:t>
            </a:r>
            <a:r>
              <a:rPr lang="fi-FI" dirty="0" err="1" smtClean="0"/>
              <a:t>Bang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529662" y="1916832"/>
            <a:ext cx="2736304" cy="1368152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 smtClean="0"/>
              <a:t>Web Service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3995936" y="1667235"/>
            <a:ext cx="2736304" cy="1368152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 smtClean="0"/>
              <a:t>Hardware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5145341" y="2858611"/>
            <a:ext cx="2736304" cy="1368152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 smtClean="0"/>
              <a:t>Mobile Application</a:t>
            </a:r>
            <a:endParaRPr lang="en-US" dirty="0"/>
          </a:p>
        </p:txBody>
      </p:sp>
      <p:pic>
        <p:nvPicPr>
          <p:cNvPr id="9" name="Picture 2" descr="C:\Users\rinma\AppData\Local\Microsoft\Windows\Temporary Internet Files\Content.IE5\XM1S2UHB\MC900441310[1]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158899" y="3902346"/>
            <a:ext cx="354594" cy="354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2" descr="C:\Users\rinma\AppData\Local\Microsoft\Windows\Temporary Internet Files\Content.IE5\XM1S2UHB\MC900441310[1]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849254" y="2851843"/>
            <a:ext cx="354594" cy="354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2" descr="C:\Users\rinma\AppData\Local\Microsoft\Windows\Temporary Internet Files\Content.IE5\XM1S2UHB\MC900441310[1]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321806" y="2472364"/>
            <a:ext cx="354594" cy="354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2" descr="C:\Users\rinma\AppData\Local\Microsoft\Windows\Temporary Internet Files\Content.IE5\XM1S2UHB\MC900441310[1]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835696" y="4079661"/>
            <a:ext cx="354594" cy="354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2" descr="C:\Users\rinma\AppData\Local\Microsoft\Windows\Temporary Internet Files\Content.IE5\XM1S2UHB\MC900441310[1]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191292" y="5164595"/>
            <a:ext cx="354594" cy="354631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TextBox 13"/>
          <p:cNvSpPr txBox="1"/>
          <p:nvPr/>
        </p:nvSpPr>
        <p:spPr>
          <a:xfrm>
            <a:off x="2279884" y="2849281"/>
            <a:ext cx="1487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smtClean="0"/>
              <a:t>10 %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671643" y="2416242"/>
            <a:ext cx="1487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smtClean="0"/>
              <a:t>50 %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1269049" y="4072310"/>
            <a:ext cx="1487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smtClean="0"/>
              <a:t>90 %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709111" y="5157192"/>
            <a:ext cx="638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smtClean="0"/>
              <a:t>99%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5648848" y="3874371"/>
            <a:ext cx="1487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smtClean="0"/>
              <a:t>10 %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4853055" y="4890131"/>
            <a:ext cx="3320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smtClean="0"/>
              <a:t>99%+90%+10%+50%+10% =?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95860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 smtClean="0"/>
              <a:t>Verification</a:t>
            </a:r>
            <a:r>
              <a:rPr lang="fi-FI" dirty="0" smtClean="0"/>
              <a:t> &amp; </a:t>
            </a:r>
            <a:r>
              <a:rPr lang="fi-FI" dirty="0" err="1" smtClean="0"/>
              <a:t>Validation</a:t>
            </a:r>
            <a:endParaRPr lang="en-US" dirty="0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1691236" y="2852936"/>
            <a:ext cx="5761528" cy="1231106"/>
          </a:xfrm>
          <a:prstGeom prst="rect">
            <a:avLst/>
          </a:prstGeom>
        </p:spPr>
        <p:txBody>
          <a:bodyPr vert="horz" wrap="square" lIns="91440" tIns="45720" rIns="91440" bIns="45720" rtlCol="0" anchor="ctr" anchorCtr="1">
            <a:spAutoFit/>
          </a:bodyPr>
          <a:lstStyle>
            <a:defPPr lvl="0">
              <a:buSzPct val="45000"/>
              <a:buFont typeface="StarSymbol"/>
              <a:buNone/>
              <a:defRPr/>
            </a:defPPr>
            <a:lvl1pPr marL="342900" lvl="0" indent="-342900" algn="l" defTabSz="914400" rtl="0" eaLnBrk="1" latinLnBrk="0" hangingPunct="1">
              <a:spcBef>
                <a:spcPct val="20000"/>
              </a:spcBef>
              <a:buSzPct val="45000"/>
              <a:buFont typeface="StarSymbol"/>
              <a:buChar char="●"/>
              <a:defRPr sz="2400" kern="1200">
                <a:solidFill>
                  <a:srgbClr val="191919"/>
                </a:solidFill>
                <a:latin typeface="Roboto Lt" pitchFamily="2" charset="0"/>
                <a:ea typeface="Roboto Lt" pitchFamily="2" charset="0"/>
                <a:cs typeface="+mn-cs"/>
              </a:defRPr>
            </a:lvl1pPr>
            <a:lvl2pPr marL="742950" lvl="1" indent="-285750" algn="l" defTabSz="914400" rtl="0" eaLnBrk="1" latinLnBrk="0" hangingPunct="1">
              <a:spcBef>
                <a:spcPct val="20000"/>
              </a:spcBef>
              <a:buSzPct val="45000"/>
              <a:buFont typeface="StarSymbol"/>
              <a:buChar char="●"/>
              <a:defRPr sz="2200" kern="1200">
                <a:solidFill>
                  <a:srgbClr val="191919"/>
                </a:solidFill>
                <a:latin typeface="Roboto Lt" pitchFamily="2" charset="0"/>
                <a:ea typeface="Roboto Lt" pitchFamily="2" charset="0"/>
                <a:cs typeface="+mn-cs"/>
              </a:defRPr>
            </a:lvl2pPr>
            <a:lvl3pPr marL="1143000" lvl="2" indent="-228600" algn="l" defTabSz="914400" rtl="0" eaLnBrk="1" latinLnBrk="0" hangingPunct="1">
              <a:spcBef>
                <a:spcPct val="20000"/>
              </a:spcBef>
              <a:buSzPct val="45000"/>
              <a:buFont typeface="StarSymbol"/>
              <a:buChar char="●"/>
              <a:defRPr sz="2200" kern="1200">
                <a:solidFill>
                  <a:srgbClr val="191919"/>
                </a:solidFill>
                <a:latin typeface="Roboto Lt" pitchFamily="2" charset="0"/>
                <a:ea typeface="Roboto Lt" pitchFamily="2" charset="0"/>
                <a:cs typeface="+mn-cs"/>
              </a:defRPr>
            </a:lvl3pPr>
            <a:lvl4pPr marL="1600200" lvl="3" indent="-228600" algn="l" defTabSz="914400" rtl="0" eaLnBrk="1" latinLnBrk="0" hangingPunct="1">
              <a:spcBef>
                <a:spcPct val="20000"/>
              </a:spcBef>
              <a:buSzPct val="45000"/>
              <a:buFont typeface="StarSymbol"/>
              <a:buChar char="●"/>
              <a:defRPr sz="2000" kern="1200">
                <a:solidFill>
                  <a:srgbClr val="191919"/>
                </a:solidFill>
                <a:latin typeface="Roboto Lt" pitchFamily="2" charset="0"/>
                <a:ea typeface="Roboto Lt" pitchFamily="2" charset="0"/>
                <a:cs typeface="+mn-cs"/>
              </a:defRPr>
            </a:lvl4pPr>
            <a:lvl5pPr marL="2057400" lvl="4" indent="-228600" algn="l" defTabSz="914400" rtl="0" eaLnBrk="1" latinLnBrk="0" hangingPunct="1">
              <a:spcBef>
                <a:spcPct val="20000"/>
              </a:spcBef>
              <a:buSzPct val="45000"/>
              <a:buFont typeface="StarSymbol"/>
              <a:buChar char="●"/>
              <a:defRPr sz="2000" kern="1200">
                <a:solidFill>
                  <a:srgbClr val="191919"/>
                </a:solidFill>
                <a:latin typeface="Roboto Lt" pitchFamily="2" charset="0"/>
                <a:ea typeface="Roboto Lt" pitchFamily="2" charset="0"/>
                <a:cs typeface="+mn-cs"/>
              </a:defRPr>
            </a:lvl5pPr>
            <a:lvl6pPr marL="2514600" lvl="5" indent="-228600" algn="l" defTabSz="914400" rtl="0" eaLnBrk="1" latinLnBrk="0" hangingPunct="1">
              <a:spcBef>
                <a:spcPct val="20000"/>
              </a:spcBef>
              <a:buSzPct val="45000"/>
              <a:buFont typeface="StarSymbol"/>
              <a:buChar char="●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914400" rtl="0" eaLnBrk="1" latinLnBrk="0" hangingPunct="1">
              <a:spcBef>
                <a:spcPct val="20000"/>
              </a:spcBef>
              <a:buSzPct val="45000"/>
              <a:buFont typeface="StarSymbol"/>
              <a:buChar char="●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914400" rtl="0" eaLnBrk="1" latinLnBrk="0" hangingPunct="1">
              <a:spcBef>
                <a:spcPct val="20000"/>
              </a:spcBef>
              <a:buSzPct val="45000"/>
              <a:buFont typeface="StarSymbol"/>
              <a:buChar char="●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914400" rtl="0" eaLnBrk="1" latinLnBrk="0" hangingPunct="1">
              <a:spcBef>
                <a:spcPct val="20000"/>
              </a:spcBef>
              <a:buSzPct val="45000"/>
              <a:buFont typeface="StarSymbol"/>
              <a:buChar char="●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StarSymbol"/>
              <a:buNone/>
              <a:tabLst>
                <a:tab pos="0" algn="l"/>
                <a:tab pos="106200" algn="l"/>
                <a:tab pos="555480" algn="l"/>
                <a:tab pos="1004760" algn="l"/>
                <a:tab pos="1454040" algn="l"/>
                <a:tab pos="1903320" algn="l"/>
                <a:tab pos="2352600" algn="l"/>
                <a:tab pos="2801880" algn="l"/>
                <a:tab pos="3251159" algn="l"/>
                <a:tab pos="3700440" algn="l"/>
                <a:tab pos="4149719" algn="l"/>
                <a:tab pos="4598640" algn="l"/>
                <a:tab pos="5047920" algn="l"/>
                <a:tab pos="5497200" algn="l"/>
                <a:tab pos="5946480" algn="l"/>
                <a:tab pos="6395759" algn="l"/>
                <a:tab pos="6845040" algn="l"/>
                <a:tab pos="7294319" algn="l"/>
                <a:tab pos="7743600" algn="l"/>
                <a:tab pos="8192880" algn="l"/>
                <a:tab pos="8642160" algn="l"/>
              </a:tabLst>
            </a:pPr>
            <a:r>
              <a:rPr lang="fi-FI" sz="2000" dirty="0" err="1" smtClean="0">
                <a:latin typeface="Liberation Sans" pitchFamily="18"/>
                <a:ea typeface="Arial Unicode MS" pitchFamily="2"/>
                <a:cs typeface="Arial Unicode MS" pitchFamily="2"/>
              </a:rPr>
              <a:t>Validation</a:t>
            </a:r>
            <a:r>
              <a:rPr lang="fi-FI" sz="2000" dirty="0" smtClean="0">
                <a:latin typeface="Liberation Sans" pitchFamily="18"/>
                <a:ea typeface="Arial Unicode MS" pitchFamily="2"/>
                <a:cs typeface="Arial Unicode MS" pitchFamily="2"/>
              </a:rPr>
              <a:t> = </a:t>
            </a:r>
            <a:r>
              <a:rPr lang="de-DE" sz="2000" dirty="0" smtClean="0">
                <a:latin typeface="Liberation Sans" pitchFamily="18"/>
                <a:ea typeface="Arial Unicode MS" pitchFamily="2"/>
                <a:cs typeface="Arial Unicode MS" pitchFamily="2"/>
              </a:rPr>
              <a:t>Are </a:t>
            </a:r>
            <a:r>
              <a:rPr lang="de-DE" sz="2000" dirty="0" err="1" smtClean="0">
                <a:latin typeface="Liberation Sans" pitchFamily="18"/>
                <a:ea typeface="Arial Unicode MS" pitchFamily="2"/>
                <a:cs typeface="Arial Unicode MS" pitchFamily="2"/>
              </a:rPr>
              <a:t>we</a:t>
            </a:r>
            <a:r>
              <a:rPr lang="de-DE" sz="2000" dirty="0" smtClean="0">
                <a:latin typeface="Liberation Sans" pitchFamily="18"/>
                <a:ea typeface="Arial Unicode MS" pitchFamily="2"/>
                <a:cs typeface="Arial Unicode MS" pitchFamily="2"/>
              </a:rPr>
              <a:t> </a:t>
            </a:r>
            <a:r>
              <a:rPr lang="de-DE" sz="2000" dirty="0" err="1" smtClean="0">
                <a:latin typeface="Liberation Sans" pitchFamily="18"/>
                <a:ea typeface="Arial Unicode MS" pitchFamily="2"/>
                <a:cs typeface="Arial Unicode MS" pitchFamily="2"/>
              </a:rPr>
              <a:t>building</a:t>
            </a:r>
            <a:r>
              <a:rPr lang="de-DE" sz="2000" dirty="0" smtClean="0">
                <a:latin typeface="Liberation Sans" pitchFamily="18"/>
                <a:ea typeface="Arial Unicode MS" pitchFamily="2"/>
                <a:cs typeface="Arial Unicode MS" pitchFamily="2"/>
              </a:rPr>
              <a:t> </a:t>
            </a:r>
            <a:r>
              <a:rPr lang="de-DE" sz="2000" dirty="0" err="1" smtClean="0">
                <a:latin typeface="Liberation Sans" pitchFamily="18"/>
                <a:ea typeface="Arial Unicode MS" pitchFamily="2"/>
                <a:cs typeface="Arial Unicode MS" pitchFamily="2"/>
              </a:rPr>
              <a:t>the</a:t>
            </a:r>
            <a:r>
              <a:rPr lang="de-DE" sz="2000" dirty="0" smtClean="0">
                <a:latin typeface="Liberation Sans" pitchFamily="18"/>
                <a:ea typeface="Arial Unicode MS" pitchFamily="2"/>
                <a:cs typeface="Arial Unicode MS" pitchFamily="2"/>
              </a:rPr>
              <a:t> </a:t>
            </a:r>
            <a:r>
              <a:rPr lang="de-DE" sz="2000" dirty="0" err="1" smtClean="0">
                <a:latin typeface="Liberation Sans" pitchFamily="18"/>
                <a:ea typeface="Arial Unicode MS" pitchFamily="2"/>
                <a:cs typeface="Arial Unicode MS" pitchFamily="2"/>
              </a:rPr>
              <a:t>right</a:t>
            </a:r>
            <a:r>
              <a:rPr lang="de-DE" sz="2000" dirty="0" smtClean="0">
                <a:latin typeface="Liberation Sans" pitchFamily="18"/>
                <a:ea typeface="Arial Unicode MS" pitchFamily="2"/>
                <a:cs typeface="Arial Unicode MS" pitchFamily="2"/>
              </a:rPr>
              <a:t> </a:t>
            </a:r>
            <a:r>
              <a:rPr lang="de-DE" sz="2000" dirty="0" err="1" smtClean="0">
                <a:latin typeface="Liberation Sans" pitchFamily="18"/>
                <a:ea typeface="Arial Unicode MS" pitchFamily="2"/>
                <a:cs typeface="Arial Unicode MS" pitchFamily="2"/>
              </a:rPr>
              <a:t>product</a:t>
            </a:r>
            <a:r>
              <a:rPr lang="de-DE" sz="2000" dirty="0" smtClean="0">
                <a:latin typeface="Liberation Sans" pitchFamily="18"/>
                <a:ea typeface="Arial Unicode MS" pitchFamily="2"/>
                <a:cs typeface="Arial Unicode MS" pitchFamily="2"/>
              </a:rPr>
              <a:t>?</a:t>
            </a:r>
          </a:p>
          <a:p>
            <a:pPr marL="0" indent="0" algn="ctr">
              <a:buFont typeface="StarSymbol"/>
              <a:buNone/>
              <a:tabLst>
                <a:tab pos="0" algn="l"/>
                <a:tab pos="106200" algn="l"/>
                <a:tab pos="555480" algn="l"/>
                <a:tab pos="1004760" algn="l"/>
                <a:tab pos="1454040" algn="l"/>
                <a:tab pos="1903320" algn="l"/>
                <a:tab pos="2352600" algn="l"/>
                <a:tab pos="2801880" algn="l"/>
                <a:tab pos="3251159" algn="l"/>
                <a:tab pos="3700440" algn="l"/>
                <a:tab pos="4149719" algn="l"/>
                <a:tab pos="4598640" algn="l"/>
                <a:tab pos="5047920" algn="l"/>
                <a:tab pos="5497200" algn="l"/>
                <a:tab pos="5946480" algn="l"/>
                <a:tab pos="6395759" algn="l"/>
                <a:tab pos="6845040" algn="l"/>
                <a:tab pos="7294319" algn="l"/>
                <a:tab pos="7743600" algn="l"/>
                <a:tab pos="8192880" algn="l"/>
                <a:tab pos="8642160" algn="l"/>
              </a:tabLst>
            </a:pPr>
            <a:endParaRPr lang="de-DE" sz="2000" dirty="0" smtClean="0">
              <a:latin typeface="Liberation Sans" pitchFamily="18"/>
              <a:ea typeface="Arial Unicode MS" pitchFamily="2"/>
              <a:cs typeface="Arial Unicode MS" pitchFamily="2"/>
            </a:endParaRPr>
          </a:p>
          <a:p>
            <a:pPr marL="0" indent="0" algn="ctr">
              <a:buFont typeface="StarSymbol"/>
              <a:buNone/>
              <a:tabLst>
                <a:tab pos="0" algn="l"/>
                <a:tab pos="106200" algn="l"/>
                <a:tab pos="555480" algn="l"/>
                <a:tab pos="1004760" algn="l"/>
                <a:tab pos="1454040" algn="l"/>
                <a:tab pos="1903320" algn="l"/>
                <a:tab pos="2352600" algn="l"/>
                <a:tab pos="2801880" algn="l"/>
                <a:tab pos="3251159" algn="l"/>
                <a:tab pos="3700440" algn="l"/>
                <a:tab pos="4149719" algn="l"/>
                <a:tab pos="4598640" algn="l"/>
                <a:tab pos="5047920" algn="l"/>
                <a:tab pos="5497200" algn="l"/>
                <a:tab pos="5946480" algn="l"/>
                <a:tab pos="6395759" algn="l"/>
                <a:tab pos="6845040" algn="l"/>
                <a:tab pos="7294319" algn="l"/>
                <a:tab pos="7743600" algn="l"/>
                <a:tab pos="8192880" algn="l"/>
                <a:tab pos="8642160" algn="l"/>
              </a:tabLst>
            </a:pPr>
            <a:r>
              <a:rPr lang="de-DE" sz="2000" dirty="0" err="1" smtClean="0">
                <a:latin typeface="Liberation Sans" pitchFamily="18"/>
                <a:ea typeface="Arial Unicode MS" pitchFamily="2"/>
                <a:cs typeface="Arial Unicode MS" pitchFamily="2"/>
              </a:rPr>
              <a:t>Verification</a:t>
            </a:r>
            <a:r>
              <a:rPr lang="de-DE" sz="2000" dirty="0" smtClean="0">
                <a:latin typeface="Liberation Sans" pitchFamily="18"/>
                <a:ea typeface="Arial Unicode MS" pitchFamily="2"/>
                <a:cs typeface="Arial Unicode MS" pitchFamily="2"/>
              </a:rPr>
              <a:t> = Are </a:t>
            </a:r>
            <a:r>
              <a:rPr lang="de-DE" sz="2000" dirty="0" err="1" smtClean="0">
                <a:latin typeface="Liberation Sans" pitchFamily="18"/>
                <a:ea typeface="Arial Unicode MS" pitchFamily="2"/>
                <a:cs typeface="Arial Unicode MS" pitchFamily="2"/>
              </a:rPr>
              <a:t>we</a:t>
            </a:r>
            <a:r>
              <a:rPr lang="de-DE" sz="2000" dirty="0" smtClean="0">
                <a:latin typeface="Liberation Sans" pitchFamily="18"/>
                <a:ea typeface="Arial Unicode MS" pitchFamily="2"/>
                <a:cs typeface="Arial Unicode MS" pitchFamily="2"/>
              </a:rPr>
              <a:t> </a:t>
            </a:r>
            <a:r>
              <a:rPr lang="de-DE" sz="2000" dirty="0" err="1" smtClean="0">
                <a:latin typeface="Liberation Sans" pitchFamily="18"/>
                <a:ea typeface="Arial Unicode MS" pitchFamily="2"/>
                <a:cs typeface="Arial Unicode MS" pitchFamily="2"/>
              </a:rPr>
              <a:t>building</a:t>
            </a:r>
            <a:r>
              <a:rPr lang="de-DE" sz="2000" dirty="0" smtClean="0">
                <a:latin typeface="Liberation Sans" pitchFamily="18"/>
                <a:ea typeface="Arial Unicode MS" pitchFamily="2"/>
                <a:cs typeface="Arial Unicode MS" pitchFamily="2"/>
              </a:rPr>
              <a:t> </a:t>
            </a:r>
            <a:r>
              <a:rPr lang="de-DE" sz="2000" dirty="0" err="1" smtClean="0">
                <a:latin typeface="Liberation Sans" pitchFamily="18"/>
                <a:ea typeface="Arial Unicode MS" pitchFamily="2"/>
                <a:cs typeface="Arial Unicode MS" pitchFamily="2"/>
              </a:rPr>
              <a:t>the</a:t>
            </a:r>
            <a:r>
              <a:rPr lang="de-DE" sz="2000" dirty="0" smtClean="0">
                <a:latin typeface="Liberation Sans" pitchFamily="18"/>
                <a:ea typeface="Arial Unicode MS" pitchFamily="2"/>
                <a:cs typeface="Arial Unicode MS" pitchFamily="2"/>
              </a:rPr>
              <a:t> </a:t>
            </a:r>
            <a:r>
              <a:rPr lang="de-DE" sz="2000" dirty="0" err="1" smtClean="0">
                <a:latin typeface="Liberation Sans" pitchFamily="18"/>
                <a:ea typeface="Arial Unicode MS" pitchFamily="2"/>
                <a:cs typeface="Arial Unicode MS" pitchFamily="2"/>
              </a:rPr>
              <a:t>product</a:t>
            </a:r>
            <a:r>
              <a:rPr lang="de-DE" sz="2000" dirty="0" smtClean="0">
                <a:latin typeface="Liberation Sans" pitchFamily="18"/>
                <a:ea typeface="Arial Unicode MS" pitchFamily="2"/>
                <a:cs typeface="Arial Unicode MS" pitchFamily="2"/>
              </a:rPr>
              <a:t> </a:t>
            </a:r>
            <a:r>
              <a:rPr lang="de-DE" sz="2000" dirty="0" err="1" smtClean="0">
                <a:latin typeface="Liberation Sans" pitchFamily="18"/>
                <a:ea typeface="Arial Unicode MS" pitchFamily="2"/>
                <a:cs typeface="Arial Unicode MS" pitchFamily="2"/>
              </a:rPr>
              <a:t>right</a:t>
            </a:r>
            <a:r>
              <a:rPr lang="de-DE" sz="2000" dirty="0" smtClean="0">
                <a:latin typeface="Liberation Sans" pitchFamily="18"/>
                <a:ea typeface="Arial Unicode MS" pitchFamily="2"/>
                <a:cs typeface="Arial Unicode MS" pitchFamily="2"/>
              </a:rPr>
              <a:t>?</a:t>
            </a:r>
          </a:p>
          <a:p>
            <a:pPr marL="0" indent="0" algn="ctr">
              <a:buFont typeface="StarSymbol"/>
              <a:buNone/>
              <a:tabLst>
                <a:tab pos="0" algn="l"/>
                <a:tab pos="106200" algn="l"/>
                <a:tab pos="555480" algn="l"/>
                <a:tab pos="1004760" algn="l"/>
                <a:tab pos="1454040" algn="l"/>
                <a:tab pos="1903320" algn="l"/>
                <a:tab pos="2352600" algn="l"/>
                <a:tab pos="2801880" algn="l"/>
                <a:tab pos="3251159" algn="l"/>
                <a:tab pos="3700440" algn="l"/>
                <a:tab pos="4149719" algn="l"/>
                <a:tab pos="4598640" algn="l"/>
                <a:tab pos="5047920" algn="l"/>
                <a:tab pos="5497200" algn="l"/>
                <a:tab pos="5946480" algn="l"/>
                <a:tab pos="6395759" algn="l"/>
                <a:tab pos="6845040" algn="l"/>
                <a:tab pos="7294319" algn="l"/>
                <a:tab pos="7743600" algn="l"/>
                <a:tab pos="8192880" algn="l"/>
                <a:tab pos="8642160" algn="l"/>
              </a:tabLst>
            </a:pPr>
            <a:endParaRPr lang="fi-FI" sz="2000" dirty="0"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405126184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Integration Testing with stubs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915816" y="3145831"/>
            <a:ext cx="2952328" cy="112290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 err="1" smtClean="0"/>
              <a:t>Test</a:t>
            </a:r>
            <a:r>
              <a:rPr lang="fi-FI" dirty="0" smtClean="0"/>
              <a:t> </a:t>
            </a:r>
            <a:r>
              <a:rPr lang="fi-FI" dirty="0" err="1" smtClean="0"/>
              <a:t>target</a:t>
            </a:r>
            <a:endParaRPr lang="fi-FI" dirty="0"/>
          </a:p>
          <a:p>
            <a:pPr algn="ctr"/>
            <a:r>
              <a:rPr lang="fi-FI" dirty="0" smtClean="0"/>
              <a:t>(Component, </a:t>
            </a:r>
            <a:r>
              <a:rPr lang="fi-FI" dirty="0" err="1" smtClean="0"/>
              <a:t>part</a:t>
            </a:r>
            <a:r>
              <a:rPr lang="fi-FI" dirty="0" smtClean="0"/>
              <a:t> of </a:t>
            </a:r>
            <a:r>
              <a:rPr lang="fi-FI" dirty="0" err="1" smtClean="0"/>
              <a:t>solution</a:t>
            </a:r>
            <a:r>
              <a:rPr lang="fi-FI" dirty="0" smtClean="0"/>
              <a:t>)</a:t>
            </a:r>
            <a:endParaRPr lang="en-US" dirty="0"/>
          </a:p>
        </p:txBody>
      </p:sp>
      <p:sp>
        <p:nvSpPr>
          <p:cNvPr id="7" name="Right Arrow 6"/>
          <p:cNvSpPr/>
          <p:nvPr/>
        </p:nvSpPr>
        <p:spPr>
          <a:xfrm>
            <a:off x="5868144" y="3821154"/>
            <a:ext cx="2016224" cy="447585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i-FI" dirty="0" err="1" smtClean="0"/>
              <a:t>Messages</a:t>
            </a:r>
            <a:r>
              <a:rPr lang="fi-FI" dirty="0" smtClean="0"/>
              <a:t>/</a:t>
            </a:r>
            <a:r>
              <a:rPr lang="fi-FI" dirty="0" err="1" smtClean="0"/>
              <a:t>Events</a:t>
            </a:r>
            <a:endParaRPr lang="en-US" dirty="0"/>
          </a:p>
        </p:txBody>
      </p:sp>
      <p:sp>
        <p:nvSpPr>
          <p:cNvPr id="8" name="Right Arrow 7"/>
          <p:cNvSpPr/>
          <p:nvPr/>
        </p:nvSpPr>
        <p:spPr>
          <a:xfrm>
            <a:off x="5868144" y="3216586"/>
            <a:ext cx="2016224" cy="468052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i-FI" dirty="0" err="1" smtClean="0"/>
              <a:t>Logs</a:t>
            </a:r>
            <a:endParaRPr lang="en-US" dirty="0"/>
          </a:p>
        </p:txBody>
      </p:sp>
      <p:sp>
        <p:nvSpPr>
          <p:cNvPr id="9" name="Isosceles Triangle 8"/>
          <p:cNvSpPr/>
          <p:nvPr/>
        </p:nvSpPr>
        <p:spPr>
          <a:xfrm>
            <a:off x="3059832" y="1916832"/>
            <a:ext cx="2592288" cy="1207921"/>
          </a:xfrm>
          <a:prstGeom prst="triangl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i-FI" dirty="0" err="1" smtClean="0"/>
              <a:t>Interfaces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 rot="19045101">
            <a:off x="2569928" y="1910772"/>
            <a:ext cx="1789053" cy="66105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 smtClean="0"/>
              <a:t>STUB/MOCK</a:t>
            </a:r>
          </a:p>
          <a:p>
            <a:pPr algn="ctr"/>
            <a:r>
              <a:rPr lang="fi-FI" dirty="0" smtClean="0"/>
              <a:t>Component #1</a:t>
            </a:r>
            <a:endParaRPr lang="en-US" dirty="0"/>
          </a:p>
        </p:txBody>
      </p:sp>
      <p:sp>
        <p:nvSpPr>
          <p:cNvPr id="12" name="Rounded Rectangle 11"/>
          <p:cNvSpPr/>
          <p:nvPr/>
        </p:nvSpPr>
        <p:spPr>
          <a:xfrm rot="2591992">
            <a:off x="4423903" y="1833650"/>
            <a:ext cx="1789053" cy="766543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 smtClean="0"/>
              <a:t>STUB/MOCK</a:t>
            </a:r>
          </a:p>
          <a:p>
            <a:pPr algn="ctr"/>
            <a:r>
              <a:rPr lang="fi-FI" dirty="0" smtClean="0"/>
              <a:t>Component #2</a:t>
            </a:r>
            <a:endParaRPr lang="en-US" dirty="0"/>
          </a:p>
        </p:txBody>
      </p:sp>
      <p:sp>
        <p:nvSpPr>
          <p:cNvPr id="13" name="Right Arrow 12"/>
          <p:cNvSpPr/>
          <p:nvPr/>
        </p:nvSpPr>
        <p:spPr>
          <a:xfrm>
            <a:off x="611560" y="3124753"/>
            <a:ext cx="2333826" cy="1143985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i-FI" dirty="0" smtClean="0"/>
              <a:t>Target Control </a:t>
            </a:r>
            <a:r>
              <a:rPr lang="fi-FI" dirty="0" err="1" smtClean="0"/>
              <a:t>interface</a:t>
            </a:r>
            <a:endParaRPr lang="en-US" dirty="0"/>
          </a:p>
        </p:txBody>
      </p:sp>
      <p:sp>
        <p:nvSpPr>
          <p:cNvPr id="14" name="Rounded Rectangle 13"/>
          <p:cNvSpPr/>
          <p:nvPr/>
        </p:nvSpPr>
        <p:spPr>
          <a:xfrm>
            <a:off x="2915816" y="4272304"/>
            <a:ext cx="2952328" cy="1460952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 err="1" smtClean="0"/>
              <a:t>Execution</a:t>
            </a:r>
            <a:r>
              <a:rPr lang="fi-FI" dirty="0" smtClean="0"/>
              <a:t> Environment</a:t>
            </a:r>
            <a:endParaRPr lang="en-US" dirty="0"/>
          </a:p>
        </p:txBody>
      </p:sp>
      <p:sp>
        <p:nvSpPr>
          <p:cNvPr id="15" name="Right Arrow 14"/>
          <p:cNvSpPr/>
          <p:nvPr/>
        </p:nvSpPr>
        <p:spPr>
          <a:xfrm>
            <a:off x="611560" y="4138684"/>
            <a:ext cx="2304256" cy="1728192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i-FI" dirty="0" err="1" smtClean="0"/>
              <a:t>Execution</a:t>
            </a:r>
            <a:r>
              <a:rPr lang="fi-FI" dirty="0" smtClean="0"/>
              <a:t> </a:t>
            </a:r>
            <a:r>
              <a:rPr lang="fi-FI" dirty="0" err="1" smtClean="0"/>
              <a:t>environment</a:t>
            </a:r>
            <a:r>
              <a:rPr lang="fi-FI" dirty="0" smtClean="0"/>
              <a:t> </a:t>
            </a:r>
            <a:r>
              <a:rPr lang="fi-FI" dirty="0" err="1" smtClean="0"/>
              <a:t>control</a:t>
            </a:r>
            <a:r>
              <a:rPr lang="fi-FI" dirty="0" smtClean="0"/>
              <a:t> </a:t>
            </a:r>
            <a:r>
              <a:rPr lang="fi-FI" dirty="0" err="1" smtClean="0"/>
              <a:t>interface</a:t>
            </a:r>
            <a:endParaRPr lang="en-US" dirty="0"/>
          </a:p>
        </p:txBody>
      </p:sp>
      <p:sp>
        <p:nvSpPr>
          <p:cNvPr id="16" name="Right Arrow 15"/>
          <p:cNvSpPr/>
          <p:nvPr/>
        </p:nvSpPr>
        <p:spPr>
          <a:xfrm>
            <a:off x="5868144" y="4768754"/>
            <a:ext cx="2016224" cy="468052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i-FI" dirty="0" err="1" smtClean="0"/>
              <a:t>Logs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1989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Integration Testing with stubs</a:t>
            </a:r>
            <a:endParaRPr lang="en-US" dirty="0"/>
          </a:p>
        </p:txBody>
      </p:sp>
      <p:sp>
        <p:nvSpPr>
          <p:cNvPr id="7" name="Right Arrow 6"/>
          <p:cNvSpPr/>
          <p:nvPr/>
        </p:nvSpPr>
        <p:spPr>
          <a:xfrm>
            <a:off x="5868144" y="3821154"/>
            <a:ext cx="2016224" cy="447585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i-FI" dirty="0" err="1" smtClean="0"/>
              <a:t>Messages</a:t>
            </a:r>
            <a:r>
              <a:rPr lang="fi-FI" dirty="0" smtClean="0"/>
              <a:t>/</a:t>
            </a:r>
            <a:r>
              <a:rPr lang="fi-FI" dirty="0" err="1" smtClean="0"/>
              <a:t>Events</a:t>
            </a:r>
            <a:endParaRPr lang="en-US" dirty="0"/>
          </a:p>
        </p:txBody>
      </p:sp>
      <p:sp>
        <p:nvSpPr>
          <p:cNvPr id="8" name="Right Arrow 7"/>
          <p:cNvSpPr/>
          <p:nvPr/>
        </p:nvSpPr>
        <p:spPr>
          <a:xfrm>
            <a:off x="5868144" y="3216586"/>
            <a:ext cx="2016224" cy="468052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i-FI" dirty="0" err="1" smtClean="0"/>
              <a:t>Logs</a:t>
            </a:r>
            <a:endParaRPr lang="en-US" dirty="0"/>
          </a:p>
        </p:txBody>
      </p:sp>
      <p:sp>
        <p:nvSpPr>
          <p:cNvPr id="9" name="Isosceles Triangle 8"/>
          <p:cNvSpPr/>
          <p:nvPr/>
        </p:nvSpPr>
        <p:spPr>
          <a:xfrm>
            <a:off x="3059832" y="1916832"/>
            <a:ext cx="2592288" cy="1207921"/>
          </a:xfrm>
          <a:prstGeom prst="triangl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i-FI" dirty="0" err="1" smtClean="0"/>
              <a:t>Interfaces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 rot="19045101">
            <a:off x="2569928" y="1910772"/>
            <a:ext cx="1789053" cy="66105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 smtClean="0"/>
              <a:t>STUB/MOCK</a:t>
            </a:r>
          </a:p>
          <a:p>
            <a:pPr algn="ctr"/>
            <a:r>
              <a:rPr lang="fi-FI" dirty="0" smtClean="0"/>
              <a:t>Component #1</a:t>
            </a:r>
            <a:endParaRPr lang="en-US" dirty="0"/>
          </a:p>
        </p:txBody>
      </p:sp>
      <p:sp>
        <p:nvSpPr>
          <p:cNvPr id="12" name="Rounded Rectangle 11"/>
          <p:cNvSpPr/>
          <p:nvPr/>
        </p:nvSpPr>
        <p:spPr>
          <a:xfrm rot="2591992">
            <a:off x="4423903" y="1833650"/>
            <a:ext cx="1789053" cy="766543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 smtClean="0"/>
              <a:t>STUB/MOCK</a:t>
            </a:r>
          </a:p>
          <a:p>
            <a:pPr algn="ctr"/>
            <a:r>
              <a:rPr lang="fi-FI" dirty="0" smtClean="0"/>
              <a:t>Component #2</a:t>
            </a:r>
            <a:endParaRPr lang="en-US" dirty="0"/>
          </a:p>
        </p:txBody>
      </p:sp>
      <p:sp>
        <p:nvSpPr>
          <p:cNvPr id="13" name="Right Arrow 12"/>
          <p:cNvSpPr/>
          <p:nvPr/>
        </p:nvSpPr>
        <p:spPr>
          <a:xfrm>
            <a:off x="611560" y="3124753"/>
            <a:ext cx="2333826" cy="1143985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i-FI" dirty="0" smtClean="0"/>
              <a:t>Target Control </a:t>
            </a:r>
            <a:r>
              <a:rPr lang="fi-FI" dirty="0" err="1" smtClean="0"/>
              <a:t>interface</a:t>
            </a:r>
            <a:endParaRPr lang="en-US" dirty="0"/>
          </a:p>
        </p:txBody>
      </p:sp>
      <p:sp>
        <p:nvSpPr>
          <p:cNvPr id="15" name="Right Arrow 14"/>
          <p:cNvSpPr/>
          <p:nvPr/>
        </p:nvSpPr>
        <p:spPr>
          <a:xfrm>
            <a:off x="611560" y="4138684"/>
            <a:ext cx="2304256" cy="1728192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i-FI" dirty="0" err="1" smtClean="0"/>
              <a:t>Execution</a:t>
            </a:r>
            <a:r>
              <a:rPr lang="fi-FI" dirty="0" smtClean="0"/>
              <a:t> </a:t>
            </a:r>
            <a:r>
              <a:rPr lang="fi-FI" dirty="0" err="1" smtClean="0"/>
              <a:t>environment</a:t>
            </a:r>
            <a:r>
              <a:rPr lang="fi-FI" dirty="0" smtClean="0"/>
              <a:t> </a:t>
            </a:r>
            <a:r>
              <a:rPr lang="fi-FI" dirty="0" err="1" smtClean="0"/>
              <a:t>control</a:t>
            </a:r>
            <a:r>
              <a:rPr lang="fi-FI" dirty="0" smtClean="0"/>
              <a:t> </a:t>
            </a:r>
            <a:r>
              <a:rPr lang="fi-FI" dirty="0" err="1" smtClean="0"/>
              <a:t>interface</a:t>
            </a:r>
            <a:endParaRPr lang="en-US" dirty="0"/>
          </a:p>
        </p:txBody>
      </p:sp>
      <p:sp>
        <p:nvSpPr>
          <p:cNvPr id="16" name="Right Arrow 15"/>
          <p:cNvSpPr/>
          <p:nvPr/>
        </p:nvSpPr>
        <p:spPr>
          <a:xfrm>
            <a:off x="5868144" y="4768754"/>
            <a:ext cx="2016224" cy="468052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i-FI" dirty="0" err="1" smtClean="0"/>
              <a:t>Logs</a:t>
            </a:r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2945386" y="3124753"/>
            <a:ext cx="2778742" cy="2538923"/>
          </a:xfrm>
          <a:prstGeom prst="rect">
            <a:avLst/>
          </a:prstGeom>
          <a:noFill/>
          <a:ln>
            <a:noFill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53817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smtClean="0"/>
              <a:t>How to </a:t>
            </a:r>
            <a:r>
              <a:rPr lang="fi-FI" dirty="0" err="1" smtClean="0"/>
              <a:t>test</a:t>
            </a:r>
            <a:r>
              <a:rPr lang="fi-FI" dirty="0" smtClean="0"/>
              <a:t>?</a:t>
            </a:r>
            <a:endParaRPr lang="en-US" dirty="0"/>
          </a:p>
        </p:txBody>
      </p:sp>
      <p:pic>
        <p:nvPicPr>
          <p:cNvPr id="4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22315" y="1861218"/>
            <a:ext cx="7997767" cy="2482326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3"/>
          <p:cNvSpPr txBox="1"/>
          <p:nvPr/>
        </p:nvSpPr>
        <p:spPr>
          <a:xfrm>
            <a:off x="4572000" y="4773520"/>
            <a:ext cx="4180319" cy="1088919"/>
          </a:xfrm>
          <a:prstGeom prst="rect">
            <a:avLst/>
          </a:prstGeom>
          <a:noFill/>
          <a:ln>
            <a:noFill/>
          </a:ln>
        </p:spPr>
        <p:txBody>
          <a:bodyPr vert="horz" wrap="square" lIns="82945" tIns="41473" rIns="82945" bIns="41473" anchor="t" anchorCtr="0" compatLnSpc="1">
            <a:spAutoFit/>
          </a:bodyPr>
          <a:lstStyle/>
          <a:p>
            <a:pPr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>
                <a:solidFill>
                  <a:srgbClr val="000000"/>
                </a:solidFill>
                <a:latin typeface="Calibri"/>
              </a:rPr>
              <a:t>What should be tested?</a:t>
            </a:r>
          </a:p>
          <a:p>
            <a:pPr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>
              <a:solidFill>
                <a:srgbClr val="000000"/>
              </a:solidFill>
              <a:latin typeface="Calibri"/>
            </a:endParaRPr>
          </a:p>
          <a:p>
            <a:pPr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>
                <a:solidFill>
                  <a:srgbClr val="000000"/>
                </a:solidFill>
                <a:latin typeface="Calibri"/>
              </a:rPr>
              <a:t>How ?</a:t>
            </a:r>
          </a:p>
          <a:p>
            <a:pPr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>
              <a:solidFill>
                <a:srgbClr val="00000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5318532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System Testing in Large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55294" y="1415695"/>
            <a:ext cx="3960440" cy="320901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6"/>
          <p:cNvSpPr txBox="1"/>
          <p:nvPr/>
        </p:nvSpPr>
        <p:spPr>
          <a:xfrm>
            <a:off x="5796136" y="3703316"/>
            <a:ext cx="2570700" cy="1842778"/>
          </a:xfrm>
          <a:prstGeom prst="rect">
            <a:avLst/>
          </a:prstGeom>
          <a:noFill/>
          <a:ln>
            <a:noFill/>
          </a:ln>
        </p:spPr>
        <p:txBody>
          <a:bodyPr vert="horz" wrap="square" lIns="82945" tIns="41473" rIns="82945" bIns="41473" anchor="t" anchorCtr="0" compatLnSpc="1">
            <a:spAutoFit/>
          </a:bodyPr>
          <a:lstStyle/>
          <a:p>
            <a:pPr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dirty="0">
                <a:solidFill>
                  <a:srgbClr val="000000"/>
                </a:solidFill>
                <a:latin typeface="Calibri"/>
              </a:rPr>
              <a:t>What should be tested?</a:t>
            </a:r>
          </a:p>
          <a:p>
            <a:pPr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dirty="0">
              <a:solidFill>
                <a:srgbClr val="000000"/>
              </a:solidFill>
              <a:latin typeface="Calibri"/>
            </a:endParaRPr>
          </a:p>
          <a:p>
            <a:pPr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dirty="0">
              <a:solidFill>
                <a:srgbClr val="000000"/>
              </a:solidFill>
              <a:latin typeface="Calibri"/>
            </a:endParaRPr>
          </a:p>
          <a:p>
            <a:pPr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dirty="0">
              <a:solidFill>
                <a:srgbClr val="000000"/>
              </a:solidFill>
              <a:latin typeface="Calibri"/>
            </a:endParaRPr>
          </a:p>
          <a:p>
            <a:pPr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dirty="0">
              <a:solidFill>
                <a:srgbClr val="000000"/>
              </a:solidFill>
              <a:latin typeface="Calibri"/>
            </a:endParaRPr>
          </a:p>
          <a:p>
            <a:pPr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dirty="0">
                <a:solidFill>
                  <a:srgbClr val="000000"/>
                </a:solidFill>
                <a:latin typeface="Calibri"/>
              </a:rPr>
              <a:t>How ?</a:t>
            </a:r>
          </a:p>
          <a:p>
            <a:pPr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dirty="0">
              <a:solidFill>
                <a:srgbClr val="00000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73257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smtClean="0"/>
              <a:t>System </a:t>
            </a:r>
            <a:r>
              <a:rPr lang="fi-FI" dirty="0" err="1" smtClean="0"/>
              <a:t>Testing</a:t>
            </a:r>
            <a:r>
              <a:rPr lang="fi-FI" dirty="0" smtClean="0"/>
              <a:t> in </a:t>
            </a:r>
            <a:r>
              <a:rPr lang="fi-FI" dirty="0" err="1" smtClean="0"/>
              <a:t>Large</a:t>
            </a:r>
            <a:endParaRPr lang="en-US" dirty="0"/>
          </a:p>
        </p:txBody>
      </p:sp>
      <p:pic>
        <p:nvPicPr>
          <p:cNvPr id="4" name="Picture 2" descr="http://www.princess.com/images/learn/sidebar_banners/rp_pdf_sideba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271" y="1574518"/>
            <a:ext cx="2276475" cy="247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3"/>
          <p:cNvSpPr txBox="1"/>
          <p:nvPr/>
        </p:nvSpPr>
        <p:spPr>
          <a:xfrm>
            <a:off x="393577" y="4327207"/>
            <a:ext cx="4180319" cy="1088919"/>
          </a:xfrm>
          <a:prstGeom prst="rect">
            <a:avLst/>
          </a:prstGeom>
          <a:noFill/>
          <a:ln>
            <a:noFill/>
          </a:ln>
        </p:spPr>
        <p:txBody>
          <a:bodyPr vert="horz" wrap="square" lIns="82945" tIns="41473" rIns="82945" bIns="41473" anchor="t" anchorCtr="0" compatLnSpc="1">
            <a:spAutoFit/>
          </a:bodyPr>
          <a:lstStyle/>
          <a:p>
            <a:pPr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dirty="0">
                <a:solidFill>
                  <a:srgbClr val="000000"/>
                </a:solidFill>
                <a:latin typeface="Calibri"/>
              </a:rPr>
              <a:t>What should be tested?</a:t>
            </a:r>
          </a:p>
          <a:p>
            <a:pPr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dirty="0">
              <a:solidFill>
                <a:srgbClr val="000000"/>
              </a:solidFill>
              <a:latin typeface="Calibri"/>
            </a:endParaRPr>
          </a:p>
          <a:p>
            <a:pPr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dirty="0">
                <a:solidFill>
                  <a:srgbClr val="000000"/>
                </a:solidFill>
                <a:latin typeface="Calibri"/>
              </a:rPr>
              <a:t>How ?</a:t>
            </a:r>
          </a:p>
          <a:p>
            <a:pPr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Can 2"/>
          <p:cNvSpPr/>
          <p:nvPr/>
        </p:nvSpPr>
        <p:spPr>
          <a:xfrm>
            <a:off x="7903186" y="2374373"/>
            <a:ext cx="849130" cy="783894"/>
          </a:xfrm>
          <a:custGeom>
            <a:avLst>
              <a:gd name="f10" fmla="val 25000"/>
            </a:avLst>
            <a:gdLst>
              <a:gd name="f1" fmla="val 21600000"/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ss"/>
              <a:gd name="f8" fmla="val 0"/>
              <a:gd name="f9" fmla="+- 0 0 10800000"/>
              <a:gd name="f10" fmla="val 25000"/>
              <a:gd name="f11" fmla="+- 0 0 -360"/>
              <a:gd name="f12" fmla="abs f5"/>
              <a:gd name="f13" fmla="abs f6"/>
              <a:gd name="f14" fmla="abs f7"/>
              <a:gd name="f15" fmla="val f8"/>
              <a:gd name="f16" fmla="val f10"/>
              <a:gd name="f17" fmla="*/ f11 f2 1"/>
              <a:gd name="f18" fmla="?: f12 f5 1"/>
              <a:gd name="f19" fmla="?: f13 f6 1"/>
              <a:gd name="f20" fmla="?: f14 f7 1"/>
              <a:gd name="f21" fmla="*/ f17 1 f4"/>
              <a:gd name="f22" fmla="*/ f18 1 21600"/>
              <a:gd name="f23" fmla="*/ f19 1 21600"/>
              <a:gd name="f24" fmla="*/ 21600 f18 1"/>
              <a:gd name="f25" fmla="*/ 21600 f19 1"/>
              <a:gd name="f26" fmla="+- f21 0 f3"/>
              <a:gd name="f27" fmla="min f23 f22"/>
              <a:gd name="f28" fmla="*/ f24 1 f20"/>
              <a:gd name="f29" fmla="*/ f25 1 f20"/>
              <a:gd name="f30" fmla="val f28"/>
              <a:gd name="f31" fmla="val f29"/>
              <a:gd name="f32" fmla="*/ f15 f27 1"/>
              <a:gd name="f33" fmla="+- f31 0 f15"/>
              <a:gd name="f34" fmla="+- f30 0 f15"/>
              <a:gd name="f35" fmla="*/ f30 f27 1"/>
              <a:gd name="f36" fmla="*/ f34 1 2"/>
              <a:gd name="f37" fmla="min f34 f33"/>
              <a:gd name="f38" fmla="+- f15 f36 0"/>
              <a:gd name="f39" fmla="*/ f37 f16 1"/>
              <a:gd name="f40" fmla="*/ f36 f27 1"/>
              <a:gd name="f41" fmla="*/ f39 1 200000"/>
              <a:gd name="f42" fmla="*/ f38 f27 1"/>
              <a:gd name="f43" fmla="+- f41 f41 0"/>
              <a:gd name="f44" fmla="+- f31 0 f41"/>
              <a:gd name="f45" fmla="*/ f41 f27 1"/>
              <a:gd name="f46" fmla="*/ f43 f27 1"/>
              <a:gd name="f47" fmla="*/ f44 f2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6">
                <a:pos x="f42" y="f46"/>
              </a:cxn>
            </a:cxnLst>
            <a:rect l="f32" t="f46" r="f35" b="f47"/>
            <a:pathLst>
              <a:path stroke="0">
                <a:moveTo>
                  <a:pt x="f32" y="f45"/>
                </a:moveTo>
                <a:arcTo wR="f40" hR="f45" stAng="f2" swAng="f9"/>
                <a:lnTo>
                  <a:pt x="f35" y="f47"/>
                </a:lnTo>
                <a:arcTo wR="f40" hR="f45" stAng="f8" swAng="f2"/>
                <a:close/>
              </a:path>
              <a:path stroke="0">
                <a:moveTo>
                  <a:pt x="f32" y="f45"/>
                </a:moveTo>
                <a:arcTo wR="f40" hR="f45" stAng="f2" swAng="f1"/>
                <a:close/>
              </a:path>
              <a:path fill="none">
                <a:moveTo>
                  <a:pt x="f35" y="f45"/>
                </a:moveTo>
                <a:arcTo wR="f40" hR="f45" stAng="f8" swAng="f1"/>
                <a:lnTo>
                  <a:pt x="f35" y="f47"/>
                </a:lnTo>
                <a:arcTo wR="f40" hR="f45" stAng="f8" swAng="f2"/>
                <a:lnTo>
                  <a:pt x="f32" y="f45"/>
                </a:lnTo>
              </a:path>
            </a:pathLst>
          </a:custGeom>
          <a:gradFill>
            <a:gsLst>
              <a:gs pos="0">
                <a:srgbClr val="BCBCBC"/>
              </a:gs>
              <a:gs pos="100000">
                <a:srgbClr val="D0D0D0"/>
              </a:gs>
            </a:gsLst>
            <a:lin ang="16200000"/>
          </a:gradFill>
          <a:ln w="9528">
            <a:solidFill>
              <a:srgbClr val="000000"/>
            </a:solidFill>
            <a:prstDash val="solid"/>
          </a:ln>
          <a:effectLst>
            <a:outerShdw dist="19997" dir="5400000" algn="tl">
              <a:srgbClr val="000000">
                <a:alpha val="38000"/>
              </a:srgbClr>
            </a:outerShdw>
          </a:effectLst>
        </p:spPr>
        <p:txBody>
          <a:bodyPr vert="horz" wrap="square" lIns="82945" tIns="41473" rIns="82945" bIns="41473" anchor="ctr" anchorCtr="1" compatLnSpc="1"/>
          <a:lstStyle/>
          <a:p>
            <a:pPr algn="ctr"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dirty="0" smtClean="0">
                <a:solidFill>
                  <a:srgbClr val="000000"/>
                </a:solidFill>
                <a:latin typeface="Calibri"/>
              </a:rPr>
              <a:t>Sales DB</a:t>
            </a:r>
            <a:endParaRPr lang="en-US" sz="1600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Can 5"/>
          <p:cNvSpPr/>
          <p:nvPr/>
        </p:nvSpPr>
        <p:spPr>
          <a:xfrm>
            <a:off x="2584066" y="4603395"/>
            <a:ext cx="1419480" cy="1072494"/>
          </a:xfrm>
          <a:custGeom>
            <a:avLst>
              <a:gd name="f10" fmla="val 25000"/>
            </a:avLst>
            <a:gdLst>
              <a:gd name="f1" fmla="val 21600000"/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ss"/>
              <a:gd name="f8" fmla="val 0"/>
              <a:gd name="f9" fmla="+- 0 0 10800000"/>
              <a:gd name="f10" fmla="val 25000"/>
              <a:gd name="f11" fmla="+- 0 0 -360"/>
              <a:gd name="f12" fmla="abs f5"/>
              <a:gd name="f13" fmla="abs f6"/>
              <a:gd name="f14" fmla="abs f7"/>
              <a:gd name="f15" fmla="val f8"/>
              <a:gd name="f16" fmla="val f10"/>
              <a:gd name="f17" fmla="*/ f11 f2 1"/>
              <a:gd name="f18" fmla="?: f12 f5 1"/>
              <a:gd name="f19" fmla="?: f13 f6 1"/>
              <a:gd name="f20" fmla="?: f14 f7 1"/>
              <a:gd name="f21" fmla="*/ f17 1 f4"/>
              <a:gd name="f22" fmla="*/ f18 1 21600"/>
              <a:gd name="f23" fmla="*/ f19 1 21600"/>
              <a:gd name="f24" fmla="*/ 21600 f18 1"/>
              <a:gd name="f25" fmla="*/ 21600 f19 1"/>
              <a:gd name="f26" fmla="+- f21 0 f3"/>
              <a:gd name="f27" fmla="min f23 f22"/>
              <a:gd name="f28" fmla="*/ f24 1 f20"/>
              <a:gd name="f29" fmla="*/ f25 1 f20"/>
              <a:gd name="f30" fmla="val f28"/>
              <a:gd name="f31" fmla="val f29"/>
              <a:gd name="f32" fmla="*/ f15 f27 1"/>
              <a:gd name="f33" fmla="+- f31 0 f15"/>
              <a:gd name="f34" fmla="+- f30 0 f15"/>
              <a:gd name="f35" fmla="*/ f30 f27 1"/>
              <a:gd name="f36" fmla="*/ f34 1 2"/>
              <a:gd name="f37" fmla="min f34 f33"/>
              <a:gd name="f38" fmla="+- f15 f36 0"/>
              <a:gd name="f39" fmla="*/ f37 f16 1"/>
              <a:gd name="f40" fmla="*/ f36 f27 1"/>
              <a:gd name="f41" fmla="*/ f39 1 200000"/>
              <a:gd name="f42" fmla="*/ f38 f27 1"/>
              <a:gd name="f43" fmla="+- f41 f41 0"/>
              <a:gd name="f44" fmla="+- f31 0 f41"/>
              <a:gd name="f45" fmla="*/ f41 f27 1"/>
              <a:gd name="f46" fmla="*/ f43 f27 1"/>
              <a:gd name="f47" fmla="*/ f44 f2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6">
                <a:pos x="f42" y="f46"/>
              </a:cxn>
            </a:cxnLst>
            <a:rect l="f32" t="f46" r="f35" b="f47"/>
            <a:pathLst>
              <a:path stroke="0">
                <a:moveTo>
                  <a:pt x="f32" y="f45"/>
                </a:moveTo>
                <a:arcTo wR="f40" hR="f45" stAng="f2" swAng="f9"/>
                <a:lnTo>
                  <a:pt x="f35" y="f47"/>
                </a:lnTo>
                <a:arcTo wR="f40" hR="f45" stAng="f8" swAng="f2"/>
                <a:close/>
              </a:path>
              <a:path stroke="0">
                <a:moveTo>
                  <a:pt x="f32" y="f45"/>
                </a:moveTo>
                <a:arcTo wR="f40" hR="f45" stAng="f2" swAng="f1"/>
                <a:close/>
              </a:path>
              <a:path fill="none">
                <a:moveTo>
                  <a:pt x="f35" y="f45"/>
                </a:moveTo>
                <a:arcTo wR="f40" hR="f45" stAng="f8" swAng="f1"/>
                <a:lnTo>
                  <a:pt x="f35" y="f47"/>
                </a:lnTo>
                <a:arcTo wR="f40" hR="f45" stAng="f8" swAng="f2"/>
                <a:lnTo>
                  <a:pt x="f32" y="f45"/>
                </a:lnTo>
              </a:path>
            </a:pathLst>
          </a:custGeom>
          <a:gradFill>
            <a:gsLst>
              <a:gs pos="0">
                <a:srgbClr val="BCBCBC"/>
              </a:gs>
              <a:gs pos="100000">
                <a:srgbClr val="D0D0D0"/>
              </a:gs>
            </a:gsLst>
            <a:lin ang="16200000"/>
          </a:gradFill>
          <a:ln w="9528">
            <a:solidFill>
              <a:srgbClr val="000000"/>
            </a:solidFill>
            <a:prstDash val="solid"/>
          </a:ln>
          <a:effectLst>
            <a:outerShdw dist="19997" dir="5400000" algn="tl">
              <a:srgbClr val="000000">
                <a:alpha val="38000"/>
              </a:srgbClr>
            </a:outerShdw>
          </a:effectLst>
        </p:spPr>
        <p:txBody>
          <a:bodyPr vert="horz" wrap="square" lIns="82945" tIns="41473" rIns="82945" bIns="41473" anchor="ctr" anchorCtr="1" compatLnSpc="1"/>
          <a:lstStyle/>
          <a:p>
            <a:pPr algn="ctr"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dirty="0" smtClean="0">
                <a:solidFill>
                  <a:srgbClr val="000000"/>
                </a:solidFill>
                <a:latin typeface="Calibri"/>
              </a:rPr>
              <a:t>Cabin Reservation DB</a:t>
            </a:r>
            <a:endParaRPr lang="en-US" sz="1600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" name="Can 6"/>
          <p:cNvSpPr/>
          <p:nvPr/>
        </p:nvSpPr>
        <p:spPr>
          <a:xfrm>
            <a:off x="3018630" y="2069849"/>
            <a:ext cx="1179513" cy="696471"/>
          </a:xfrm>
          <a:custGeom>
            <a:avLst>
              <a:gd name="f10" fmla="val 25000"/>
            </a:avLst>
            <a:gdLst>
              <a:gd name="f1" fmla="val 21600000"/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ss"/>
              <a:gd name="f8" fmla="val 0"/>
              <a:gd name="f9" fmla="+- 0 0 10800000"/>
              <a:gd name="f10" fmla="val 25000"/>
              <a:gd name="f11" fmla="+- 0 0 -360"/>
              <a:gd name="f12" fmla="abs f5"/>
              <a:gd name="f13" fmla="abs f6"/>
              <a:gd name="f14" fmla="abs f7"/>
              <a:gd name="f15" fmla="val f8"/>
              <a:gd name="f16" fmla="val f10"/>
              <a:gd name="f17" fmla="*/ f11 f2 1"/>
              <a:gd name="f18" fmla="?: f12 f5 1"/>
              <a:gd name="f19" fmla="?: f13 f6 1"/>
              <a:gd name="f20" fmla="?: f14 f7 1"/>
              <a:gd name="f21" fmla="*/ f17 1 f4"/>
              <a:gd name="f22" fmla="*/ f18 1 21600"/>
              <a:gd name="f23" fmla="*/ f19 1 21600"/>
              <a:gd name="f24" fmla="*/ 21600 f18 1"/>
              <a:gd name="f25" fmla="*/ 21600 f19 1"/>
              <a:gd name="f26" fmla="+- f21 0 f3"/>
              <a:gd name="f27" fmla="min f23 f22"/>
              <a:gd name="f28" fmla="*/ f24 1 f20"/>
              <a:gd name="f29" fmla="*/ f25 1 f20"/>
              <a:gd name="f30" fmla="val f28"/>
              <a:gd name="f31" fmla="val f29"/>
              <a:gd name="f32" fmla="*/ f15 f27 1"/>
              <a:gd name="f33" fmla="+- f31 0 f15"/>
              <a:gd name="f34" fmla="+- f30 0 f15"/>
              <a:gd name="f35" fmla="*/ f30 f27 1"/>
              <a:gd name="f36" fmla="*/ f34 1 2"/>
              <a:gd name="f37" fmla="min f34 f33"/>
              <a:gd name="f38" fmla="+- f15 f36 0"/>
              <a:gd name="f39" fmla="*/ f37 f16 1"/>
              <a:gd name="f40" fmla="*/ f36 f27 1"/>
              <a:gd name="f41" fmla="*/ f39 1 200000"/>
              <a:gd name="f42" fmla="*/ f38 f27 1"/>
              <a:gd name="f43" fmla="+- f41 f41 0"/>
              <a:gd name="f44" fmla="+- f31 0 f41"/>
              <a:gd name="f45" fmla="*/ f41 f27 1"/>
              <a:gd name="f46" fmla="*/ f43 f27 1"/>
              <a:gd name="f47" fmla="*/ f44 f2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6">
                <a:pos x="f42" y="f46"/>
              </a:cxn>
            </a:cxnLst>
            <a:rect l="f32" t="f46" r="f35" b="f47"/>
            <a:pathLst>
              <a:path stroke="0">
                <a:moveTo>
                  <a:pt x="f32" y="f45"/>
                </a:moveTo>
                <a:arcTo wR="f40" hR="f45" stAng="f2" swAng="f9"/>
                <a:lnTo>
                  <a:pt x="f35" y="f47"/>
                </a:lnTo>
                <a:arcTo wR="f40" hR="f45" stAng="f8" swAng="f2"/>
                <a:close/>
              </a:path>
              <a:path stroke="0">
                <a:moveTo>
                  <a:pt x="f32" y="f45"/>
                </a:moveTo>
                <a:arcTo wR="f40" hR="f45" stAng="f2" swAng="f1"/>
                <a:close/>
              </a:path>
              <a:path fill="none">
                <a:moveTo>
                  <a:pt x="f35" y="f45"/>
                </a:moveTo>
                <a:arcTo wR="f40" hR="f45" stAng="f8" swAng="f1"/>
                <a:lnTo>
                  <a:pt x="f35" y="f47"/>
                </a:lnTo>
                <a:arcTo wR="f40" hR="f45" stAng="f8" swAng="f2"/>
                <a:lnTo>
                  <a:pt x="f32" y="f45"/>
                </a:lnTo>
              </a:path>
            </a:pathLst>
          </a:custGeom>
          <a:gradFill>
            <a:gsLst>
              <a:gs pos="0">
                <a:srgbClr val="BCBCBC"/>
              </a:gs>
              <a:gs pos="100000">
                <a:srgbClr val="D0D0D0"/>
              </a:gs>
            </a:gsLst>
            <a:lin ang="16200000"/>
          </a:gradFill>
          <a:ln w="9528">
            <a:solidFill>
              <a:srgbClr val="000000"/>
            </a:solidFill>
            <a:prstDash val="solid"/>
          </a:ln>
          <a:effectLst>
            <a:outerShdw dist="19997" dir="5400000" algn="tl">
              <a:srgbClr val="000000">
                <a:alpha val="38000"/>
              </a:srgbClr>
            </a:outerShdw>
          </a:effectLst>
        </p:spPr>
        <p:txBody>
          <a:bodyPr vert="horz" wrap="square" lIns="82945" tIns="41473" rIns="82945" bIns="41473" anchor="ctr" anchorCtr="1" compatLnSpc="1"/>
          <a:lstStyle/>
          <a:p>
            <a:pPr algn="ctr"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600" dirty="0" smtClean="0">
                <a:solidFill>
                  <a:srgbClr val="000000"/>
                </a:solidFill>
                <a:latin typeface="Calibri"/>
              </a:rPr>
              <a:t>DB ?</a:t>
            </a:r>
            <a:endParaRPr lang="en-US" sz="1600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" name="Can 7"/>
          <p:cNvSpPr/>
          <p:nvPr/>
        </p:nvSpPr>
        <p:spPr>
          <a:xfrm>
            <a:off x="8033824" y="4656542"/>
            <a:ext cx="849130" cy="783894"/>
          </a:xfrm>
          <a:custGeom>
            <a:avLst>
              <a:gd name="f10" fmla="val 25000"/>
            </a:avLst>
            <a:gdLst>
              <a:gd name="f1" fmla="val 21600000"/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ss"/>
              <a:gd name="f8" fmla="val 0"/>
              <a:gd name="f9" fmla="+- 0 0 10800000"/>
              <a:gd name="f10" fmla="val 25000"/>
              <a:gd name="f11" fmla="+- 0 0 -360"/>
              <a:gd name="f12" fmla="abs f5"/>
              <a:gd name="f13" fmla="abs f6"/>
              <a:gd name="f14" fmla="abs f7"/>
              <a:gd name="f15" fmla="val f8"/>
              <a:gd name="f16" fmla="val f10"/>
              <a:gd name="f17" fmla="*/ f11 f2 1"/>
              <a:gd name="f18" fmla="?: f12 f5 1"/>
              <a:gd name="f19" fmla="?: f13 f6 1"/>
              <a:gd name="f20" fmla="?: f14 f7 1"/>
              <a:gd name="f21" fmla="*/ f17 1 f4"/>
              <a:gd name="f22" fmla="*/ f18 1 21600"/>
              <a:gd name="f23" fmla="*/ f19 1 21600"/>
              <a:gd name="f24" fmla="*/ 21600 f18 1"/>
              <a:gd name="f25" fmla="*/ 21600 f19 1"/>
              <a:gd name="f26" fmla="+- f21 0 f3"/>
              <a:gd name="f27" fmla="min f23 f22"/>
              <a:gd name="f28" fmla="*/ f24 1 f20"/>
              <a:gd name="f29" fmla="*/ f25 1 f20"/>
              <a:gd name="f30" fmla="val f28"/>
              <a:gd name="f31" fmla="val f29"/>
              <a:gd name="f32" fmla="*/ f15 f27 1"/>
              <a:gd name="f33" fmla="+- f31 0 f15"/>
              <a:gd name="f34" fmla="+- f30 0 f15"/>
              <a:gd name="f35" fmla="*/ f30 f27 1"/>
              <a:gd name="f36" fmla="*/ f34 1 2"/>
              <a:gd name="f37" fmla="min f34 f33"/>
              <a:gd name="f38" fmla="+- f15 f36 0"/>
              <a:gd name="f39" fmla="*/ f37 f16 1"/>
              <a:gd name="f40" fmla="*/ f36 f27 1"/>
              <a:gd name="f41" fmla="*/ f39 1 200000"/>
              <a:gd name="f42" fmla="*/ f38 f27 1"/>
              <a:gd name="f43" fmla="+- f41 f41 0"/>
              <a:gd name="f44" fmla="+- f31 0 f41"/>
              <a:gd name="f45" fmla="*/ f41 f27 1"/>
              <a:gd name="f46" fmla="*/ f43 f27 1"/>
              <a:gd name="f47" fmla="*/ f44 f2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6">
                <a:pos x="f42" y="f46"/>
              </a:cxn>
            </a:cxnLst>
            <a:rect l="f32" t="f46" r="f35" b="f47"/>
            <a:pathLst>
              <a:path stroke="0">
                <a:moveTo>
                  <a:pt x="f32" y="f45"/>
                </a:moveTo>
                <a:arcTo wR="f40" hR="f45" stAng="f2" swAng="f9"/>
                <a:lnTo>
                  <a:pt x="f35" y="f47"/>
                </a:lnTo>
                <a:arcTo wR="f40" hR="f45" stAng="f8" swAng="f2"/>
                <a:close/>
              </a:path>
              <a:path stroke="0">
                <a:moveTo>
                  <a:pt x="f32" y="f45"/>
                </a:moveTo>
                <a:arcTo wR="f40" hR="f45" stAng="f2" swAng="f1"/>
                <a:close/>
              </a:path>
              <a:path fill="none">
                <a:moveTo>
                  <a:pt x="f35" y="f45"/>
                </a:moveTo>
                <a:arcTo wR="f40" hR="f45" stAng="f8" swAng="f1"/>
                <a:lnTo>
                  <a:pt x="f35" y="f47"/>
                </a:lnTo>
                <a:arcTo wR="f40" hR="f45" stAng="f8" swAng="f2"/>
                <a:lnTo>
                  <a:pt x="f32" y="f45"/>
                </a:lnTo>
              </a:path>
            </a:pathLst>
          </a:custGeom>
          <a:gradFill>
            <a:gsLst>
              <a:gs pos="0">
                <a:srgbClr val="BCBCBC"/>
              </a:gs>
              <a:gs pos="100000">
                <a:srgbClr val="D0D0D0"/>
              </a:gs>
            </a:gsLst>
            <a:lin ang="16200000"/>
          </a:gradFill>
          <a:ln w="9528">
            <a:solidFill>
              <a:srgbClr val="000000"/>
            </a:solidFill>
            <a:prstDash val="solid"/>
          </a:ln>
          <a:effectLst>
            <a:outerShdw dist="19997" dir="5400000" algn="tl">
              <a:srgbClr val="000000">
                <a:alpha val="38000"/>
              </a:srgbClr>
            </a:outerShdw>
          </a:effectLst>
        </p:spPr>
        <p:txBody>
          <a:bodyPr vert="horz" wrap="square" lIns="82945" tIns="41473" rIns="82945" bIns="41473" anchor="ctr" anchorCtr="1" compatLnSpc="1"/>
          <a:lstStyle/>
          <a:p>
            <a:pPr algn="ctr"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dirty="0" smtClean="0">
                <a:solidFill>
                  <a:srgbClr val="000000"/>
                </a:solidFill>
                <a:latin typeface="Calibri"/>
              </a:rPr>
              <a:t>CRM DB</a:t>
            </a:r>
            <a:endParaRPr lang="en-US" sz="1600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" name="Rectangle 4"/>
          <p:cNvSpPr/>
          <p:nvPr/>
        </p:nvSpPr>
        <p:spPr>
          <a:xfrm>
            <a:off x="5033025" y="2589668"/>
            <a:ext cx="1168108" cy="568599"/>
          </a:xfrm>
          <a:prstGeom prst="rect">
            <a:avLst/>
          </a:prstGeom>
          <a:gradFill>
            <a:gsLst>
              <a:gs pos="0">
                <a:srgbClr val="BCBCBC"/>
              </a:gs>
              <a:gs pos="100000">
                <a:srgbClr val="D0D0D0"/>
              </a:gs>
            </a:gsLst>
            <a:lin ang="16200000"/>
          </a:gradFill>
          <a:ln w="9528">
            <a:solidFill>
              <a:srgbClr val="000000"/>
            </a:solidFill>
            <a:prstDash val="solid"/>
          </a:ln>
          <a:effectLst>
            <a:outerShdw dist="19997" dir="5400000" algn="tl">
              <a:srgbClr val="000000">
                <a:alpha val="38000"/>
              </a:srgbClr>
            </a:outerShdw>
          </a:effectLst>
        </p:spPr>
        <p:txBody>
          <a:bodyPr vert="horz" wrap="square" lIns="82945" tIns="41473" rIns="82945" bIns="41473" anchor="ctr" anchorCtr="1" compatLnSpc="1"/>
          <a:lstStyle/>
          <a:p>
            <a:pPr algn="ctr"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dirty="0" smtClean="0">
                <a:solidFill>
                  <a:srgbClr val="000000"/>
                </a:solidFill>
                <a:latin typeface="Calibri"/>
              </a:rPr>
              <a:t>Application</a:t>
            </a:r>
          </a:p>
          <a:p>
            <a:pPr algn="ctr"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600" dirty="0" smtClean="0">
                <a:solidFill>
                  <a:srgbClr val="000000"/>
                </a:solidFill>
                <a:latin typeface="Calibri"/>
              </a:rPr>
              <a:t>&amp; Gateways</a:t>
            </a:r>
            <a:endParaRPr lang="en-US" sz="1600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" name="Rectangle 10"/>
          <p:cNvSpPr/>
          <p:nvPr/>
        </p:nvSpPr>
        <p:spPr>
          <a:xfrm>
            <a:off x="4003546" y="3935265"/>
            <a:ext cx="1444585" cy="391942"/>
          </a:xfrm>
          <a:prstGeom prst="rect">
            <a:avLst/>
          </a:prstGeom>
          <a:gradFill>
            <a:gsLst>
              <a:gs pos="0">
                <a:srgbClr val="BCBCBC"/>
              </a:gs>
              <a:gs pos="100000">
                <a:srgbClr val="D0D0D0"/>
              </a:gs>
            </a:gsLst>
            <a:lin ang="16200000"/>
          </a:gradFill>
          <a:ln w="9528">
            <a:solidFill>
              <a:srgbClr val="000000"/>
            </a:solidFill>
            <a:prstDash val="solid"/>
          </a:ln>
          <a:effectLst>
            <a:outerShdw dist="19997" dir="5400000" algn="tl">
              <a:srgbClr val="000000">
                <a:alpha val="38000"/>
              </a:srgbClr>
            </a:outerShdw>
          </a:effectLst>
        </p:spPr>
        <p:txBody>
          <a:bodyPr vert="horz" wrap="square" lIns="82945" tIns="41473" rIns="82945" bIns="41473" anchor="ctr" anchorCtr="1" compatLnSpc="1"/>
          <a:lstStyle/>
          <a:p>
            <a:pPr algn="ctr"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>
                <a:solidFill>
                  <a:srgbClr val="000000"/>
                </a:solidFill>
                <a:latin typeface="Calibri"/>
              </a:rPr>
              <a:t>Application</a:t>
            </a:r>
          </a:p>
        </p:txBody>
      </p:sp>
      <p:sp>
        <p:nvSpPr>
          <p:cNvPr id="14" name="Rectangle 11"/>
          <p:cNvSpPr/>
          <p:nvPr/>
        </p:nvSpPr>
        <p:spPr>
          <a:xfrm>
            <a:off x="5828293" y="3724402"/>
            <a:ext cx="1590003" cy="653234"/>
          </a:xfrm>
          <a:prstGeom prst="rect">
            <a:avLst/>
          </a:prstGeom>
          <a:gradFill>
            <a:gsLst>
              <a:gs pos="0">
                <a:srgbClr val="BCBCBC"/>
              </a:gs>
              <a:gs pos="100000">
                <a:srgbClr val="D0D0D0"/>
              </a:gs>
            </a:gsLst>
            <a:lin ang="16200000"/>
          </a:gradFill>
          <a:ln w="9528">
            <a:solidFill>
              <a:srgbClr val="000000"/>
            </a:solidFill>
            <a:prstDash val="solid"/>
          </a:ln>
          <a:effectLst>
            <a:outerShdw dist="19997" dir="5400000" algn="tl">
              <a:srgbClr val="000000">
                <a:alpha val="38000"/>
              </a:srgbClr>
            </a:outerShdw>
          </a:effectLst>
        </p:spPr>
        <p:txBody>
          <a:bodyPr vert="horz" wrap="square" lIns="82945" tIns="41473" rIns="82945" bIns="41473" anchor="ctr" anchorCtr="1" compatLnSpc="1"/>
          <a:lstStyle/>
          <a:p>
            <a:pPr algn="ctr"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dirty="0" smtClean="0">
                <a:solidFill>
                  <a:srgbClr val="000000"/>
                </a:solidFill>
                <a:latin typeface="Calibri"/>
              </a:rPr>
              <a:t>Application</a:t>
            </a:r>
          </a:p>
          <a:p>
            <a:pPr algn="ctr"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600" dirty="0" smtClean="0">
                <a:solidFill>
                  <a:srgbClr val="000000"/>
                </a:solidFill>
                <a:latin typeface="Calibri"/>
              </a:rPr>
              <a:t>&amp; Gateways</a:t>
            </a:r>
            <a:endParaRPr lang="en-US" sz="1600" dirty="0">
              <a:solidFill>
                <a:srgbClr val="000000"/>
              </a:solidFill>
              <a:latin typeface="Calibri"/>
            </a:endParaRPr>
          </a:p>
        </p:txBody>
      </p:sp>
      <p:cxnSp>
        <p:nvCxnSpPr>
          <p:cNvPr id="15" name="Straight Arrow Connector 12"/>
          <p:cNvCxnSpPr>
            <a:stCxn id="8" idx="3"/>
            <a:endCxn id="12" idx="3"/>
          </p:cNvCxnSpPr>
          <p:nvPr/>
        </p:nvCxnSpPr>
        <p:spPr>
          <a:xfrm flipH="1">
            <a:off x="6201133" y="2766320"/>
            <a:ext cx="1702053" cy="107648"/>
          </a:xfrm>
          <a:prstGeom prst="straightConnector1">
            <a:avLst/>
          </a:prstGeom>
          <a:noFill/>
          <a:ln w="9528">
            <a:solidFill>
              <a:srgbClr val="000000"/>
            </a:solidFill>
            <a:prstDash val="solid"/>
            <a:tailEnd type="arrow"/>
          </a:ln>
          <a:effectLst>
            <a:outerShdw dist="19997" dir="5400000" algn="tl">
              <a:srgbClr val="000000">
                <a:alpha val="38000"/>
              </a:srgbClr>
            </a:outerShdw>
          </a:effectLst>
        </p:spPr>
      </p:cxnSp>
      <p:cxnSp>
        <p:nvCxnSpPr>
          <p:cNvPr id="16" name="Straight Arrow Connector 14"/>
          <p:cNvCxnSpPr>
            <a:stCxn id="10" idx="1"/>
            <a:endCxn id="12" idx="1"/>
          </p:cNvCxnSpPr>
          <p:nvPr/>
        </p:nvCxnSpPr>
        <p:spPr>
          <a:xfrm>
            <a:off x="4198143" y="2418085"/>
            <a:ext cx="834882" cy="455883"/>
          </a:xfrm>
          <a:prstGeom prst="straightConnector1">
            <a:avLst/>
          </a:prstGeom>
          <a:noFill/>
          <a:ln w="9528">
            <a:solidFill>
              <a:srgbClr val="000000"/>
            </a:solidFill>
            <a:prstDash val="solid"/>
            <a:tailEnd type="arrow"/>
          </a:ln>
          <a:effectLst>
            <a:outerShdw dist="19997" dir="5400000" algn="tl">
              <a:srgbClr val="000000">
                <a:alpha val="38000"/>
              </a:srgbClr>
            </a:outerShdw>
          </a:effectLst>
        </p:spPr>
      </p:cxnSp>
      <p:cxnSp>
        <p:nvCxnSpPr>
          <p:cNvPr id="17" name="Straight Arrow Connector 18"/>
          <p:cNvCxnSpPr>
            <a:stCxn id="11" idx="3"/>
            <a:endCxn id="14" idx="3"/>
          </p:cNvCxnSpPr>
          <p:nvPr/>
        </p:nvCxnSpPr>
        <p:spPr>
          <a:xfrm flipH="1" flipV="1">
            <a:off x="7418296" y="4051019"/>
            <a:ext cx="615528" cy="997470"/>
          </a:xfrm>
          <a:prstGeom prst="straightConnector1">
            <a:avLst/>
          </a:prstGeom>
          <a:noFill/>
          <a:ln w="9528">
            <a:solidFill>
              <a:srgbClr val="000000"/>
            </a:solidFill>
            <a:prstDash val="solid"/>
            <a:tailEnd type="arrow"/>
          </a:ln>
          <a:effectLst>
            <a:outerShdw dist="19997" dir="5400000" algn="tl">
              <a:srgbClr val="000000">
                <a:alpha val="38000"/>
              </a:srgbClr>
            </a:outerShdw>
          </a:effectLst>
        </p:spPr>
      </p:cxnSp>
      <p:cxnSp>
        <p:nvCxnSpPr>
          <p:cNvPr id="18" name="Straight Arrow Connector 22"/>
          <p:cNvCxnSpPr>
            <a:stCxn id="9" idx="0"/>
            <a:endCxn id="13" idx="1"/>
          </p:cNvCxnSpPr>
          <p:nvPr/>
        </p:nvCxnSpPr>
        <p:spPr>
          <a:xfrm flipV="1">
            <a:off x="3293806" y="4131236"/>
            <a:ext cx="709740" cy="472159"/>
          </a:xfrm>
          <a:prstGeom prst="straightConnector1">
            <a:avLst/>
          </a:prstGeom>
          <a:noFill/>
          <a:ln w="9528">
            <a:solidFill>
              <a:srgbClr val="000000"/>
            </a:solidFill>
            <a:prstDash val="solid"/>
            <a:tailEnd type="arrow"/>
          </a:ln>
          <a:effectLst>
            <a:outerShdw dist="19997" dir="5400000" algn="tl">
              <a:srgbClr val="000000">
                <a:alpha val="38000"/>
              </a:srgbClr>
            </a:outerShdw>
          </a:effectLst>
        </p:spPr>
      </p:cxnSp>
      <p:cxnSp>
        <p:nvCxnSpPr>
          <p:cNvPr id="19" name="Straight Connector 18"/>
          <p:cNvCxnSpPr>
            <a:stCxn id="14" idx="1"/>
            <a:endCxn id="13" idx="3"/>
          </p:cNvCxnSpPr>
          <p:nvPr/>
        </p:nvCxnSpPr>
        <p:spPr>
          <a:xfrm flipH="1">
            <a:off x="5448131" y="4051019"/>
            <a:ext cx="380162" cy="8021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2" idx="2"/>
            <a:endCxn id="14" idx="0"/>
          </p:cNvCxnSpPr>
          <p:nvPr/>
        </p:nvCxnSpPr>
        <p:spPr>
          <a:xfrm>
            <a:off x="5617079" y="3158267"/>
            <a:ext cx="1006216" cy="56613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862072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 smtClean="0"/>
              <a:t>Acceptance</a:t>
            </a:r>
            <a:r>
              <a:rPr lang="fi-FI" dirty="0" smtClean="0"/>
              <a:t> </a:t>
            </a:r>
            <a:r>
              <a:rPr lang="fi-FI" dirty="0" err="1" smtClean="0"/>
              <a:t>Testing</a:t>
            </a:r>
            <a:endParaRPr lang="en-US" dirty="0"/>
          </a:p>
        </p:txBody>
      </p:sp>
      <p:pic>
        <p:nvPicPr>
          <p:cNvPr id="4" name="Picture 2" descr="Portrait of beautiful young couple in consumer electronics shop with latest digital camera&#10; Stock Photo - 10982047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844" y="1840223"/>
            <a:ext cx="3713304" cy="2664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Man receiving a package delivery from a courier at his home.   Stock Photo - 588698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1840224"/>
            <a:ext cx="3650026" cy="2673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3"/>
          <p:cNvSpPr txBox="1"/>
          <p:nvPr/>
        </p:nvSpPr>
        <p:spPr>
          <a:xfrm>
            <a:off x="1496104" y="4931455"/>
            <a:ext cx="5976664" cy="1068641"/>
          </a:xfrm>
          <a:prstGeom prst="rect">
            <a:avLst/>
          </a:prstGeom>
          <a:noFill/>
          <a:ln>
            <a:noFill/>
          </a:ln>
        </p:spPr>
        <p:txBody>
          <a:bodyPr vert="horz" wrap="square" lIns="82945" tIns="41473" rIns="82945" bIns="41473" anchor="t" anchorCtr="0" compatLnSpc="1">
            <a:spAutoFit/>
          </a:bodyPr>
          <a:lstStyle/>
          <a:p>
            <a:pPr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dirty="0">
                <a:solidFill>
                  <a:srgbClr val="000000"/>
                </a:solidFill>
                <a:latin typeface="Calibri"/>
              </a:rPr>
              <a:t>What should be </a:t>
            </a:r>
            <a:r>
              <a:rPr lang="en-US" sz="1600" dirty="0" smtClean="0">
                <a:solidFill>
                  <a:srgbClr val="000000"/>
                </a:solidFill>
                <a:latin typeface="Calibri"/>
              </a:rPr>
              <a:t>tested before so customer could be so happy  ?</a:t>
            </a:r>
            <a:endParaRPr lang="en-US" sz="1600" dirty="0">
              <a:solidFill>
                <a:srgbClr val="000000"/>
              </a:solidFill>
              <a:latin typeface="Calibri"/>
            </a:endParaRPr>
          </a:p>
          <a:p>
            <a:pPr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dirty="0">
              <a:solidFill>
                <a:srgbClr val="000000"/>
              </a:solidFill>
              <a:latin typeface="Calibri"/>
            </a:endParaRPr>
          </a:p>
          <a:p>
            <a:pPr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dirty="0">
                <a:solidFill>
                  <a:srgbClr val="000000"/>
                </a:solidFill>
                <a:latin typeface="Calibri"/>
              </a:rPr>
              <a:t>How ?</a:t>
            </a:r>
          </a:p>
          <a:p>
            <a:pPr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dirty="0">
              <a:solidFill>
                <a:srgbClr val="00000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7539246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Test design &amp; execution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i-FI" dirty="0" err="1"/>
              <a:t>Discuss</a:t>
            </a:r>
            <a:r>
              <a:rPr lang="fi-FI" dirty="0"/>
              <a:t> </a:t>
            </a:r>
            <a:r>
              <a:rPr lang="fi-FI" dirty="0" err="1"/>
              <a:t>about</a:t>
            </a:r>
            <a:r>
              <a:rPr lang="fi-FI" dirty="0"/>
              <a:t> </a:t>
            </a:r>
            <a:r>
              <a:rPr lang="fi-FI" dirty="0" err="1"/>
              <a:t>reasons</a:t>
            </a:r>
            <a:r>
              <a:rPr lang="fi-FI" dirty="0"/>
              <a:t> for </a:t>
            </a:r>
            <a:r>
              <a:rPr lang="fi-FI" dirty="0" err="1"/>
              <a:t>test</a:t>
            </a:r>
            <a:r>
              <a:rPr lang="fi-FI" dirty="0"/>
              <a:t> design?</a:t>
            </a:r>
          </a:p>
          <a:p>
            <a:endParaRPr lang="fi-FI" dirty="0"/>
          </a:p>
          <a:p>
            <a:r>
              <a:rPr lang="fi-FI" dirty="0" err="1"/>
              <a:t>Why</a:t>
            </a:r>
            <a:r>
              <a:rPr lang="fi-FI" dirty="0"/>
              <a:t> </a:t>
            </a:r>
            <a:r>
              <a:rPr lang="fi-FI" dirty="0" err="1"/>
              <a:t>we</a:t>
            </a:r>
            <a:r>
              <a:rPr lang="fi-FI" dirty="0"/>
              <a:t> </a:t>
            </a:r>
            <a:r>
              <a:rPr lang="fi-FI" dirty="0" err="1"/>
              <a:t>need</a:t>
            </a:r>
            <a:r>
              <a:rPr lang="fi-FI" dirty="0"/>
              <a:t> to </a:t>
            </a:r>
            <a:r>
              <a:rPr lang="fi-FI" dirty="0" err="1"/>
              <a:t>do</a:t>
            </a:r>
            <a:r>
              <a:rPr lang="fi-FI" dirty="0"/>
              <a:t> design?</a:t>
            </a:r>
          </a:p>
          <a:p>
            <a:endParaRPr lang="fi-FI" dirty="0"/>
          </a:p>
          <a:p>
            <a:endParaRPr lang="fi-FI" dirty="0"/>
          </a:p>
          <a:p>
            <a:r>
              <a:rPr lang="fi-FI" dirty="0" err="1"/>
              <a:t>Stupid</a:t>
            </a:r>
            <a:r>
              <a:rPr lang="fi-FI" dirty="0"/>
              <a:t> </a:t>
            </a:r>
            <a:r>
              <a:rPr lang="fi-FI" dirty="0" err="1"/>
              <a:t>work</a:t>
            </a:r>
            <a:r>
              <a:rPr lang="fi-FI" dirty="0"/>
              <a:t> </a:t>
            </a:r>
            <a:r>
              <a:rPr lang="fi-FI" dirty="0">
                <a:sym typeface="Wingdings" pitchFamily="2" charset="2"/>
              </a:rPr>
              <a:t> ! I </a:t>
            </a:r>
            <a:r>
              <a:rPr lang="fi-FI" dirty="0" err="1">
                <a:sym typeface="Wingdings" pitchFamily="2" charset="2"/>
              </a:rPr>
              <a:t>wan’t</a:t>
            </a:r>
            <a:r>
              <a:rPr lang="fi-FI" dirty="0">
                <a:sym typeface="Wingdings" pitchFamily="2" charset="2"/>
              </a:rPr>
              <a:t> to </a:t>
            </a:r>
            <a:r>
              <a:rPr lang="fi-FI" dirty="0" err="1">
                <a:sym typeface="Wingdings" pitchFamily="2" charset="2"/>
              </a:rPr>
              <a:t>progress</a:t>
            </a:r>
            <a:r>
              <a:rPr lang="fi-FI" dirty="0">
                <a:sym typeface="Wingdings" pitchFamily="2" charset="2"/>
              </a:rPr>
              <a:t>!??</a:t>
            </a:r>
            <a:endParaRPr lang="fi-FI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932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test </a:t>
            </a:r>
            <a:r>
              <a:rPr lang="en-US" dirty="0" err="1" smtClean="0"/>
              <a:t>desing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5" name="Cloud 8"/>
          <p:cNvSpPr/>
          <p:nvPr/>
        </p:nvSpPr>
        <p:spPr>
          <a:xfrm>
            <a:off x="447336" y="4654476"/>
            <a:ext cx="998853" cy="1478922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43200"/>
              <a:gd name="f7" fmla="+- 0 0 11429249"/>
              <a:gd name="f8" fmla="+- 0 0 8646143"/>
              <a:gd name="f9" fmla="+- 0 0 8748475"/>
              <a:gd name="f10" fmla="+- 0 0 7859163"/>
              <a:gd name="f11" fmla="+- 0 0 4722533"/>
              <a:gd name="f12" fmla="+- 0 0 2776035"/>
              <a:gd name="f13" fmla="+- 0 0 16496525"/>
              <a:gd name="f14" fmla="+- 0 0 14809710"/>
              <a:gd name="f15" fmla="+- 0 0 4217541"/>
              <a:gd name="f16" fmla="+- 0 0 824660"/>
              <a:gd name="f17" fmla="+- 0 0 8950887"/>
              <a:gd name="f18" fmla="+- 0 0 9809656"/>
              <a:gd name="f19" fmla="+- 0 0 4002417"/>
              <a:gd name="f20" fmla="val 3900"/>
              <a:gd name="f21" fmla="val 14370"/>
              <a:gd name="f22" fmla="val 6753"/>
              <a:gd name="f23" fmla="val 9190"/>
              <a:gd name="f24" fmla="val 7426832"/>
              <a:gd name="f25" fmla="val 5333"/>
              <a:gd name="f26" fmla="val 7267"/>
              <a:gd name="f27" fmla="val 5396714"/>
              <a:gd name="f28" fmla="val 4365"/>
              <a:gd name="f29" fmla="val 5945"/>
              <a:gd name="f30" fmla="val 5983381"/>
              <a:gd name="f31" fmla="val 4857"/>
              <a:gd name="f32" fmla="val 6595"/>
              <a:gd name="f33" fmla="val 7034504"/>
              <a:gd name="f34" fmla="val 7273"/>
              <a:gd name="f35" fmla="val 6541615"/>
              <a:gd name="f36" fmla="val 6775"/>
              <a:gd name="f37" fmla="val 9220"/>
              <a:gd name="f38" fmla="val 7816140"/>
              <a:gd name="f39" fmla="val 5785"/>
              <a:gd name="f40" fmla="val 7867"/>
              <a:gd name="f41" fmla="val 37501"/>
              <a:gd name="f42" fmla="val 6842000"/>
              <a:gd name="f43" fmla="val 6752"/>
              <a:gd name="f44" fmla="val 9215"/>
              <a:gd name="f45" fmla="val 1347096"/>
              <a:gd name="f46" fmla="val 6910353"/>
              <a:gd name="f47" fmla="val 7720"/>
              <a:gd name="f48" fmla="val 10543"/>
              <a:gd name="f49" fmla="val 3974558"/>
              <a:gd name="f50" fmla="val 4542661"/>
              <a:gd name="f51" fmla="val 4360"/>
              <a:gd name="f52" fmla="val 5918"/>
              <a:gd name="f53" fmla="val 8804134"/>
              <a:gd name="f54" fmla="val 4345"/>
              <a:gd name="f55" fmla="val 9151131"/>
              <a:gd name="f56" fmla="val 4693"/>
              <a:gd name="f57" fmla="val 26177"/>
              <a:gd name="f58" fmla="val 5204520"/>
              <a:gd name="f59" fmla="val 1585770"/>
              <a:gd name="f60" fmla="val 6928"/>
              <a:gd name="f61" fmla="val 34899"/>
              <a:gd name="f62" fmla="val 4416628"/>
              <a:gd name="f63" fmla="val 686848"/>
              <a:gd name="f64" fmla="val 16478"/>
              <a:gd name="f65" fmla="val 39090"/>
              <a:gd name="f66" fmla="val 8257448"/>
              <a:gd name="f67" fmla="val 844866"/>
              <a:gd name="f68" fmla="val 28827"/>
              <a:gd name="f69" fmla="val 34751"/>
              <a:gd name="f70" fmla="val 387196"/>
              <a:gd name="f71" fmla="val 959901"/>
              <a:gd name="f72" fmla="val 34129"/>
              <a:gd name="f73" fmla="val 22954"/>
              <a:gd name="f74" fmla="val 4255042"/>
              <a:gd name="f75" fmla="val 41798"/>
              <a:gd name="f76" fmla="val 15354"/>
              <a:gd name="f77" fmla="val 1819082"/>
              <a:gd name="f78" fmla="val 1665090"/>
              <a:gd name="f79" fmla="val 38324"/>
              <a:gd name="f80" fmla="val 5426"/>
              <a:gd name="f81" fmla="val 891534"/>
              <a:gd name="f82" fmla="val 29078"/>
              <a:gd name="f83" fmla="val 3952"/>
              <a:gd name="f84" fmla="val 1091722"/>
              <a:gd name="f85" fmla="val 22141"/>
              <a:gd name="f86" fmla="val 4720"/>
              <a:gd name="f87" fmla="val 1061181"/>
              <a:gd name="f88" fmla="val 14000"/>
              <a:gd name="f89" fmla="val 5192"/>
              <a:gd name="f90" fmla="val 739161"/>
              <a:gd name="f91" fmla="val 4127"/>
              <a:gd name="f92" fmla="val 15789"/>
              <a:gd name="f93" fmla="val 9459261"/>
              <a:gd name="f94" fmla="val 711490"/>
              <a:gd name="f95" fmla="+- 0 0 -90"/>
              <a:gd name="f96" fmla="+- 0 0 -180"/>
              <a:gd name="f97" fmla="+- 0 0 -270"/>
              <a:gd name="f98" fmla="+- 0 0 -360"/>
              <a:gd name="f99" fmla="*/ f3 1 43200"/>
              <a:gd name="f100" fmla="*/ f4 1 43200"/>
              <a:gd name="f101" fmla="+- f6 0 f5"/>
              <a:gd name="f102" fmla="*/ f95 f0 1"/>
              <a:gd name="f103" fmla="*/ f96 f0 1"/>
              <a:gd name="f104" fmla="*/ f97 f0 1"/>
              <a:gd name="f105" fmla="*/ f98 f0 1"/>
              <a:gd name="f106" fmla="*/ f101 1 2"/>
              <a:gd name="f107" fmla="*/ f101 1 43200"/>
              <a:gd name="f108" fmla="*/ f101 2977 1"/>
              <a:gd name="f109" fmla="*/ f101 3262 1"/>
              <a:gd name="f110" fmla="*/ f101 17087 1"/>
              <a:gd name="f111" fmla="*/ f101 17337 1"/>
              <a:gd name="f112" fmla="*/ f101 67 1"/>
              <a:gd name="f113" fmla="*/ f101 21577 1"/>
              <a:gd name="f114" fmla="*/ f101 21582 1"/>
              <a:gd name="f115" fmla="*/ f101 1235 1"/>
              <a:gd name="f116" fmla="*/ f102 1 f2"/>
              <a:gd name="f117" fmla="*/ f103 1 f2"/>
              <a:gd name="f118" fmla="*/ f104 1 f2"/>
              <a:gd name="f119" fmla="*/ f105 1 f2"/>
              <a:gd name="f120" fmla="+- f5 f106 0"/>
              <a:gd name="f121" fmla="*/ f108 1 21600"/>
              <a:gd name="f122" fmla="*/ f109 1 21600"/>
              <a:gd name="f123" fmla="*/ f110 1 21600"/>
              <a:gd name="f124" fmla="*/ f111 1 21600"/>
              <a:gd name="f125" fmla="*/ f112 1 21600"/>
              <a:gd name="f126" fmla="*/ f113 1 21600"/>
              <a:gd name="f127" fmla="*/ f114 1 21600"/>
              <a:gd name="f128" fmla="*/ f115 1 21600"/>
              <a:gd name="f129" fmla="+- f116 0 f1"/>
              <a:gd name="f130" fmla="+- f117 0 f1"/>
              <a:gd name="f131" fmla="+- f118 0 f1"/>
              <a:gd name="f132" fmla="+- f119 0 f1"/>
              <a:gd name="f133" fmla="*/ f127 1 f107"/>
              <a:gd name="f134" fmla="*/ f120 1 f107"/>
              <a:gd name="f135" fmla="*/ f126 1 f107"/>
              <a:gd name="f136" fmla="*/ f125 1 f107"/>
              <a:gd name="f137" fmla="*/ f128 1 f107"/>
              <a:gd name="f138" fmla="*/ f121 1 f107"/>
              <a:gd name="f139" fmla="*/ f123 1 f107"/>
              <a:gd name="f140" fmla="*/ f122 1 f107"/>
              <a:gd name="f141" fmla="*/ f124 1 f107"/>
              <a:gd name="f142" fmla="*/ f138 f99 1"/>
              <a:gd name="f143" fmla="*/ f139 f99 1"/>
              <a:gd name="f144" fmla="*/ f141 f100 1"/>
              <a:gd name="f145" fmla="*/ f140 f100 1"/>
              <a:gd name="f146" fmla="*/ f133 f99 1"/>
              <a:gd name="f147" fmla="*/ f134 f100 1"/>
              <a:gd name="f148" fmla="*/ f134 f99 1"/>
              <a:gd name="f149" fmla="*/ f135 f100 1"/>
              <a:gd name="f150" fmla="*/ f136 f99 1"/>
              <a:gd name="f151" fmla="*/ f137 f10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129">
                <a:pos x="f146" y="f147"/>
              </a:cxn>
              <a:cxn ang="f130">
                <a:pos x="f148" y="f149"/>
              </a:cxn>
              <a:cxn ang="f131">
                <a:pos x="f150" y="f147"/>
              </a:cxn>
              <a:cxn ang="f132">
                <a:pos x="f148" y="f151"/>
              </a:cxn>
            </a:cxnLst>
            <a:rect l="f142" t="f145" r="f143" b="f144"/>
            <a:pathLst>
              <a:path w="43200" h="43200">
                <a:moveTo>
                  <a:pt x="f20" y="f21"/>
                </a:moveTo>
                <a:arcTo wR="f22" hR="f23" stAng="f7" swAng="f24"/>
                <a:arcTo wR="f25" hR="f26" stAng="f8" swAng="f27"/>
                <a:arcTo wR="f28" hR="f29" stAng="f9" swAng="f30"/>
                <a:arcTo wR="f31" hR="f32" stAng="f10" swAng="f33"/>
                <a:arcTo wR="f25" hR="f34" stAng="f11" swAng="f35"/>
                <a:arcTo wR="f36" hR="f37" stAng="f12" swAng="f38"/>
                <a:arcTo wR="f39" hR="f40" stAng="f41" swAng="f42"/>
                <a:arcTo wR="f43" hR="f44" stAng="f45" swAng="f46"/>
                <a:arcTo wR="f47" hR="f48" stAng="f49" swAng="f50"/>
                <a:arcTo wR="f51" hR="f52" stAng="f13" swAng="f53"/>
                <a:arcTo wR="f54" hR="f29" stAng="f14" swAng="f55"/>
                <a:close/>
              </a:path>
              <a:path w="43200" h="43200" fill="none">
                <a:moveTo>
                  <a:pt x="f56" y="f57"/>
                </a:moveTo>
                <a:arcTo wR="f54" hR="f29" stAng="f58" swAng="f59"/>
                <a:moveTo>
                  <a:pt x="f60" y="f61"/>
                </a:moveTo>
                <a:arcTo wR="f51" hR="f52" stAng="f62" swAng="f63"/>
                <a:moveTo>
                  <a:pt x="f64" y="f65"/>
                </a:moveTo>
                <a:arcTo wR="f43" hR="f44" stAng="f66" swAng="f67"/>
                <a:moveTo>
                  <a:pt x="f68" y="f69"/>
                </a:moveTo>
                <a:arcTo wR="f43" hR="f44" stAng="f70" swAng="f71"/>
                <a:moveTo>
                  <a:pt x="f72" y="f73"/>
                </a:moveTo>
                <a:arcTo wR="f39" hR="f40" stAng="f15" swAng="f74"/>
                <a:moveTo>
                  <a:pt x="f75" y="f76"/>
                </a:moveTo>
                <a:arcTo wR="f25" hR="f34" stAng="f77" swAng="f78"/>
                <a:moveTo>
                  <a:pt x="f79" y="f80"/>
                </a:moveTo>
                <a:arcTo wR="f31" hR="f32" stAng="f16" swAng="f81"/>
                <a:moveTo>
                  <a:pt x="f82" y="f83"/>
                </a:moveTo>
                <a:arcTo wR="f31" hR="f32" stAng="f17" swAng="f84"/>
                <a:moveTo>
                  <a:pt x="f85" y="f86"/>
                </a:moveTo>
                <a:arcTo wR="f28" hR="f29" stAng="f18" swAng="f87"/>
                <a:moveTo>
                  <a:pt x="f88" y="f89"/>
                </a:moveTo>
                <a:arcTo wR="f22" hR="f23" stAng="f19" swAng="f90"/>
                <a:moveTo>
                  <a:pt x="f91" y="f92"/>
                </a:moveTo>
                <a:arcTo wR="f22" hR="f23" stAng="f93" swAng="f94"/>
              </a:path>
            </a:pathLst>
          </a:custGeom>
          <a:gradFill>
            <a:gsLst>
              <a:gs pos="0">
                <a:srgbClr val="769535"/>
              </a:gs>
              <a:gs pos="100000">
                <a:srgbClr val="9BC348"/>
              </a:gs>
            </a:gsLst>
            <a:lin ang="16200000"/>
          </a:gradFill>
          <a:ln>
            <a:noFill/>
            <a:prstDash val="solid"/>
          </a:ln>
          <a:effectLst>
            <a:outerShdw dist="22997" dir="5400000" algn="tl">
              <a:srgbClr val="000000">
                <a:alpha val="35000"/>
              </a:srgbClr>
            </a:outerShdw>
          </a:effectLst>
        </p:spPr>
        <p:txBody>
          <a:bodyPr vert="horz" wrap="square" lIns="82945" tIns="41473" rIns="82945" bIns="41473" anchor="ctr" anchorCtr="1" compatLnSpc="1"/>
          <a:lstStyle/>
          <a:p>
            <a:pPr algn="ctr"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>
                <a:solidFill>
                  <a:srgbClr val="FFFFFF"/>
                </a:solidFill>
                <a:latin typeface="Calibri"/>
              </a:rPr>
              <a:t>IDEAL</a:t>
            </a:r>
          </a:p>
        </p:txBody>
      </p:sp>
      <p:sp>
        <p:nvSpPr>
          <p:cNvPr id="6" name="Cloud 3"/>
          <p:cNvSpPr/>
          <p:nvPr/>
        </p:nvSpPr>
        <p:spPr>
          <a:xfrm>
            <a:off x="447336" y="5954163"/>
            <a:ext cx="1077029" cy="368719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43200"/>
              <a:gd name="f7" fmla="+- 0 0 11429249"/>
              <a:gd name="f8" fmla="+- 0 0 8646143"/>
              <a:gd name="f9" fmla="+- 0 0 8748475"/>
              <a:gd name="f10" fmla="+- 0 0 7859163"/>
              <a:gd name="f11" fmla="+- 0 0 4722533"/>
              <a:gd name="f12" fmla="+- 0 0 2776035"/>
              <a:gd name="f13" fmla="+- 0 0 16496525"/>
              <a:gd name="f14" fmla="+- 0 0 14809710"/>
              <a:gd name="f15" fmla="+- 0 0 4217541"/>
              <a:gd name="f16" fmla="+- 0 0 824660"/>
              <a:gd name="f17" fmla="+- 0 0 8950887"/>
              <a:gd name="f18" fmla="+- 0 0 9809656"/>
              <a:gd name="f19" fmla="+- 0 0 4002417"/>
              <a:gd name="f20" fmla="val 3900"/>
              <a:gd name="f21" fmla="val 14370"/>
              <a:gd name="f22" fmla="val 6753"/>
              <a:gd name="f23" fmla="val 9190"/>
              <a:gd name="f24" fmla="val 7426832"/>
              <a:gd name="f25" fmla="val 5333"/>
              <a:gd name="f26" fmla="val 7267"/>
              <a:gd name="f27" fmla="val 5396714"/>
              <a:gd name="f28" fmla="val 4365"/>
              <a:gd name="f29" fmla="val 5945"/>
              <a:gd name="f30" fmla="val 5983381"/>
              <a:gd name="f31" fmla="val 4857"/>
              <a:gd name="f32" fmla="val 6595"/>
              <a:gd name="f33" fmla="val 7034504"/>
              <a:gd name="f34" fmla="val 7273"/>
              <a:gd name="f35" fmla="val 6541615"/>
              <a:gd name="f36" fmla="val 6775"/>
              <a:gd name="f37" fmla="val 9220"/>
              <a:gd name="f38" fmla="val 7816140"/>
              <a:gd name="f39" fmla="val 5785"/>
              <a:gd name="f40" fmla="val 7867"/>
              <a:gd name="f41" fmla="val 37501"/>
              <a:gd name="f42" fmla="val 6842000"/>
              <a:gd name="f43" fmla="val 6752"/>
              <a:gd name="f44" fmla="val 9215"/>
              <a:gd name="f45" fmla="val 1347096"/>
              <a:gd name="f46" fmla="val 6910353"/>
              <a:gd name="f47" fmla="val 7720"/>
              <a:gd name="f48" fmla="val 10543"/>
              <a:gd name="f49" fmla="val 3974558"/>
              <a:gd name="f50" fmla="val 4542661"/>
              <a:gd name="f51" fmla="val 4360"/>
              <a:gd name="f52" fmla="val 5918"/>
              <a:gd name="f53" fmla="val 8804134"/>
              <a:gd name="f54" fmla="val 4345"/>
              <a:gd name="f55" fmla="val 9151131"/>
              <a:gd name="f56" fmla="val 4693"/>
              <a:gd name="f57" fmla="val 26177"/>
              <a:gd name="f58" fmla="val 5204520"/>
              <a:gd name="f59" fmla="val 1585770"/>
              <a:gd name="f60" fmla="val 6928"/>
              <a:gd name="f61" fmla="val 34899"/>
              <a:gd name="f62" fmla="val 4416628"/>
              <a:gd name="f63" fmla="val 686848"/>
              <a:gd name="f64" fmla="val 16478"/>
              <a:gd name="f65" fmla="val 39090"/>
              <a:gd name="f66" fmla="val 8257448"/>
              <a:gd name="f67" fmla="val 844866"/>
              <a:gd name="f68" fmla="val 28827"/>
              <a:gd name="f69" fmla="val 34751"/>
              <a:gd name="f70" fmla="val 387196"/>
              <a:gd name="f71" fmla="val 959901"/>
              <a:gd name="f72" fmla="val 34129"/>
              <a:gd name="f73" fmla="val 22954"/>
              <a:gd name="f74" fmla="val 4255042"/>
              <a:gd name="f75" fmla="val 41798"/>
              <a:gd name="f76" fmla="val 15354"/>
              <a:gd name="f77" fmla="val 1819082"/>
              <a:gd name="f78" fmla="val 1665090"/>
              <a:gd name="f79" fmla="val 38324"/>
              <a:gd name="f80" fmla="val 5426"/>
              <a:gd name="f81" fmla="val 891534"/>
              <a:gd name="f82" fmla="val 29078"/>
              <a:gd name="f83" fmla="val 3952"/>
              <a:gd name="f84" fmla="val 1091722"/>
              <a:gd name="f85" fmla="val 22141"/>
              <a:gd name="f86" fmla="val 4720"/>
              <a:gd name="f87" fmla="val 1061181"/>
              <a:gd name="f88" fmla="val 14000"/>
              <a:gd name="f89" fmla="val 5192"/>
              <a:gd name="f90" fmla="val 739161"/>
              <a:gd name="f91" fmla="val 4127"/>
              <a:gd name="f92" fmla="val 15789"/>
              <a:gd name="f93" fmla="val 9459261"/>
              <a:gd name="f94" fmla="val 711490"/>
              <a:gd name="f95" fmla="+- 0 0 -90"/>
              <a:gd name="f96" fmla="+- 0 0 -180"/>
              <a:gd name="f97" fmla="+- 0 0 -270"/>
              <a:gd name="f98" fmla="+- 0 0 -360"/>
              <a:gd name="f99" fmla="*/ f3 1 43200"/>
              <a:gd name="f100" fmla="*/ f4 1 43200"/>
              <a:gd name="f101" fmla="+- f6 0 f5"/>
              <a:gd name="f102" fmla="*/ f95 f0 1"/>
              <a:gd name="f103" fmla="*/ f96 f0 1"/>
              <a:gd name="f104" fmla="*/ f97 f0 1"/>
              <a:gd name="f105" fmla="*/ f98 f0 1"/>
              <a:gd name="f106" fmla="*/ f101 1 2"/>
              <a:gd name="f107" fmla="*/ f101 1 43200"/>
              <a:gd name="f108" fmla="*/ f101 2977 1"/>
              <a:gd name="f109" fmla="*/ f101 3262 1"/>
              <a:gd name="f110" fmla="*/ f101 17087 1"/>
              <a:gd name="f111" fmla="*/ f101 17337 1"/>
              <a:gd name="f112" fmla="*/ f101 67 1"/>
              <a:gd name="f113" fmla="*/ f101 21577 1"/>
              <a:gd name="f114" fmla="*/ f101 21582 1"/>
              <a:gd name="f115" fmla="*/ f101 1235 1"/>
              <a:gd name="f116" fmla="*/ f102 1 f2"/>
              <a:gd name="f117" fmla="*/ f103 1 f2"/>
              <a:gd name="f118" fmla="*/ f104 1 f2"/>
              <a:gd name="f119" fmla="*/ f105 1 f2"/>
              <a:gd name="f120" fmla="+- f5 f106 0"/>
              <a:gd name="f121" fmla="*/ f108 1 21600"/>
              <a:gd name="f122" fmla="*/ f109 1 21600"/>
              <a:gd name="f123" fmla="*/ f110 1 21600"/>
              <a:gd name="f124" fmla="*/ f111 1 21600"/>
              <a:gd name="f125" fmla="*/ f112 1 21600"/>
              <a:gd name="f126" fmla="*/ f113 1 21600"/>
              <a:gd name="f127" fmla="*/ f114 1 21600"/>
              <a:gd name="f128" fmla="*/ f115 1 21600"/>
              <a:gd name="f129" fmla="+- f116 0 f1"/>
              <a:gd name="f130" fmla="+- f117 0 f1"/>
              <a:gd name="f131" fmla="+- f118 0 f1"/>
              <a:gd name="f132" fmla="+- f119 0 f1"/>
              <a:gd name="f133" fmla="*/ f127 1 f107"/>
              <a:gd name="f134" fmla="*/ f120 1 f107"/>
              <a:gd name="f135" fmla="*/ f126 1 f107"/>
              <a:gd name="f136" fmla="*/ f125 1 f107"/>
              <a:gd name="f137" fmla="*/ f128 1 f107"/>
              <a:gd name="f138" fmla="*/ f121 1 f107"/>
              <a:gd name="f139" fmla="*/ f123 1 f107"/>
              <a:gd name="f140" fmla="*/ f122 1 f107"/>
              <a:gd name="f141" fmla="*/ f124 1 f107"/>
              <a:gd name="f142" fmla="*/ f138 f99 1"/>
              <a:gd name="f143" fmla="*/ f139 f99 1"/>
              <a:gd name="f144" fmla="*/ f141 f100 1"/>
              <a:gd name="f145" fmla="*/ f140 f100 1"/>
              <a:gd name="f146" fmla="*/ f133 f99 1"/>
              <a:gd name="f147" fmla="*/ f134 f100 1"/>
              <a:gd name="f148" fmla="*/ f134 f99 1"/>
              <a:gd name="f149" fmla="*/ f135 f100 1"/>
              <a:gd name="f150" fmla="*/ f136 f99 1"/>
              <a:gd name="f151" fmla="*/ f137 f10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129">
                <a:pos x="f146" y="f147"/>
              </a:cxn>
              <a:cxn ang="f130">
                <a:pos x="f148" y="f149"/>
              </a:cxn>
              <a:cxn ang="f131">
                <a:pos x="f150" y="f147"/>
              </a:cxn>
              <a:cxn ang="f132">
                <a:pos x="f148" y="f151"/>
              </a:cxn>
            </a:cxnLst>
            <a:rect l="f142" t="f145" r="f143" b="f144"/>
            <a:pathLst>
              <a:path w="43200" h="43200">
                <a:moveTo>
                  <a:pt x="f20" y="f21"/>
                </a:moveTo>
                <a:arcTo wR="f22" hR="f23" stAng="f7" swAng="f24"/>
                <a:arcTo wR="f25" hR="f26" stAng="f8" swAng="f27"/>
                <a:arcTo wR="f28" hR="f29" stAng="f9" swAng="f30"/>
                <a:arcTo wR="f31" hR="f32" stAng="f10" swAng="f33"/>
                <a:arcTo wR="f25" hR="f34" stAng="f11" swAng="f35"/>
                <a:arcTo wR="f36" hR="f37" stAng="f12" swAng="f38"/>
                <a:arcTo wR="f39" hR="f40" stAng="f41" swAng="f42"/>
                <a:arcTo wR="f43" hR="f44" stAng="f45" swAng="f46"/>
                <a:arcTo wR="f47" hR="f48" stAng="f49" swAng="f50"/>
                <a:arcTo wR="f51" hR="f52" stAng="f13" swAng="f53"/>
                <a:arcTo wR="f54" hR="f29" stAng="f14" swAng="f55"/>
                <a:close/>
              </a:path>
              <a:path w="43200" h="43200" fill="none">
                <a:moveTo>
                  <a:pt x="f56" y="f57"/>
                </a:moveTo>
                <a:arcTo wR="f54" hR="f29" stAng="f58" swAng="f59"/>
                <a:moveTo>
                  <a:pt x="f60" y="f61"/>
                </a:moveTo>
                <a:arcTo wR="f51" hR="f52" stAng="f62" swAng="f63"/>
                <a:moveTo>
                  <a:pt x="f64" y="f65"/>
                </a:moveTo>
                <a:arcTo wR="f43" hR="f44" stAng="f66" swAng="f67"/>
                <a:moveTo>
                  <a:pt x="f68" y="f69"/>
                </a:moveTo>
                <a:arcTo wR="f43" hR="f44" stAng="f70" swAng="f71"/>
                <a:moveTo>
                  <a:pt x="f72" y="f73"/>
                </a:moveTo>
                <a:arcTo wR="f39" hR="f40" stAng="f15" swAng="f74"/>
                <a:moveTo>
                  <a:pt x="f75" y="f76"/>
                </a:moveTo>
                <a:arcTo wR="f25" hR="f34" stAng="f77" swAng="f78"/>
                <a:moveTo>
                  <a:pt x="f79" y="f80"/>
                </a:moveTo>
                <a:arcTo wR="f31" hR="f32" stAng="f16" swAng="f81"/>
                <a:moveTo>
                  <a:pt x="f82" y="f83"/>
                </a:moveTo>
                <a:arcTo wR="f31" hR="f32" stAng="f17" swAng="f84"/>
                <a:moveTo>
                  <a:pt x="f85" y="f86"/>
                </a:moveTo>
                <a:arcTo wR="f28" hR="f29" stAng="f18" swAng="f87"/>
                <a:moveTo>
                  <a:pt x="f88" y="f89"/>
                </a:moveTo>
                <a:arcTo wR="f22" hR="f23" stAng="f19" swAng="f90"/>
                <a:moveTo>
                  <a:pt x="f91" y="f92"/>
                </a:moveTo>
                <a:arcTo wR="f22" hR="f23" stAng="f93" swAng="f94"/>
              </a:path>
            </a:pathLst>
          </a:custGeom>
          <a:gradFill>
            <a:gsLst>
              <a:gs pos="0">
                <a:srgbClr val="5D417E"/>
              </a:gs>
              <a:gs pos="100000">
                <a:srgbClr val="7B58A6"/>
              </a:gs>
            </a:gsLst>
            <a:lin ang="16200000"/>
          </a:gradFill>
          <a:ln>
            <a:noFill/>
            <a:prstDash val="solid"/>
          </a:ln>
          <a:effectLst>
            <a:outerShdw dist="22997" dir="5400000" algn="tl">
              <a:srgbClr val="000000">
                <a:alpha val="35000"/>
              </a:srgbClr>
            </a:outerShdw>
          </a:effectLst>
        </p:spPr>
        <p:txBody>
          <a:bodyPr vert="horz" wrap="square" lIns="82945" tIns="41473" rIns="82945" bIns="41473" anchor="ctr" anchorCtr="1" compatLnSpc="1"/>
          <a:lstStyle/>
          <a:p>
            <a:pPr algn="ctr"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8" name="Cloud 17"/>
          <p:cNvSpPr/>
          <p:nvPr/>
        </p:nvSpPr>
        <p:spPr>
          <a:xfrm>
            <a:off x="694665" y="4900577"/>
            <a:ext cx="291185" cy="1001388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43200"/>
              <a:gd name="f7" fmla="+- 0 0 11429249"/>
              <a:gd name="f8" fmla="+- 0 0 8646143"/>
              <a:gd name="f9" fmla="+- 0 0 8748475"/>
              <a:gd name="f10" fmla="+- 0 0 7859163"/>
              <a:gd name="f11" fmla="+- 0 0 4722533"/>
              <a:gd name="f12" fmla="+- 0 0 2776035"/>
              <a:gd name="f13" fmla="+- 0 0 16496525"/>
              <a:gd name="f14" fmla="+- 0 0 14809710"/>
              <a:gd name="f15" fmla="+- 0 0 4217541"/>
              <a:gd name="f16" fmla="+- 0 0 824660"/>
              <a:gd name="f17" fmla="+- 0 0 8950887"/>
              <a:gd name="f18" fmla="+- 0 0 9809656"/>
              <a:gd name="f19" fmla="+- 0 0 4002417"/>
              <a:gd name="f20" fmla="val 3900"/>
              <a:gd name="f21" fmla="val 14370"/>
              <a:gd name="f22" fmla="val 6753"/>
              <a:gd name="f23" fmla="val 9190"/>
              <a:gd name="f24" fmla="val 7426832"/>
              <a:gd name="f25" fmla="val 5333"/>
              <a:gd name="f26" fmla="val 7267"/>
              <a:gd name="f27" fmla="val 5396714"/>
              <a:gd name="f28" fmla="val 4365"/>
              <a:gd name="f29" fmla="val 5945"/>
              <a:gd name="f30" fmla="val 5983381"/>
              <a:gd name="f31" fmla="val 4857"/>
              <a:gd name="f32" fmla="val 6595"/>
              <a:gd name="f33" fmla="val 7034504"/>
              <a:gd name="f34" fmla="val 7273"/>
              <a:gd name="f35" fmla="val 6541615"/>
              <a:gd name="f36" fmla="val 6775"/>
              <a:gd name="f37" fmla="val 9220"/>
              <a:gd name="f38" fmla="val 7816140"/>
              <a:gd name="f39" fmla="val 5785"/>
              <a:gd name="f40" fmla="val 7867"/>
              <a:gd name="f41" fmla="val 37501"/>
              <a:gd name="f42" fmla="val 6842000"/>
              <a:gd name="f43" fmla="val 6752"/>
              <a:gd name="f44" fmla="val 9215"/>
              <a:gd name="f45" fmla="val 1347096"/>
              <a:gd name="f46" fmla="val 6910353"/>
              <a:gd name="f47" fmla="val 7720"/>
              <a:gd name="f48" fmla="val 10543"/>
              <a:gd name="f49" fmla="val 3974558"/>
              <a:gd name="f50" fmla="val 4542661"/>
              <a:gd name="f51" fmla="val 4360"/>
              <a:gd name="f52" fmla="val 5918"/>
              <a:gd name="f53" fmla="val 8804134"/>
              <a:gd name="f54" fmla="val 4345"/>
              <a:gd name="f55" fmla="val 9151131"/>
              <a:gd name="f56" fmla="val 4693"/>
              <a:gd name="f57" fmla="val 26177"/>
              <a:gd name="f58" fmla="val 5204520"/>
              <a:gd name="f59" fmla="val 1585770"/>
              <a:gd name="f60" fmla="val 6928"/>
              <a:gd name="f61" fmla="val 34899"/>
              <a:gd name="f62" fmla="val 4416628"/>
              <a:gd name="f63" fmla="val 686848"/>
              <a:gd name="f64" fmla="val 16478"/>
              <a:gd name="f65" fmla="val 39090"/>
              <a:gd name="f66" fmla="val 8257448"/>
              <a:gd name="f67" fmla="val 844866"/>
              <a:gd name="f68" fmla="val 28827"/>
              <a:gd name="f69" fmla="val 34751"/>
              <a:gd name="f70" fmla="val 387196"/>
              <a:gd name="f71" fmla="val 959901"/>
              <a:gd name="f72" fmla="val 34129"/>
              <a:gd name="f73" fmla="val 22954"/>
              <a:gd name="f74" fmla="val 4255042"/>
              <a:gd name="f75" fmla="val 41798"/>
              <a:gd name="f76" fmla="val 15354"/>
              <a:gd name="f77" fmla="val 1819082"/>
              <a:gd name="f78" fmla="val 1665090"/>
              <a:gd name="f79" fmla="val 38324"/>
              <a:gd name="f80" fmla="val 5426"/>
              <a:gd name="f81" fmla="val 891534"/>
              <a:gd name="f82" fmla="val 29078"/>
              <a:gd name="f83" fmla="val 3952"/>
              <a:gd name="f84" fmla="val 1091722"/>
              <a:gd name="f85" fmla="val 22141"/>
              <a:gd name="f86" fmla="val 4720"/>
              <a:gd name="f87" fmla="val 1061181"/>
              <a:gd name="f88" fmla="val 14000"/>
              <a:gd name="f89" fmla="val 5192"/>
              <a:gd name="f90" fmla="val 739161"/>
              <a:gd name="f91" fmla="val 4127"/>
              <a:gd name="f92" fmla="val 15789"/>
              <a:gd name="f93" fmla="val 9459261"/>
              <a:gd name="f94" fmla="val 711490"/>
              <a:gd name="f95" fmla="+- 0 0 -90"/>
              <a:gd name="f96" fmla="+- 0 0 -180"/>
              <a:gd name="f97" fmla="+- 0 0 -270"/>
              <a:gd name="f98" fmla="+- 0 0 -360"/>
              <a:gd name="f99" fmla="*/ f3 1 43200"/>
              <a:gd name="f100" fmla="*/ f4 1 43200"/>
              <a:gd name="f101" fmla="+- f6 0 f5"/>
              <a:gd name="f102" fmla="*/ f95 f0 1"/>
              <a:gd name="f103" fmla="*/ f96 f0 1"/>
              <a:gd name="f104" fmla="*/ f97 f0 1"/>
              <a:gd name="f105" fmla="*/ f98 f0 1"/>
              <a:gd name="f106" fmla="*/ f101 1 2"/>
              <a:gd name="f107" fmla="*/ f101 1 43200"/>
              <a:gd name="f108" fmla="*/ f101 2977 1"/>
              <a:gd name="f109" fmla="*/ f101 3262 1"/>
              <a:gd name="f110" fmla="*/ f101 17087 1"/>
              <a:gd name="f111" fmla="*/ f101 17337 1"/>
              <a:gd name="f112" fmla="*/ f101 67 1"/>
              <a:gd name="f113" fmla="*/ f101 21577 1"/>
              <a:gd name="f114" fmla="*/ f101 21582 1"/>
              <a:gd name="f115" fmla="*/ f101 1235 1"/>
              <a:gd name="f116" fmla="*/ f102 1 f2"/>
              <a:gd name="f117" fmla="*/ f103 1 f2"/>
              <a:gd name="f118" fmla="*/ f104 1 f2"/>
              <a:gd name="f119" fmla="*/ f105 1 f2"/>
              <a:gd name="f120" fmla="+- f5 f106 0"/>
              <a:gd name="f121" fmla="*/ f108 1 21600"/>
              <a:gd name="f122" fmla="*/ f109 1 21600"/>
              <a:gd name="f123" fmla="*/ f110 1 21600"/>
              <a:gd name="f124" fmla="*/ f111 1 21600"/>
              <a:gd name="f125" fmla="*/ f112 1 21600"/>
              <a:gd name="f126" fmla="*/ f113 1 21600"/>
              <a:gd name="f127" fmla="*/ f114 1 21600"/>
              <a:gd name="f128" fmla="*/ f115 1 21600"/>
              <a:gd name="f129" fmla="+- f116 0 f1"/>
              <a:gd name="f130" fmla="+- f117 0 f1"/>
              <a:gd name="f131" fmla="+- f118 0 f1"/>
              <a:gd name="f132" fmla="+- f119 0 f1"/>
              <a:gd name="f133" fmla="*/ f127 1 f107"/>
              <a:gd name="f134" fmla="*/ f120 1 f107"/>
              <a:gd name="f135" fmla="*/ f126 1 f107"/>
              <a:gd name="f136" fmla="*/ f125 1 f107"/>
              <a:gd name="f137" fmla="*/ f128 1 f107"/>
              <a:gd name="f138" fmla="*/ f121 1 f107"/>
              <a:gd name="f139" fmla="*/ f123 1 f107"/>
              <a:gd name="f140" fmla="*/ f122 1 f107"/>
              <a:gd name="f141" fmla="*/ f124 1 f107"/>
              <a:gd name="f142" fmla="*/ f138 f99 1"/>
              <a:gd name="f143" fmla="*/ f139 f99 1"/>
              <a:gd name="f144" fmla="*/ f141 f100 1"/>
              <a:gd name="f145" fmla="*/ f140 f100 1"/>
              <a:gd name="f146" fmla="*/ f133 f99 1"/>
              <a:gd name="f147" fmla="*/ f134 f100 1"/>
              <a:gd name="f148" fmla="*/ f134 f99 1"/>
              <a:gd name="f149" fmla="*/ f135 f100 1"/>
              <a:gd name="f150" fmla="*/ f136 f99 1"/>
              <a:gd name="f151" fmla="*/ f137 f10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129">
                <a:pos x="f146" y="f147"/>
              </a:cxn>
              <a:cxn ang="f130">
                <a:pos x="f148" y="f149"/>
              </a:cxn>
              <a:cxn ang="f131">
                <a:pos x="f150" y="f147"/>
              </a:cxn>
              <a:cxn ang="f132">
                <a:pos x="f148" y="f151"/>
              </a:cxn>
            </a:cxnLst>
            <a:rect l="f142" t="f145" r="f143" b="f144"/>
            <a:pathLst>
              <a:path w="43200" h="43200">
                <a:moveTo>
                  <a:pt x="f20" y="f21"/>
                </a:moveTo>
                <a:arcTo wR="f22" hR="f23" stAng="f7" swAng="f24"/>
                <a:arcTo wR="f25" hR="f26" stAng="f8" swAng="f27"/>
                <a:arcTo wR="f28" hR="f29" stAng="f9" swAng="f30"/>
                <a:arcTo wR="f31" hR="f32" stAng="f10" swAng="f33"/>
                <a:arcTo wR="f25" hR="f34" stAng="f11" swAng="f35"/>
                <a:arcTo wR="f36" hR="f37" stAng="f12" swAng="f38"/>
                <a:arcTo wR="f39" hR="f40" stAng="f41" swAng="f42"/>
                <a:arcTo wR="f43" hR="f44" stAng="f45" swAng="f46"/>
                <a:arcTo wR="f47" hR="f48" stAng="f49" swAng="f50"/>
                <a:arcTo wR="f51" hR="f52" stAng="f13" swAng="f53"/>
                <a:arcTo wR="f54" hR="f29" stAng="f14" swAng="f55"/>
                <a:close/>
              </a:path>
              <a:path w="43200" h="43200" fill="none">
                <a:moveTo>
                  <a:pt x="f56" y="f57"/>
                </a:moveTo>
                <a:arcTo wR="f54" hR="f29" stAng="f58" swAng="f59"/>
                <a:moveTo>
                  <a:pt x="f60" y="f61"/>
                </a:moveTo>
                <a:arcTo wR="f51" hR="f52" stAng="f62" swAng="f63"/>
                <a:moveTo>
                  <a:pt x="f64" y="f65"/>
                </a:moveTo>
                <a:arcTo wR="f43" hR="f44" stAng="f66" swAng="f67"/>
                <a:moveTo>
                  <a:pt x="f68" y="f69"/>
                </a:moveTo>
                <a:arcTo wR="f43" hR="f44" stAng="f70" swAng="f71"/>
                <a:moveTo>
                  <a:pt x="f72" y="f73"/>
                </a:moveTo>
                <a:arcTo wR="f39" hR="f40" stAng="f15" swAng="f74"/>
                <a:moveTo>
                  <a:pt x="f75" y="f76"/>
                </a:moveTo>
                <a:arcTo wR="f25" hR="f34" stAng="f77" swAng="f78"/>
                <a:moveTo>
                  <a:pt x="f79" y="f80"/>
                </a:moveTo>
                <a:arcTo wR="f31" hR="f32" stAng="f16" swAng="f81"/>
                <a:moveTo>
                  <a:pt x="f82" y="f83"/>
                </a:moveTo>
                <a:arcTo wR="f31" hR="f32" stAng="f17" swAng="f84"/>
                <a:moveTo>
                  <a:pt x="f85" y="f86"/>
                </a:moveTo>
                <a:arcTo wR="f28" hR="f29" stAng="f18" swAng="f87"/>
                <a:moveTo>
                  <a:pt x="f88" y="f89"/>
                </a:moveTo>
                <a:arcTo wR="f22" hR="f23" stAng="f19" swAng="f90"/>
                <a:moveTo>
                  <a:pt x="f91" y="f92"/>
                </a:moveTo>
                <a:arcTo wR="f22" hR="f23" stAng="f93" swAng="f94"/>
              </a:path>
            </a:pathLst>
          </a:custGeom>
          <a:gradFill>
            <a:gsLst>
              <a:gs pos="0">
                <a:srgbClr val="CB6C1D"/>
              </a:gs>
              <a:gs pos="100000">
                <a:srgbClr val="FF8F2A"/>
              </a:gs>
            </a:gsLst>
            <a:lin ang="16200000"/>
          </a:gradFill>
          <a:ln>
            <a:noFill/>
            <a:prstDash val="solid"/>
          </a:ln>
          <a:effectLst>
            <a:outerShdw dist="22997" dir="5400000" algn="tl">
              <a:srgbClr val="000000">
                <a:alpha val="35000"/>
              </a:srgbClr>
            </a:outerShdw>
          </a:effectLst>
        </p:spPr>
        <p:txBody>
          <a:bodyPr vert="horz" wrap="square" lIns="82945" tIns="41473" rIns="82945" bIns="41473" anchor="ctr" anchorCtr="1" compatLnSpc="1"/>
          <a:lstStyle/>
          <a:p>
            <a:pPr algn="ctr"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9" name="Cloud 43"/>
          <p:cNvSpPr/>
          <p:nvPr/>
        </p:nvSpPr>
        <p:spPr>
          <a:xfrm>
            <a:off x="479420" y="5016043"/>
            <a:ext cx="265025" cy="45610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43200"/>
              <a:gd name="f7" fmla="+- 0 0 11429249"/>
              <a:gd name="f8" fmla="+- 0 0 8646143"/>
              <a:gd name="f9" fmla="+- 0 0 8748475"/>
              <a:gd name="f10" fmla="+- 0 0 7859163"/>
              <a:gd name="f11" fmla="+- 0 0 4722533"/>
              <a:gd name="f12" fmla="+- 0 0 2776035"/>
              <a:gd name="f13" fmla="+- 0 0 16496525"/>
              <a:gd name="f14" fmla="+- 0 0 14809710"/>
              <a:gd name="f15" fmla="+- 0 0 4217541"/>
              <a:gd name="f16" fmla="+- 0 0 824660"/>
              <a:gd name="f17" fmla="+- 0 0 8950887"/>
              <a:gd name="f18" fmla="+- 0 0 9809656"/>
              <a:gd name="f19" fmla="+- 0 0 4002417"/>
              <a:gd name="f20" fmla="val 3900"/>
              <a:gd name="f21" fmla="val 14370"/>
              <a:gd name="f22" fmla="val 6753"/>
              <a:gd name="f23" fmla="val 9190"/>
              <a:gd name="f24" fmla="val 7426832"/>
              <a:gd name="f25" fmla="val 5333"/>
              <a:gd name="f26" fmla="val 7267"/>
              <a:gd name="f27" fmla="val 5396714"/>
              <a:gd name="f28" fmla="val 4365"/>
              <a:gd name="f29" fmla="val 5945"/>
              <a:gd name="f30" fmla="val 5983381"/>
              <a:gd name="f31" fmla="val 4857"/>
              <a:gd name="f32" fmla="val 6595"/>
              <a:gd name="f33" fmla="val 7034504"/>
              <a:gd name="f34" fmla="val 7273"/>
              <a:gd name="f35" fmla="val 6541615"/>
              <a:gd name="f36" fmla="val 6775"/>
              <a:gd name="f37" fmla="val 9220"/>
              <a:gd name="f38" fmla="val 7816140"/>
              <a:gd name="f39" fmla="val 5785"/>
              <a:gd name="f40" fmla="val 7867"/>
              <a:gd name="f41" fmla="val 37501"/>
              <a:gd name="f42" fmla="val 6842000"/>
              <a:gd name="f43" fmla="val 6752"/>
              <a:gd name="f44" fmla="val 9215"/>
              <a:gd name="f45" fmla="val 1347096"/>
              <a:gd name="f46" fmla="val 6910353"/>
              <a:gd name="f47" fmla="val 7720"/>
              <a:gd name="f48" fmla="val 10543"/>
              <a:gd name="f49" fmla="val 3974558"/>
              <a:gd name="f50" fmla="val 4542661"/>
              <a:gd name="f51" fmla="val 4360"/>
              <a:gd name="f52" fmla="val 5918"/>
              <a:gd name="f53" fmla="val 8804134"/>
              <a:gd name="f54" fmla="val 4345"/>
              <a:gd name="f55" fmla="val 9151131"/>
              <a:gd name="f56" fmla="val 4693"/>
              <a:gd name="f57" fmla="val 26177"/>
              <a:gd name="f58" fmla="val 5204520"/>
              <a:gd name="f59" fmla="val 1585770"/>
              <a:gd name="f60" fmla="val 6928"/>
              <a:gd name="f61" fmla="val 34899"/>
              <a:gd name="f62" fmla="val 4416628"/>
              <a:gd name="f63" fmla="val 686848"/>
              <a:gd name="f64" fmla="val 16478"/>
              <a:gd name="f65" fmla="val 39090"/>
              <a:gd name="f66" fmla="val 8257448"/>
              <a:gd name="f67" fmla="val 844866"/>
              <a:gd name="f68" fmla="val 28827"/>
              <a:gd name="f69" fmla="val 34751"/>
              <a:gd name="f70" fmla="val 387196"/>
              <a:gd name="f71" fmla="val 959901"/>
              <a:gd name="f72" fmla="val 34129"/>
              <a:gd name="f73" fmla="val 22954"/>
              <a:gd name="f74" fmla="val 4255042"/>
              <a:gd name="f75" fmla="val 41798"/>
              <a:gd name="f76" fmla="val 15354"/>
              <a:gd name="f77" fmla="val 1819082"/>
              <a:gd name="f78" fmla="val 1665090"/>
              <a:gd name="f79" fmla="val 38324"/>
              <a:gd name="f80" fmla="val 5426"/>
              <a:gd name="f81" fmla="val 891534"/>
              <a:gd name="f82" fmla="val 29078"/>
              <a:gd name="f83" fmla="val 3952"/>
              <a:gd name="f84" fmla="val 1091722"/>
              <a:gd name="f85" fmla="val 22141"/>
              <a:gd name="f86" fmla="val 4720"/>
              <a:gd name="f87" fmla="val 1061181"/>
              <a:gd name="f88" fmla="val 14000"/>
              <a:gd name="f89" fmla="val 5192"/>
              <a:gd name="f90" fmla="val 739161"/>
              <a:gd name="f91" fmla="val 4127"/>
              <a:gd name="f92" fmla="val 15789"/>
              <a:gd name="f93" fmla="val 9459261"/>
              <a:gd name="f94" fmla="val 711490"/>
              <a:gd name="f95" fmla="+- 0 0 -90"/>
              <a:gd name="f96" fmla="+- 0 0 -180"/>
              <a:gd name="f97" fmla="+- 0 0 -270"/>
              <a:gd name="f98" fmla="+- 0 0 -360"/>
              <a:gd name="f99" fmla="*/ f3 1 43200"/>
              <a:gd name="f100" fmla="*/ f4 1 43200"/>
              <a:gd name="f101" fmla="+- f6 0 f5"/>
              <a:gd name="f102" fmla="*/ f95 f0 1"/>
              <a:gd name="f103" fmla="*/ f96 f0 1"/>
              <a:gd name="f104" fmla="*/ f97 f0 1"/>
              <a:gd name="f105" fmla="*/ f98 f0 1"/>
              <a:gd name="f106" fmla="*/ f101 1 2"/>
              <a:gd name="f107" fmla="*/ f101 1 43200"/>
              <a:gd name="f108" fmla="*/ f101 2977 1"/>
              <a:gd name="f109" fmla="*/ f101 3262 1"/>
              <a:gd name="f110" fmla="*/ f101 17087 1"/>
              <a:gd name="f111" fmla="*/ f101 17337 1"/>
              <a:gd name="f112" fmla="*/ f101 67 1"/>
              <a:gd name="f113" fmla="*/ f101 21577 1"/>
              <a:gd name="f114" fmla="*/ f101 21582 1"/>
              <a:gd name="f115" fmla="*/ f101 1235 1"/>
              <a:gd name="f116" fmla="*/ f102 1 f2"/>
              <a:gd name="f117" fmla="*/ f103 1 f2"/>
              <a:gd name="f118" fmla="*/ f104 1 f2"/>
              <a:gd name="f119" fmla="*/ f105 1 f2"/>
              <a:gd name="f120" fmla="+- f5 f106 0"/>
              <a:gd name="f121" fmla="*/ f108 1 21600"/>
              <a:gd name="f122" fmla="*/ f109 1 21600"/>
              <a:gd name="f123" fmla="*/ f110 1 21600"/>
              <a:gd name="f124" fmla="*/ f111 1 21600"/>
              <a:gd name="f125" fmla="*/ f112 1 21600"/>
              <a:gd name="f126" fmla="*/ f113 1 21600"/>
              <a:gd name="f127" fmla="*/ f114 1 21600"/>
              <a:gd name="f128" fmla="*/ f115 1 21600"/>
              <a:gd name="f129" fmla="+- f116 0 f1"/>
              <a:gd name="f130" fmla="+- f117 0 f1"/>
              <a:gd name="f131" fmla="+- f118 0 f1"/>
              <a:gd name="f132" fmla="+- f119 0 f1"/>
              <a:gd name="f133" fmla="*/ f127 1 f107"/>
              <a:gd name="f134" fmla="*/ f120 1 f107"/>
              <a:gd name="f135" fmla="*/ f126 1 f107"/>
              <a:gd name="f136" fmla="*/ f125 1 f107"/>
              <a:gd name="f137" fmla="*/ f128 1 f107"/>
              <a:gd name="f138" fmla="*/ f121 1 f107"/>
              <a:gd name="f139" fmla="*/ f123 1 f107"/>
              <a:gd name="f140" fmla="*/ f122 1 f107"/>
              <a:gd name="f141" fmla="*/ f124 1 f107"/>
              <a:gd name="f142" fmla="*/ f138 f99 1"/>
              <a:gd name="f143" fmla="*/ f139 f99 1"/>
              <a:gd name="f144" fmla="*/ f141 f100 1"/>
              <a:gd name="f145" fmla="*/ f140 f100 1"/>
              <a:gd name="f146" fmla="*/ f133 f99 1"/>
              <a:gd name="f147" fmla="*/ f134 f100 1"/>
              <a:gd name="f148" fmla="*/ f134 f99 1"/>
              <a:gd name="f149" fmla="*/ f135 f100 1"/>
              <a:gd name="f150" fmla="*/ f136 f99 1"/>
              <a:gd name="f151" fmla="*/ f137 f10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129">
                <a:pos x="f146" y="f147"/>
              </a:cxn>
              <a:cxn ang="f130">
                <a:pos x="f148" y="f149"/>
              </a:cxn>
              <a:cxn ang="f131">
                <a:pos x="f150" y="f147"/>
              </a:cxn>
              <a:cxn ang="f132">
                <a:pos x="f148" y="f151"/>
              </a:cxn>
            </a:cxnLst>
            <a:rect l="f142" t="f145" r="f143" b="f144"/>
            <a:pathLst>
              <a:path w="43200" h="43200">
                <a:moveTo>
                  <a:pt x="f20" y="f21"/>
                </a:moveTo>
                <a:arcTo wR="f22" hR="f23" stAng="f7" swAng="f24"/>
                <a:arcTo wR="f25" hR="f26" stAng="f8" swAng="f27"/>
                <a:arcTo wR="f28" hR="f29" stAng="f9" swAng="f30"/>
                <a:arcTo wR="f31" hR="f32" stAng="f10" swAng="f33"/>
                <a:arcTo wR="f25" hR="f34" stAng="f11" swAng="f35"/>
                <a:arcTo wR="f36" hR="f37" stAng="f12" swAng="f38"/>
                <a:arcTo wR="f39" hR="f40" stAng="f41" swAng="f42"/>
                <a:arcTo wR="f43" hR="f44" stAng="f45" swAng="f46"/>
                <a:arcTo wR="f47" hR="f48" stAng="f49" swAng="f50"/>
                <a:arcTo wR="f51" hR="f52" stAng="f13" swAng="f53"/>
                <a:arcTo wR="f54" hR="f29" stAng="f14" swAng="f55"/>
                <a:close/>
              </a:path>
              <a:path w="43200" h="43200" fill="none">
                <a:moveTo>
                  <a:pt x="f56" y="f57"/>
                </a:moveTo>
                <a:arcTo wR="f54" hR="f29" stAng="f58" swAng="f59"/>
                <a:moveTo>
                  <a:pt x="f60" y="f61"/>
                </a:moveTo>
                <a:arcTo wR="f51" hR="f52" stAng="f62" swAng="f63"/>
                <a:moveTo>
                  <a:pt x="f64" y="f65"/>
                </a:moveTo>
                <a:arcTo wR="f43" hR="f44" stAng="f66" swAng="f67"/>
                <a:moveTo>
                  <a:pt x="f68" y="f69"/>
                </a:moveTo>
                <a:arcTo wR="f43" hR="f44" stAng="f70" swAng="f71"/>
                <a:moveTo>
                  <a:pt x="f72" y="f73"/>
                </a:moveTo>
                <a:arcTo wR="f39" hR="f40" stAng="f15" swAng="f74"/>
                <a:moveTo>
                  <a:pt x="f75" y="f76"/>
                </a:moveTo>
                <a:arcTo wR="f25" hR="f34" stAng="f77" swAng="f78"/>
                <a:moveTo>
                  <a:pt x="f79" y="f80"/>
                </a:moveTo>
                <a:arcTo wR="f31" hR="f32" stAng="f16" swAng="f81"/>
                <a:moveTo>
                  <a:pt x="f82" y="f83"/>
                </a:moveTo>
                <a:arcTo wR="f31" hR="f32" stAng="f17" swAng="f84"/>
                <a:moveTo>
                  <a:pt x="f85" y="f86"/>
                </a:moveTo>
                <a:arcTo wR="f28" hR="f29" stAng="f18" swAng="f87"/>
                <a:moveTo>
                  <a:pt x="f88" y="f89"/>
                </a:moveTo>
                <a:arcTo wR="f22" hR="f23" stAng="f19" swAng="f90"/>
                <a:moveTo>
                  <a:pt x="f91" y="f92"/>
                </a:moveTo>
                <a:arcTo wR="f22" hR="f23" stAng="f93" swAng="f94"/>
              </a:path>
            </a:pathLst>
          </a:custGeom>
          <a:gradFill>
            <a:gsLst>
              <a:gs pos="0">
                <a:srgbClr val="9B2D2A"/>
              </a:gs>
              <a:gs pos="100000">
                <a:srgbClr val="CB3D3A"/>
              </a:gs>
            </a:gsLst>
            <a:lin ang="16200000"/>
          </a:gradFill>
          <a:ln>
            <a:noFill/>
            <a:prstDash val="solid"/>
          </a:ln>
          <a:effectLst>
            <a:outerShdw dist="22997" dir="5400000" algn="tl">
              <a:srgbClr val="000000">
                <a:alpha val="35000"/>
              </a:srgbClr>
            </a:outerShdw>
          </a:effectLst>
        </p:spPr>
        <p:txBody>
          <a:bodyPr vert="horz" wrap="square" lIns="82945" tIns="41473" rIns="82945" bIns="41473" anchor="ctr" anchorCtr="1" compatLnSpc="1"/>
          <a:lstStyle/>
          <a:p>
            <a:pPr algn="ctr"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0" name="Rectangle 49"/>
          <p:cNvSpPr/>
          <p:nvPr/>
        </p:nvSpPr>
        <p:spPr>
          <a:xfrm>
            <a:off x="2631797" y="1572272"/>
            <a:ext cx="598374" cy="2286723"/>
          </a:xfrm>
          <a:prstGeom prst="rect">
            <a:avLst/>
          </a:prstGeom>
          <a:gradFill>
            <a:gsLst>
              <a:gs pos="0">
                <a:srgbClr val="5D417E"/>
              </a:gs>
              <a:gs pos="100000">
                <a:srgbClr val="7B58A6"/>
              </a:gs>
            </a:gsLst>
            <a:lin ang="16200000"/>
          </a:gradFill>
          <a:ln w="38103">
            <a:solidFill>
              <a:srgbClr val="002060"/>
            </a:solidFill>
            <a:prstDash val="solid"/>
          </a:ln>
          <a:effectLst>
            <a:outerShdw dist="22997" dir="5400000" algn="tl">
              <a:srgbClr val="000000">
                <a:alpha val="35000"/>
              </a:srgbClr>
            </a:outerShdw>
          </a:effectLst>
        </p:spPr>
        <p:txBody>
          <a:bodyPr vert="horz" wrap="square" lIns="82945" tIns="41473" rIns="82945" bIns="41473" anchor="ctr" anchorCtr="1" compatLnSpc="1"/>
          <a:lstStyle/>
          <a:p>
            <a:pPr algn="ctr"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30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1" name="Oval 50"/>
          <p:cNvSpPr/>
          <p:nvPr/>
        </p:nvSpPr>
        <p:spPr>
          <a:xfrm>
            <a:off x="2160394" y="2347489"/>
            <a:ext cx="457220" cy="615816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gradFill>
            <a:gsLst>
              <a:gs pos="0">
                <a:srgbClr val="CB6C1D"/>
              </a:gs>
              <a:gs pos="100000">
                <a:srgbClr val="FF8F2A"/>
              </a:gs>
            </a:gsLst>
            <a:lin ang="16200000"/>
          </a:gradFill>
          <a:ln>
            <a:noFill/>
            <a:prstDash val="solid"/>
          </a:ln>
          <a:effectLst>
            <a:outerShdw dist="22997" dir="5400000" algn="tl">
              <a:srgbClr val="000000">
                <a:alpha val="35000"/>
              </a:srgbClr>
            </a:outerShdw>
          </a:effectLst>
        </p:spPr>
        <p:txBody>
          <a:bodyPr vert="horz" wrap="square" lIns="82945" tIns="41473" rIns="82945" bIns="41473" anchor="ctr" anchorCtr="1" compatLnSpc="1"/>
          <a:lstStyle/>
          <a:p>
            <a:pPr algn="ctr"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30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2" name="Regular Pentagon 51"/>
          <p:cNvSpPr/>
          <p:nvPr/>
        </p:nvSpPr>
        <p:spPr>
          <a:xfrm>
            <a:off x="1217386" y="2683150"/>
            <a:ext cx="1414410" cy="1175837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105146"/>
              <a:gd name="f9" fmla="val 110557"/>
              <a:gd name="f10" fmla="+- 0 0 -270"/>
              <a:gd name="f11" fmla="+- 0 0 -180"/>
              <a:gd name="f12" fmla="+- 0 0 -90"/>
              <a:gd name="f13" fmla="abs f3"/>
              <a:gd name="f14" fmla="abs f4"/>
              <a:gd name="f15" fmla="abs f5"/>
              <a:gd name="f16" fmla="+- 1080000 f1 0"/>
              <a:gd name="f17" fmla="+- 18360000 f1 0"/>
              <a:gd name="f18" fmla="*/ f10 f0 1"/>
              <a:gd name="f19" fmla="*/ f11 f0 1"/>
              <a:gd name="f20" fmla="*/ f12 f0 1"/>
              <a:gd name="f21" fmla="?: f13 f3 1"/>
              <a:gd name="f22" fmla="?: f14 f4 1"/>
              <a:gd name="f23" fmla="?: f15 f5 1"/>
              <a:gd name="f24" fmla="+- f16 0 f1"/>
              <a:gd name="f25" fmla="+- f17 0 f1"/>
              <a:gd name="f26" fmla="*/ f18 1 f2"/>
              <a:gd name="f27" fmla="*/ f19 1 f2"/>
              <a:gd name="f28" fmla="*/ f20 1 f2"/>
              <a:gd name="f29" fmla="*/ f21 1 21600"/>
              <a:gd name="f30" fmla="*/ f22 1 21600"/>
              <a:gd name="f31" fmla="*/ 21600 f21 1"/>
              <a:gd name="f32" fmla="*/ 21600 f22 1"/>
              <a:gd name="f33" fmla="+- f24 f1 0"/>
              <a:gd name="f34" fmla="+- f25 f1 0"/>
              <a:gd name="f35" fmla="+- f26 0 f1"/>
              <a:gd name="f36" fmla="+- f27 0 f1"/>
              <a:gd name="f37" fmla="+- f28 0 f1"/>
              <a:gd name="f38" fmla="min f30 f29"/>
              <a:gd name="f39" fmla="*/ f31 1 f23"/>
              <a:gd name="f40" fmla="*/ f32 1 f23"/>
              <a:gd name="f41" fmla="*/ f33 f7 1"/>
              <a:gd name="f42" fmla="*/ f34 f7 1"/>
              <a:gd name="f43" fmla="val f39"/>
              <a:gd name="f44" fmla="val f40"/>
              <a:gd name="f45" fmla="*/ f41 1 f0"/>
              <a:gd name="f46" fmla="*/ f42 1 f0"/>
              <a:gd name="f47" fmla="*/ f6 f38 1"/>
              <a:gd name="f48" fmla="+- f44 0 f6"/>
              <a:gd name="f49" fmla="+- f43 0 f6"/>
              <a:gd name="f50" fmla="+- 0 0 f45"/>
              <a:gd name="f51" fmla="+- 0 0 f46"/>
              <a:gd name="f52" fmla="*/ f48 1 2"/>
              <a:gd name="f53" fmla="*/ f49 1 2"/>
              <a:gd name="f54" fmla="+- 0 0 f50"/>
              <a:gd name="f55" fmla="+- 0 0 f51"/>
              <a:gd name="f56" fmla="+- f6 f52 0"/>
              <a:gd name="f57" fmla="+- f6 f53 0"/>
              <a:gd name="f58" fmla="*/ f53 f8 1"/>
              <a:gd name="f59" fmla="*/ f52 f9 1"/>
              <a:gd name="f60" fmla="*/ f54 f0 1"/>
              <a:gd name="f61" fmla="*/ f55 f0 1"/>
              <a:gd name="f62" fmla="*/ f58 1 100000"/>
              <a:gd name="f63" fmla="*/ f59 1 100000"/>
              <a:gd name="f64" fmla="*/ f56 f9 1"/>
              <a:gd name="f65" fmla="*/ f60 1 f7"/>
              <a:gd name="f66" fmla="*/ f61 1 f7"/>
              <a:gd name="f67" fmla="*/ f57 f38 1"/>
              <a:gd name="f68" fmla="*/ f64 1 100000"/>
              <a:gd name="f69" fmla="+- f65 0 f1"/>
              <a:gd name="f70" fmla="+- f66 0 f1"/>
              <a:gd name="f71" fmla="cos 1 f69"/>
              <a:gd name="f72" fmla="cos 1 f70"/>
              <a:gd name="f73" fmla="sin 1 f69"/>
              <a:gd name="f74" fmla="sin 1 f70"/>
              <a:gd name="f75" fmla="+- 0 0 f71"/>
              <a:gd name="f76" fmla="+- 0 0 f72"/>
              <a:gd name="f77" fmla="+- 0 0 f73"/>
              <a:gd name="f78" fmla="+- 0 0 f74"/>
              <a:gd name="f79" fmla="+- 0 0 f75"/>
              <a:gd name="f80" fmla="+- 0 0 f76"/>
              <a:gd name="f81" fmla="+- 0 0 f77"/>
              <a:gd name="f82" fmla="+- 0 0 f78"/>
              <a:gd name="f83" fmla="val f79"/>
              <a:gd name="f84" fmla="val f80"/>
              <a:gd name="f85" fmla="val f81"/>
              <a:gd name="f86" fmla="val f82"/>
              <a:gd name="f87" fmla="*/ f83 f62 1"/>
              <a:gd name="f88" fmla="*/ f84 f62 1"/>
              <a:gd name="f89" fmla="*/ f85 f63 1"/>
              <a:gd name="f90" fmla="*/ f86 f63 1"/>
              <a:gd name="f91" fmla="+- f57 0 f87"/>
              <a:gd name="f92" fmla="+- f57 0 f88"/>
              <a:gd name="f93" fmla="+- f57 f88 0"/>
              <a:gd name="f94" fmla="+- f57 f87 0"/>
              <a:gd name="f95" fmla="+- f68 0 f89"/>
              <a:gd name="f96" fmla="+- f68 0 f90"/>
              <a:gd name="f97" fmla="*/ f95 f88 1"/>
              <a:gd name="f98" fmla="*/ f92 f38 1"/>
              <a:gd name="f99" fmla="*/ f93 f38 1"/>
              <a:gd name="f100" fmla="*/ f96 f38 1"/>
              <a:gd name="f101" fmla="*/ f91 f38 1"/>
              <a:gd name="f102" fmla="*/ f95 f38 1"/>
              <a:gd name="f103" fmla="*/ f94 f38 1"/>
              <a:gd name="f104" fmla="*/ f97 1 f87"/>
              <a:gd name="f105" fmla="*/ f104 f3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5">
                <a:pos x="f101" y="f102"/>
              </a:cxn>
              <a:cxn ang="f36">
                <a:pos x="f98" y="f100"/>
              </a:cxn>
              <a:cxn ang="f36">
                <a:pos x="f99" y="f100"/>
              </a:cxn>
              <a:cxn ang="f37">
                <a:pos x="f103" y="f102"/>
              </a:cxn>
            </a:cxnLst>
            <a:rect l="f98" t="f105" r="f99" b="f100"/>
            <a:pathLst>
              <a:path>
                <a:moveTo>
                  <a:pt x="f101" y="f102"/>
                </a:moveTo>
                <a:lnTo>
                  <a:pt x="f67" y="f47"/>
                </a:lnTo>
                <a:lnTo>
                  <a:pt x="f103" y="f102"/>
                </a:lnTo>
                <a:lnTo>
                  <a:pt x="f99" y="f100"/>
                </a:lnTo>
                <a:lnTo>
                  <a:pt x="f98" y="f100"/>
                </a:lnTo>
                <a:close/>
              </a:path>
            </a:pathLst>
          </a:custGeom>
          <a:gradFill>
            <a:gsLst>
              <a:gs pos="0">
                <a:srgbClr val="769535"/>
              </a:gs>
              <a:gs pos="100000">
                <a:srgbClr val="9BC348"/>
              </a:gs>
            </a:gsLst>
            <a:lin ang="16200000"/>
          </a:gradFill>
          <a:ln>
            <a:noFill/>
            <a:prstDash val="solid"/>
          </a:ln>
          <a:effectLst>
            <a:outerShdw dist="22997" dir="5400000" algn="tl">
              <a:srgbClr val="000000">
                <a:alpha val="35000"/>
              </a:srgbClr>
            </a:outerShdw>
          </a:effectLst>
        </p:spPr>
        <p:txBody>
          <a:bodyPr vert="horz" wrap="square" lIns="82945" tIns="41473" rIns="82945" bIns="41473" anchor="ctr" anchorCtr="1" compatLnSpc="1"/>
          <a:lstStyle/>
          <a:p>
            <a:pPr algn="ctr"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30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3" name="Cloud 53"/>
          <p:cNvSpPr/>
          <p:nvPr/>
        </p:nvSpPr>
        <p:spPr>
          <a:xfrm>
            <a:off x="946762" y="4937836"/>
            <a:ext cx="265025" cy="45610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43200"/>
              <a:gd name="f7" fmla="+- 0 0 11429249"/>
              <a:gd name="f8" fmla="+- 0 0 8646143"/>
              <a:gd name="f9" fmla="+- 0 0 8748475"/>
              <a:gd name="f10" fmla="+- 0 0 7859163"/>
              <a:gd name="f11" fmla="+- 0 0 4722533"/>
              <a:gd name="f12" fmla="+- 0 0 2776035"/>
              <a:gd name="f13" fmla="+- 0 0 16496525"/>
              <a:gd name="f14" fmla="+- 0 0 14809710"/>
              <a:gd name="f15" fmla="+- 0 0 4217541"/>
              <a:gd name="f16" fmla="+- 0 0 824660"/>
              <a:gd name="f17" fmla="+- 0 0 8950887"/>
              <a:gd name="f18" fmla="+- 0 0 9809656"/>
              <a:gd name="f19" fmla="+- 0 0 4002417"/>
              <a:gd name="f20" fmla="val 3900"/>
              <a:gd name="f21" fmla="val 14370"/>
              <a:gd name="f22" fmla="val 6753"/>
              <a:gd name="f23" fmla="val 9190"/>
              <a:gd name="f24" fmla="val 7426832"/>
              <a:gd name="f25" fmla="val 5333"/>
              <a:gd name="f26" fmla="val 7267"/>
              <a:gd name="f27" fmla="val 5396714"/>
              <a:gd name="f28" fmla="val 4365"/>
              <a:gd name="f29" fmla="val 5945"/>
              <a:gd name="f30" fmla="val 5983381"/>
              <a:gd name="f31" fmla="val 4857"/>
              <a:gd name="f32" fmla="val 6595"/>
              <a:gd name="f33" fmla="val 7034504"/>
              <a:gd name="f34" fmla="val 7273"/>
              <a:gd name="f35" fmla="val 6541615"/>
              <a:gd name="f36" fmla="val 6775"/>
              <a:gd name="f37" fmla="val 9220"/>
              <a:gd name="f38" fmla="val 7816140"/>
              <a:gd name="f39" fmla="val 5785"/>
              <a:gd name="f40" fmla="val 7867"/>
              <a:gd name="f41" fmla="val 37501"/>
              <a:gd name="f42" fmla="val 6842000"/>
              <a:gd name="f43" fmla="val 6752"/>
              <a:gd name="f44" fmla="val 9215"/>
              <a:gd name="f45" fmla="val 1347096"/>
              <a:gd name="f46" fmla="val 6910353"/>
              <a:gd name="f47" fmla="val 7720"/>
              <a:gd name="f48" fmla="val 10543"/>
              <a:gd name="f49" fmla="val 3974558"/>
              <a:gd name="f50" fmla="val 4542661"/>
              <a:gd name="f51" fmla="val 4360"/>
              <a:gd name="f52" fmla="val 5918"/>
              <a:gd name="f53" fmla="val 8804134"/>
              <a:gd name="f54" fmla="val 4345"/>
              <a:gd name="f55" fmla="val 9151131"/>
              <a:gd name="f56" fmla="val 4693"/>
              <a:gd name="f57" fmla="val 26177"/>
              <a:gd name="f58" fmla="val 5204520"/>
              <a:gd name="f59" fmla="val 1585770"/>
              <a:gd name="f60" fmla="val 6928"/>
              <a:gd name="f61" fmla="val 34899"/>
              <a:gd name="f62" fmla="val 4416628"/>
              <a:gd name="f63" fmla="val 686848"/>
              <a:gd name="f64" fmla="val 16478"/>
              <a:gd name="f65" fmla="val 39090"/>
              <a:gd name="f66" fmla="val 8257448"/>
              <a:gd name="f67" fmla="val 844866"/>
              <a:gd name="f68" fmla="val 28827"/>
              <a:gd name="f69" fmla="val 34751"/>
              <a:gd name="f70" fmla="val 387196"/>
              <a:gd name="f71" fmla="val 959901"/>
              <a:gd name="f72" fmla="val 34129"/>
              <a:gd name="f73" fmla="val 22954"/>
              <a:gd name="f74" fmla="val 4255042"/>
              <a:gd name="f75" fmla="val 41798"/>
              <a:gd name="f76" fmla="val 15354"/>
              <a:gd name="f77" fmla="val 1819082"/>
              <a:gd name="f78" fmla="val 1665090"/>
              <a:gd name="f79" fmla="val 38324"/>
              <a:gd name="f80" fmla="val 5426"/>
              <a:gd name="f81" fmla="val 891534"/>
              <a:gd name="f82" fmla="val 29078"/>
              <a:gd name="f83" fmla="val 3952"/>
              <a:gd name="f84" fmla="val 1091722"/>
              <a:gd name="f85" fmla="val 22141"/>
              <a:gd name="f86" fmla="val 4720"/>
              <a:gd name="f87" fmla="val 1061181"/>
              <a:gd name="f88" fmla="val 14000"/>
              <a:gd name="f89" fmla="val 5192"/>
              <a:gd name="f90" fmla="val 739161"/>
              <a:gd name="f91" fmla="val 4127"/>
              <a:gd name="f92" fmla="val 15789"/>
              <a:gd name="f93" fmla="val 9459261"/>
              <a:gd name="f94" fmla="val 711490"/>
              <a:gd name="f95" fmla="+- 0 0 -90"/>
              <a:gd name="f96" fmla="+- 0 0 -180"/>
              <a:gd name="f97" fmla="+- 0 0 -270"/>
              <a:gd name="f98" fmla="+- 0 0 -360"/>
              <a:gd name="f99" fmla="*/ f3 1 43200"/>
              <a:gd name="f100" fmla="*/ f4 1 43200"/>
              <a:gd name="f101" fmla="+- f6 0 f5"/>
              <a:gd name="f102" fmla="*/ f95 f0 1"/>
              <a:gd name="f103" fmla="*/ f96 f0 1"/>
              <a:gd name="f104" fmla="*/ f97 f0 1"/>
              <a:gd name="f105" fmla="*/ f98 f0 1"/>
              <a:gd name="f106" fmla="*/ f101 1 2"/>
              <a:gd name="f107" fmla="*/ f101 1 43200"/>
              <a:gd name="f108" fmla="*/ f101 2977 1"/>
              <a:gd name="f109" fmla="*/ f101 3262 1"/>
              <a:gd name="f110" fmla="*/ f101 17087 1"/>
              <a:gd name="f111" fmla="*/ f101 17337 1"/>
              <a:gd name="f112" fmla="*/ f101 67 1"/>
              <a:gd name="f113" fmla="*/ f101 21577 1"/>
              <a:gd name="f114" fmla="*/ f101 21582 1"/>
              <a:gd name="f115" fmla="*/ f101 1235 1"/>
              <a:gd name="f116" fmla="*/ f102 1 f2"/>
              <a:gd name="f117" fmla="*/ f103 1 f2"/>
              <a:gd name="f118" fmla="*/ f104 1 f2"/>
              <a:gd name="f119" fmla="*/ f105 1 f2"/>
              <a:gd name="f120" fmla="+- f5 f106 0"/>
              <a:gd name="f121" fmla="*/ f108 1 21600"/>
              <a:gd name="f122" fmla="*/ f109 1 21600"/>
              <a:gd name="f123" fmla="*/ f110 1 21600"/>
              <a:gd name="f124" fmla="*/ f111 1 21600"/>
              <a:gd name="f125" fmla="*/ f112 1 21600"/>
              <a:gd name="f126" fmla="*/ f113 1 21600"/>
              <a:gd name="f127" fmla="*/ f114 1 21600"/>
              <a:gd name="f128" fmla="*/ f115 1 21600"/>
              <a:gd name="f129" fmla="+- f116 0 f1"/>
              <a:gd name="f130" fmla="+- f117 0 f1"/>
              <a:gd name="f131" fmla="+- f118 0 f1"/>
              <a:gd name="f132" fmla="+- f119 0 f1"/>
              <a:gd name="f133" fmla="*/ f127 1 f107"/>
              <a:gd name="f134" fmla="*/ f120 1 f107"/>
              <a:gd name="f135" fmla="*/ f126 1 f107"/>
              <a:gd name="f136" fmla="*/ f125 1 f107"/>
              <a:gd name="f137" fmla="*/ f128 1 f107"/>
              <a:gd name="f138" fmla="*/ f121 1 f107"/>
              <a:gd name="f139" fmla="*/ f123 1 f107"/>
              <a:gd name="f140" fmla="*/ f122 1 f107"/>
              <a:gd name="f141" fmla="*/ f124 1 f107"/>
              <a:gd name="f142" fmla="*/ f138 f99 1"/>
              <a:gd name="f143" fmla="*/ f139 f99 1"/>
              <a:gd name="f144" fmla="*/ f141 f100 1"/>
              <a:gd name="f145" fmla="*/ f140 f100 1"/>
              <a:gd name="f146" fmla="*/ f133 f99 1"/>
              <a:gd name="f147" fmla="*/ f134 f100 1"/>
              <a:gd name="f148" fmla="*/ f134 f99 1"/>
              <a:gd name="f149" fmla="*/ f135 f100 1"/>
              <a:gd name="f150" fmla="*/ f136 f99 1"/>
              <a:gd name="f151" fmla="*/ f137 f10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129">
                <a:pos x="f146" y="f147"/>
              </a:cxn>
              <a:cxn ang="f130">
                <a:pos x="f148" y="f149"/>
              </a:cxn>
              <a:cxn ang="f131">
                <a:pos x="f150" y="f147"/>
              </a:cxn>
              <a:cxn ang="f132">
                <a:pos x="f148" y="f151"/>
              </a:cxn>
            </a:cxnLst>
            <a:rect l="f142" t="f145" r="f143" b="f144"/>
            <a:pathLst>
              <a:path w="43200" h="43200">
                <a:moveTo>
                  <a:pt x="f20" y="f21"/>
                </a:moveTo>
                <a:arcTo wR="f22" hR="f23" stAng="f7" swAng="f24"/>
                <a:arcTo wR="f25" hR="f26" stAng="f8" swAng="f27"/>
                <a:arcTo wR="f28" hR="f29" stAng="f9" swAng="f30"/>
                <a:arcTo wR="f31" hR="f32" stAng="f10" swAng="f33"/>
                <a:arcTo wR="f25" hR="f34" stAng="f11" swAng="f35"/>
                <a:arcTo wR="f36" hR="f37" stAng="f12" swAng="f38"/>
                <a:arcTo wR="f39" hR="f40" stAng="f41" swAng="f42"/>
                <a:arcTo wR="f43" hR="f44" stAng="f45" swAng="f46"/>
                <a:arcTo wR="f47" hR="f48" stAng="f49" swAng="f50"/>
                <a:arcTo wR="f51" hR="f52" stAng="f13" swAng="f53"/>
                <a:arcTo wR="f54" hR="f29" stAng="f14" swAng="f55"/>
                <a:close/>
              </a:path>
              <a:path w="43200" h="43200" fill="none">
                <a:moveTo>
                  <a:pt x="f56" y="f57"/>
                </a:moveTo>
                <a:arcTo wR="f54" hR="f29" stAng="f58" swAng="f59"/>
                <a:moveTo>
                  <a:pt x="f60" y="f61"/>
                </a:moveTo>
                <a:arcTo wR="f51" hR="f52" stAng="f62" swAng="f63"/>
                <a:moveTo>
                  <a:pt x="f64" y="f65"/>
                </a:moveTo>
                <a:arcTo wR="f43" hR="f44" stAng="f66" swAng="f67"/>
                <a:moveTo>
                  <a:pt x="f68" y="f69"/>
                </a:moveTo>
                <a:arcTo wR="f43" hR="f44" stAng="f70" swAng="f71"/>
                <a:moveTo>
                  <a:pt x="f72" y="f73"/>
                </a:moveTo>
                <a:arcTo wR="f39" hR="f40" stAng="f15" swAng="f74"/>
                <a:moveTo>
                  <a:pt x="f75" y="f76"/>
                </a:moveTo>
                <a:arcTo wR="f25" hR="f34" stAng="f77" swAng="f78"/>
                <a:moveTo>
                  <a:pt x="f79" y="f80"/>
                </a:moveTo>
                <a:arcTo wR="f31" hR="f32" stAng="f16" swAng="f81"/>
                <a:moveTo>
                  <a:pt x="f82" y="f83"/>
                </a:moveTo>
                <a:arcTo wR="f31" hR="f32" stAng="f17" swAng="f84"/>
                <a:moveTo>
                  <a:pt x="f85" y="f86"/>
                </a:moveTo>
                <a:arcTo wR="f28" hR="f29" stAng="f18" swAng="f87"/>
                <a:moveTo>
                  <a:pt x="f88" y="f89"/>
                </a:moveTo>
                <a:arcTo wR="f22" hR="f23" stAng="f19" swAng="f90"/>
                <a:moveTo>
                  <a:pt x="f91" y="f92"/>
                </a:moveTo>
                <a:arcTo wR="f22" hR="f23" stAng="f93" swAng="f94"/>
              </a:path>
            </a:pathLst>
          </a:custGeom>
          <a:gradFill>
            <a:gsLst>
              <a:gs pos="0">
                <a:srgbClr val="9B2D2A"/>
              </a:gs>
              <a:gs pos="100000">
                <a:srgbClr val="CB3D3A"/>
              </a:gs>
            </a:gsLst>
            <a:lin ang="16200000"/>
          </a:gradFill>
          <a:ln>
            <a:noFill/>
            <a:prstDash val="solid"/>
          </a:ln>
          <a:effectLst>
            <a:outerShdw dist="22997" dir="5400000" algn="tl">
              <a:srgbClr val="000000">
                <a:alpha val="35000"/>
              </a:srgbClr>
            </a:outerShdw>
          </a:effectLst>
        </p:spPr>
        <p:txBody>
          <a:bodyPr vert="horz" wrap="square" lIns="82945" tIns="41473" rIns="82945" bIns="41473" anchor="ctr" anchorCtr="1" compatLnSpc="1"/>
          <a:lstStyle/>
          <a:p>
            <a:pPr algn="ctr"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>
              <a:solidFill>
                <a:srgbClr val="FFFFFF"/>
              </a:solidFill>
              <a:latin typeface="Calibri"/>
            </a:endParaRPr>
          </a:p>
        </p:txBody>
      </p:sp>
      <p:cxnSp>
        <p:nvCxnSpPr>
          <p:cNvPr id="14" name="Straight Arrow Connector 55"/>
          <p:cNvCxnSpPr/>
          <p:nvPr/>
        </p:nvCxnSpPr>
        <p:spPr>
          <a:xfrm>
            <a:off x="2550662" y="1490206"/>
            <a:ext cx="679510" cy="0"/>
          </a:xfrm>
          <a:prstGeom prst="straightConnector1">
            <a:avLst/>
          </a:prstGeom>
          <a:noFill/>
          <a:ln w="38103">
            <a:solidFill>
              <a:srgbClr val="000000"/>
            </a:solidFill>
            <a:prstDash val="solid"/>
            <a:headEnd type="arrow"/>
            <a:tailEnd type="arrow"/>
          </a:ln>
          <a:effectLst>
            <a:outerShdw dist="22997" dir="5400000" algn="tl">
              <a:srgbClr val="000000">
                <a:alpha val="35000"/>
              </a:srgbClr>
            </a:outerShdw>
          </a:effectLst>
        </p:spPr>
      </p:cxnSp>
      <p:cxnSp>
        <p:nvCxnSpPr>
          <p:cNvPr id="15" name="Straight Arrow Connector 57"/>
          <p:cNvCxnSpPr/>
          <p:nvPr/>
        </p:nvCxnSpPr>
        <p:spPr>
          <a:xfrm>
            <a:off x="3295490" y="1554520"/>
            <a:ext cx="0" cy="2304468"/>
          </a:xfrm>
          <a:prstGeom prst="straightConnector1">
            <a:avLst/>
          </a:prstGeom>
          <a:noFill/>
          <a:ln w="38103">
            <a:solidFill>
              <a:srgbClr val="000000"/>
            </a:solidFill>
            <a:prstDash val="solid"/>
            <a:headEnd type="arrow"/>
            <a:tailEnd type="arrow"/>
          </a:ln>
          <a:effectLst>
            <a:outerShdw dist="22997" dir="5400000" algn="tl">
              <a:srgbClr val="000000">
                <a:alpha val="35000"/>
              </a:srgbClr>
            </a:outerShdw>
          </a:effectLst>
        </p:spPr>
      </p:cxnSp>
      <p:cxnSp>
        <p:nvCxnSpPr>
          <p:cNvPr id="16" name="Straight Arrow Connector 59"/>
          <p:cNvCxnSpPr>
            <a:stCxn id="11" idx="4"/>
            <a:endCxn id="11" idx="6"/>
          </p:cNvCxnSpPr>
          <p:nvPr/>
        </p:nvCxnSpPr>
        <p:spPr>
          <a:xfrm>
            <a:off x="2227352" y="2437673"/>
            <a:ext cx="323303" cy="435448"/>
          </a:xfrm>
          <a:prstGeom prst="straightConnector1">
            <a:avLst/>
          </a:prstGeom>
          <a:noFill/>
          <a:ln w="9528">
            <a:solidFill>
              <a:srgbClr val="000000"/>
            </a:solidFill>
            <a:prstDash val="solid"/>
            <a:headEnd type="arrow"/>
            <a:tailEnd type="arrow"/>
          </a:ln>
        </p:spPr>
      </p:cxnSp>
      <p:cxnSp>
        <p:nvCxnSpPr>
          <p:cNvPr id="17" name="Straight Arrow Connector 61"/>
          <p:cNvCxnSpPr>
            <a:endCxn id="12" idx="4"/>
          </p:cNvCxnSpPr>
          <p:nvPr/>
        </p:nvCxnSpPr>
        <p:spPr>
          <a:xfrm flipH="1" flipV="1">
            <a:off x="1217386" y="3132281"/>
            <a:ext cx="1387048" cy="12725"/>
          </a:xfrm>
          <a:prstGeom prst="straightConnector1">
            <a:avLst/>
          </a:prstGeom>
          <a:noFill/>
          <a:ln w="9528">
            <a:solidFill>
              <a:srgbClr val="000000"/>
            </a:solidFill>
            <a:prstDash val="solid"/>
            <a:headEnd type="arrow"/>
            <a:tailEnd type="arrow"/>
          </a:ln>
        </p:spPr>
      </p:cxnSp>
      <p:pic>
        <p:nvPicPr>
          <p:cNvPr id="18" name="Picture 2" descr="C:\Users\rinma\AppData\Local\Microsoft\Windows\Temporary Internet Files\Content.IE5\9WPCB8NU\MC900338220[1].wmf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flipH="1">
            <a:off x="3995936" y="1916832"/>
            <a:ext cx="1286975" cy="1656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Picture 4" descr="C:\Users\rinma\AppData\Local\Microsoft\Windows\Temporary Internet Files\Content.IE5\9WPCB8NU\MC900441521[1].wm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482698" y="4308118"/>
            <a:ext cx="1083505" cy="1117904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TextBox 78"/>
          <p:cNvSpPr txBox="1"/>
          <p:nvPr/>
        </p:nvSpPr>
        <p:spPr>
          <a:xfrm>
            <a:off x="3230171" y="3846403"/>
            <a:ext cx="700445" cy="283811"/>
          </a:xfrm>
          <a:prstGeom prst="rect">
            <a:avLst/>
          </a:prstGeom>
          <a:gradFill>
            <a:gsLst>
              <a:gs pos="0">
                <a:srgbClr val="BCBCBC"/>
              </a:gs>
              <a:gs pos="100000">
                <a:srgbClr val="D0D0D0"/>
              </a:gs>
            </a:gsLst>
            <a:lin ang="16200000"/>
          </a:gradFill>
          <a:ln w="9528">
            <a:solidFill>
              <a:srgbClr val="000000"/>
            </a:solidFill>
            <a:prstDash val="solid"/>
          </a:ln>
          <a:effectLst>
            <a:outerShdw dist="19997" dir="5400000" algn="tl">
              <a:srgbClr val="000000">
                <a:alpha val="38000"/>
              </a:srgbClr>
            </a:outerShdw>
          </a:effectLst>
        </p:spPr>
        <p:txBody>
          <a:bodyPr vert="horz" wrap="square" lIns="82945" tIns="41473" rIns="82945" bIns="41473" anchor="t" anchorCtr="0" compatLnSpc="1">
            <a:spAutoFit/>
          </a:bodyPr>
          <a:lstStyle/>
          <a:p>
            <a:pPr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>
                <a:solidFill>
                  <a:srgbClr val="000000"/>
                </a:solidFill>
                <a:latin typeface="Calibri"/>
              </a:rPr>
              <a:t>REQ-Y</a:t>
            </a:r>
          </a:p>
        </p:txBody>
      </p:sp>
      <p:sp>
        <p:nvSpPr>
          <p:cNvPr id="21" name="TextBox 79"/>
          <p:cNvSpPr txBox="1"/>
          <p:nvPr/>
        </p:nvSpPr>
        <p:spPr>
          <a:xfrm>
            <a:off x="1591066" y="3416012"/>
            <a:ext cx="700445" cy="283811"/>
          </a:xfrm>
          <a:prstGeom prst="rect">
            <a:avLst/>
          </a:prstGeom>
          <a:gradFill>
            <a:gsLst>
              <a:gs pos="0">
                <a:srgbClr val="BCBCBC"/>
              </a:gs>
              <a:gs pos="100000">
                <a:srgbClr val="D0D0D0"/>
              </a:gs>
            </a:gsLst>
            <a:lin ang="16200000"/>
          </a:gradFill>
          <a:ln w="9528">
            <a:solidFill>
              <a:srgbClr val="000000"/>
            </a:solidFill>
            <a:prstDash val="solid"/>
          </a:ln>
          <a:effectLst>
            <a:outerShdw dist="19997" dir="5400000" algn="tl">
              <a:srgbClr val="000000">
                <a:alpha val="38000"/>
              </a:srgbClr>
            </a:outerShdw>
          </a:effectLst>
        </p:spPr>
        <p:txBody>
          <a:bodyPr vert="horz" wrap="square" lIns="82945" tIns="41473" rIns="82945" bIns="41473" anchor="t" anchorCtr="0" compatLnSpc="1">
            <a:spAutoFit/>
          </a:bodyPr>
          <a:lstStyle/>
          <a:p>
            <a:pPr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>
                <a:solidFill>
                  <a:srgbClr val="000000"/>
                </a:solidFill>
                <a:latin typeface="Calibri"/>
              </a:rPr>
              <a:t>REQ-Z</a:t>
            </a:r>
          </a:p>
        </p:txBody>
      </p:sp>
      <p:sp>
        <p:nvSpPr>
          <p:cNvPr id="22" name="TextBox 80"/>
          <p:cNvSpPr txBox="1"/>
          <p:nvPr/>
        </p:nvSpPr>
        <p:spPr>
          <a:xfrm>
            <a:off x="1591066" y="2142033"/>
            <a:ext cx="700445" cy="283811"/>
          </a:xfrm>
          <a:prstGeom prst="rect">
            <a:avLst/>
          </a:prstGeom>
          <a:gradFill>
            <a:gsLst>
              <a:gs pos="0">
                <a:srgbClr val="BCBCBC"/>
              </a:gs>
              <a:gs pos="100000">
                <a:srgbClr val="D0D0D0"/>
              </a:gs>
            </a:gsLst>
            <a:lin ang="16200000"/>
          </a:gradFill>
          <a:ln w="9528">
            <a:solidFill>
              <a:srgbClr val="000000"/>
            </a:solidFill>
            <a:prstDash val="solid"/>
          </a:ln>
          <a:effectLst>
            <a:outerShdw dist="19997" dir="5400000" algn="tl">
              <a:srgbClr val="000000">
                <a:alpha val="38000"/>
              </a:srgbClr>
            </a:outerShdw>
          </a:effectLst>
        </p:spPr>
        <p:txBody>
          <a:bodyPr vert="horz" wrap="square" lIns="82945" tIns="41473" rIns="82945" bIns="41473" anchor="t" anchorCtr="0" compatLnSpc="1">
            <a:spAutoFit/>
          </a:bodyPr>
          <a:lstStyle/>
          <a:p>
            <a:pPr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>
                <a:solidFill>
                  <a:srgbClr val="000000"/>
                </a:solidFill>
                <a:latin typeface="Calibri"/>
              </a:rPr>
              <a:t>REQ-O</a:t>
            </a:r>
          </a:p>
        </p:txBody>
      </p:sp>
      <p:sp>
        <p:nvSpPr>
          <p:cNvPr id="23" name="TextBox 81"/>
          <p:cNvSpPr txBox="1"/>
          <p:nvPr/>
        </p:nvSpPr>
        <p:spPr>
          <a:xfrm rot="16200004">
            <a:off x="2044604" y="1516256"/>
            <a:ext cx="700519" cy="283811"/>
          </a:xfrm>
          <a:prstGeom prst="rect">
            <a:avLst/>
          </a:prstGeom>
          <a:gradFill>
            <a:gsLst>
              <a:gs pos="0">
                <a:srgbClr val="BCBCBC"/>
              </a:gs>
              <a:gs pos="100000">
                <a:srgbClr val="D0D0D0"/>
              </a:gs>
            </a:gsLst>
            <a:lin ang="16200000"/>
          </a:gradFill>
          <a:ln w="9528">
            <a:solidFill>
              <a:srgbClr val="000000"/>
            </a:solidFill>
            <a:prstDash val="solid"/>
          </a:ln>
          <a:effectLst>
            <a:outerShdw dist="19997" dir="5400000" algn="tl">
              <a:srgbClr val="000000">
                <a:alpha val="38000"/>
              </a:srgbClr>
            </a:outerShdw>
          </a:effectLst>
        </p:spPr>
        <p:txBody>
          <a:bodyPr vert="horz" wrap="square" lIns="82945" tIns="41473" rIns="82945" bIns="41473" anchor="t" anchorCtr="0" compatLnSpc="1">
            <a:spAutoFit/>
          </a:bodyPr>
          <a:lstStyle/>
          <a:p>
            <a:pPr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>
                <a:solidFill>
                  <a:srgbClr val="000000"/>
                </a:solidFill>
                <a:latin typeface="Calibri"/>
              </a:rPr>
              <a:t>REQ</a:t>
            </a:r>
          </a:p>
        </p:txBody>
      </p:sp>
      <p:sp>
        <p:nvSpPr>
          <p:cNvPr id="24" name="Freeform 23"/>
          <p:cNvSpPr/>
          <p:nvPr/>
        </p:nvSpPr>
        <p:spPr>
          <a:xfrm>
            <a:off x="6658013" y="3858995"/>
            <a:ext cx="653101" cy="653169"/>
          </a:xfrm>
          <a:custGeom>
            <a:avLst>
              <a:gd name="f0" fmla="val 1752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0"/>
              <a:gd name="f7" fmla="val 21600"/>
              <a:gd name="f8" fmla="*/ 5419351 1 1725033"/>
              <a:gd name="f9" fmla="val 15510"/>
              <a:gd name="f10" fmla="val 17520"/>
              <a:gd name="f11" fmla="*/ 10800 10800 1"/>
              <a:gd name="f12" fmla="+- 0 0 360"/>
              <a:gd name="f13" fmla="val 10800"/>
              <a:gd name="f14" fmla="*/ 1165 1165 1"/>
              <a:gd name="f15" fmla="val 1165"/>
              <a:gd name="f16" fmla="val 4870"/>
              <a:gd name="f17" fmla="val 8680"/>
              <a:gd name="f18" fmla="val 12920"/>
              <a:gd name="f19" fmla="val 16730"/>
              <a:gd name="f20" fmla="val -2147483647"/>
              <a:gd name="f21" fmla="val 2147483647"/>
              <a:gd name="f22" fmla="+- 0 0 0"/>
              <a:gd name="f23" fmla="*/ f4 1 21600"/>
              <a:gd name="f24" fmla="*/ f5 1 21600"/>
              <a:gd name="f25" fmla="*/ 0 f8 1"/>
              <a:gd name="f26" fmla="*/ f6 f1 1"/>
              <a:gd name="f27" fmla="*/ f12 f1 1"/>
              <a:gd name="f28" fmla="+- f7 0 f6"/>
              <a:gd name="f29" fmla="pin 15510 f0 17520"/>
              <a:gd name="f30" fmla="*/ f22 f1 1"/>
              <a:gd name="f31" fmla="val f29"/>
              <a:gd name="f32" fmla="*/ f25 1 f3"/>
              <a:gd name="f33" fmla="*/ f26 1 f3"/>
              <a:gd name="f34" fmla="*/ f27 1 f3"/>
              <a:gd name="f35" fmla="*/ f28 1 21600"/>
              <a:gd name="f36" fmla="*/ f29 f24 1"/>
              <a:gd name="f37" fmla="*/ f30 1 f3"/>
              <a:gd name="f38" fmla="+- f31 0 15510"/>
              <a:gd name="f39" fmla="+- 0 0 f32"/>
              <a:gd name="f40" fmla="+- f33 0 f2"/>
              <a:gd name="f41" fmla="+- f34 0 f2"/>
              <a:gd name="f42" fmla="*/ 10800 f35 1"/>
              <a:gd name="f43" fmla="*/ 3163 f35 1"/>
              <a:gd name="f44" fmla="*/ 18437 f35 1"/>
              <a:gd name="f45" fmla="*/ 0 f35 1"/>
              <a:gd name="f46" fmla="*/ 21600 f35 1"/>
              <a:gd name="f47" fmla="+- f37 0 f2"/>
              <a:gd name="f48" fmla="+- 17520 0 f38"/>
              <a:gd name="f49" fmla="+- 15510 f38 0"/>
              <a:gd name="f50" fmla="*/ f39 f1 1"/>
              <a:gd name="f51" fmla="+- f41 0 f40"/>
              <a:gd name="f52" fmla="*/ f42 1 f35"/>
              <a:gd name="f53" fmla="*/ f45 1 f35"/>
              <a:gd name="f54" fmla="*/ f43 1 f35"/>
              <a:gd name="f55" fmla="*/ f44 1 f35"/>
              <a:gd name="f56" fmla="*/ f46 1 f35"/>
              <a:gd name="f57" fmla="*/ f50 1 f8"/>
              <a:gd name="f58" fmla="*/ f52 f23 1"/>
              <a:gd name="f59" fmla="*/ f54 f23 1"/>
              <a:gd name="f60" fmla="*/ f55 f23 1"/>
              <a:gd name="f61" fmla="*/ f55 f24 1"/>
              <a:gd name="f62" fmla="*/ f54 f24 1"/>
              <a:gd name="f63" fmla="*/ f53 f24 1"/>
              <a:gd name="f64" fmla="*/ f53 f23 1"/>
              <a:gd name="f65" fmla="*/ f52 f24 1"/>
              <a:gd name="f66" fmla="*/ f56 f24 1"/>
              <a:gd name="f67" fmla="*/ f56 f23 1"/>
              <a:gd name="f68" fmla="+- f57 0 f2"/>
              <a:gd name="f69" fmla="+- f68 f2 0"/>
              <a:gd name="f70" fmla="*/ f69 f8 1"/>
              <a:gd name="f71" fmla="*/ f70 1 f1"/>
              <a:gd name="f72" fmla="+- 0 0 f71"/>
              <a:gd name="f73" fmla="+- 0 0 f72"/>
              <a:gd name="f74" fmla="*/ f73 f1 1"/>
              <a:gd name="f75" fmla="*/ f74 1 f8"/>
              <a:gd name="f76" fmla="+- f75 0 f2"/>
              <a:gd name="f77" fmla="cos 1 f76"/>
              <a:gd name="f78" fmla="sin 1 f76"/>
              <a:gd name="f79" fmla="+- 0 0 f77"/>
              <a:gd name="f80" fmla="+- 0 0 f78"/>
              <a:gd name="f81" fmla="+- 0 0 f79"/>
              <a:gd name="f82" fmla="+- 0 0 f80"/>
              <a:gd name="f83" fmla="val f81"/>
              <a:gd name="f84" fmla="val f82"/>
              <a:gd name="f85" fmla="+- 0 0 f83"/>
              <a:gd name="f86" fmla="+- 0 0 f84"/>
              <a:gd name="f87" fmla="*/ 10800 f85 1"/>
              <a:gd name="f88" fmla="*/ 10800 f86 1"/>
              <a:gd name="f89" fmla="*/ 1165 f85 1"/>
              <a:gd name="f90" fmla="*/ 1165 f86 1"/>
              <a:gd name="f91" fmla="*/ f87 f87 1"/>
              <a:gd name="f92" fmla="*/ f88 f88 1"/>
              <a:gd name="f93" fmla="*/ f89 f89 1"/>
              <a:gd name="f94" fmla="*/ f90 f90 1"/>
              <a:gd name="f95" fmla="+- f91 f92 0"/>
              <a:gd name="f96" fmla="+- f93 f94 0"/>
              <a:gd name="f97" fmla="sqrt f95"/>
              <a:gd name="f98" fmla="sqrt f96"/>
              <a:gd name="f99" fmla="*/ f11 1 f97"/>
              <a:gd name="f100" fmla="*/ f14 1 f98"/>
              <a:gd name="f101" fmla="*/ f85 f99 1"/>
              <a:gd name="f102" fmla="*/ f86 f99 1"/>
              <a:gd name="f103" fmla="*/ f85 f100 1"/>
              <a:gd name="f104" fmla="*/ f86 f100 1"/>
              <a:gd name="f105" fmla="+- 10800 0 f101"/>
              <a:gd name="f106" fmla="+- 10800 0 f102"/>
              <a:gd name="f107" fmla="+- 7305 0 f103"/>
              <a:gd name="f108" fmla="+- 7515 0 f104"/>
              <a:gd name="f109" fmla="+- 14295 0 f103"/>
            </a:gdLst>
            <a:ahLst>
              <a:ahXY gdRefY="f0" minY="f9" maxY="f10">
                <a:pos x="f58" y="f36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47">
                <a:pos x="f58" y="f63"/>
              </a:cxn>
              <a:cxn ang="f47">
                <a:pos x="f59" y="f62"/>
              </a:cxn>
              <a:cxn ang="f47">
                <a:pos x="f64" y="f65"/>
              </a:cxn>
              <a:cxn ang="f47">
                <a:pos x="f59" y="f61"/>
              </a:cxn>
              <a:cxn ang="f47">
                <a:pos x="f58" y="f66"/>
              </a:cxn>
              <a:cxn ang="f47">
                <a:pos x="f60" y="f61"/>
              </a:cxn>
              <a:cxn ang="f47">
                <a:pos x="f67" y="f65"/>
              </a:cxn>
              <a:cxn ang="f47">
                <a:pos x="f60" y="f62"/>
              </a:cxn>
            </a:cxnLst>
            <a:rect l="f59" t="f62" r="f60" b="f61"/>
            <a:pathLst>
              <a:path w="21600" h="21600">
                <a:moveTo>
                  <a:pt x="f105" y="f106"/>
                </a:moveTo>
                <a:arcTo wR="f13" hR="f13" stAng="f40" swAng="f51"/>
                <a:close/>
              </a:path>
              <a:path w="21600" h="21600">
                <a:moveTo>
                  <a:pt x="f107" y="f108"/>
                </a:moveTo>
                <a:arcTo wR="f15" hR="f15" stAng="f40" swAng="f51"/>
                <a:close/>
              </a:path>
              <a:path w="21600" h="21600">
                <a:moveTo>
                  <a:pt x="f109" y="f108"/>
                </a:moveTo>
                <a:arcTo wR="f15" hR="f15" stAng="f40" swAng="f51"/>
                <a:close/>
              </a:path>
              <a:path w="21600" h="21600" fill="none">
                <a:moveTo>
                  <a:pt x="f16" y="f48"/>
                </a:moveTo>
                <a:cubicBezTo>
                  <a:pt x="f17" y="f49"/>
                  <a:pt x="f18" y="f49"/>
                  <a:pt x="f19" y="f48"/>
                </a:cubicBezTo>
              </a:path>
            </a:pathLst>
          </a:custGeom>
          <a:solidFill>
            <a:srgbClr val="FFCC99"/>
          </a:solidFill>
          <a:ln w="35999">
            <a:solidFill>
              <a:srgbClr val="000000">
                <a:alpha val="50000"/>
              </a:srgbClr>
            </a:solidFill>
            <a:prstDash val="solid"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  <p:txBody>
          <a:bodyPr vert="horz" wrap="square" lIns="81643" tIns="40817" rIns="81643" bIns="40817" anchor="ctr" anchorCtr="0" compatLnSpc="1"/>
          <a:lstStyle/>
          <a:p>
            <a:pPr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i-FI" sz="1100">
              <a:solidFill>
                <a:srgbClr val="000000"/>
              </a:solidFill>
              <a:latin typeface="Bitstream Vera Sans Mono" pitchFamily="49"/>
              <a:ea typeface="SimSun" pitchFamily="2"/>
              <a:cs typeface="SimSun" pitchFamily="2"/>
            </a:endParaRPr>
          </a:p>
        </p:txBody>
      </p:sp>
      <p:sp>
        <p:nvSpPr>
          <p:cNvPr id="25" name="Cloud 24"/>
          <p:cNvSpPr/>
          <p:nvPr/>
        </p:nvSpPr>
        <p:spPr>
          <a:xfrm>
            <a:off x="6194754" y="2572424"/>
            <a:ext cx="1889589" cy="1273979"/>
          </a:xfrm>
          <a:prstGeom prst="cloud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i-FI" dirty="0" smtClean="0"/>
              <a:t>What I should check ?</a:t>
            </a:r>
            <a:endParaRPr lang="en-US" dirty="0"/>
          </a:p>
        </p:txBody>
      </p:sp>
      <p:sp>
        <p:nvSpPr>
          <p:cNvPr id="26" name="Down Arrow 25"/>
          <p:cNvSpPr/>
          <p:nvPr/>
        </p:nvSpPr>
        <p:spPr>
          <a:xfrm rot="18452646">
            <a:off x="4224484" y="4105034"/>
            <a:ext cx="2194031" cy="925617"/>
          </a:xfrm>
          <a:prstGeom prst="down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062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 smtClean="0"/>
              <a:t>Test</a:t>
            </a:r>
            <a:r>
              <a:rPr lang="fi-FI" dirty="0" smtClean="0"/>
              <a:t> Case ?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941835" y="2011258"/>
            <a:ext cx="3428788" cy="943564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81643" tIns="40817" rIns="81643" bIns="40817" anchor="t" anchorCtr="0" compatLnSpc="0">
            <a:spAutoFit/>
          </a:bodyPr>
          <a:lstStyle/>
          <a:p>
            <a:pPr marL="171450" indent="-171450" defTabSz="829452" hangingPunct="0">
              <a:buSzPct val="45000"/>
              <a:buFont typeface="Arial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100" dirty="0">
                <a:solidFill>
                  <a:srgbClr val="000000"/>
                </a:solidFill>
                <a:latin typeface="Calibri" pitchFamily="34"/>
                <a:ea typeface="Arial Unicode MS" pitchFamily="2"/>
                <a:cs typeface="Tahoma" pitchFamily="2"/>
              </a:rPr>
              <a:t>Verify drum track player pause mode functionality.</a:t>
            </a:r>
          </a:p>
          <a:p>
            <a:pPr marL="171450" indent="-171450" defTabSz="829452" hangingPunct="0">
              <a:buSzPct val="45000"/>
              <a:buFont typeface="Arial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100" dirty="0">
                <a:solidFill>
                  <a:srgbClr val="000000"/>
                </a:solidFill>
                <a:latin typeface="Calibri" pitchFamily="34"/>
                <a:ea typeface="Arial Unicode MS" pitchFamily="2"/>
                <a:cs typeface="Tahoma" pitchFamily="2"/>
              </a:rPr>
              <a:t>Do this with IFDK software release X and playing song ”Show must go on by Freddy Mercury”</a:t>
            </a:r>
          </a:p>
          <a:p>
            <a:pPr marL="171450" indent="-171450" defTabSz="829452" hangingPunct="0">
              <a:buSzPct val="45000"/>
              <a:buFont typeface="Arial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100" dirty="0">
                <a:solidFill>
                  <a:srgbClr val="000000"/>
                </a:solidFill>
                <a:latin typeface="Calibri" pitchFamily="34"/>
                <a:ea typeface="Arial Unicode MS" pitchFamily="2"/>
                <a:cs typeface="Tahoma" pitchFamily="2"/>
              </a:rPr>
              <a:t>Test should be done using android emulator environment and  using your hands, ears and eyes”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941835" y="2991020"/>
            <a:ext cx="3428788" cy="3290675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81643" tIns="40817" rIns="81643" bIns="40817" anchor="t" anchorCtr="0" compatLnSpc="0">
            <a:spAutoFit/>
          </a:bodyPr>
          <a:lstStyle/>
          <a:p>
            <a:pPr marL="171450" indent="-171450" defTabSz="829452" hangingPunct="0">
              <a:buSzPct val="45000"/>
              <a:buFont typeface="Arial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100" dirty="0">
                <a:solidFill>
                  <a:srgbClr val="000000"/>
                </a:solidFill>
                <a:latin typeface="Calibri" pitchFamily="34"/>
                <a:ea typeface="Arial Unicode MS" pitchFamily="2"/>
                <a:cs typeface="Tahoma" pitchFamily="2"/>
              </a:rPr>
              <a:t>Pre State:</a:t>
            </a:r>
          </a:p>
          <a:p>
            <a:pPr marL="171450" indent="-171450" defTabSz="829452" hangingPunct="0">
              <a:buSzPct val="45000"/>
              <a:buFont typeface="Arial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100" dirty="0">
                <a:solidFill>
                  <a:srgbClr val="000000"/>
                </a:solidFill>
                <a:latin typeface="Calibri" pitchFamily="34"/>
                <a:ea typeface="Arial Unicode MS" pitchFamily="2"/>
                <a:cs typeface="Tahoma" pitchFamily="2"/>
              </a:rPr>
              <a:t>Android emulator is running</a:t>
            </a:r>
          </a:p>
          <a:p>
            <a:pPr marL="171450" indent="-171450" defTabSz="829452" hangingPunct="0">
              <a:buSzPct val="45000"/>
              <a:buFont typeface="Arial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100" dirty="0">
                <a:solidFill>
                  <a:srgbClr val="000000"/>
                </a:solidFill>
                <a:latin typeface="Calibri" pitchFamily="34"/>
                <a:ea typeface="Arial Unicode MS" pitchFamily="2"/>
                <a:cs typeface="Tahoma" pitchFamily="2"/>
              </a:rPr>
              <a:t>Release X is installed on emulator</a:t>
            </a:r>
          </a:p>
          <a:p>
            <a:pPr marL="171450" indent="-171450" defTabSz="829452" hangingPunct="0">
              <a:buSzPct val="45000"/>
              <a:buFont typeface="Arial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i-FI" sz="1100" dirty="0">
              <a:solidFill>
                <a:srgbClr val="000000"/>
              </a:solidFill>
              <a:latin typeface="Calibri" pitchFamily="34"/>
              <a:ea typeface="Arial Unicode MS" pitchFamily="2"/>
              <a:cs typeface="Tahoma" pitchFamily="2"/>
            </a:endParaRPr>
          </a:p>
          <a:p>
            <a:pPr marL="171450" indent="-171450" defTabSz="829452" hangingPunct="0">
              <a:buSzPct val="45000"/>
              <a:buFont typeface="Arial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100" dirty="0">
                <a:solidFill>
                  <a:srgbClr val="000000"/>
                </a:solidFill>
                <a:latin typeface="Calibri" pitchFamily="34"/>
                <a:ea typeface="Arial Unicode MS" pitchFamily="2"/>
                <a:cs typeface="Tahoma" pitchFamily="2"/>
              </a:rPr>
              <a:t>Test Case Steps:</a:t>
            </a:r>
          </a:p>
          <a:p>
            <a:pPr marL="171450" indent="-171450" defTabSz="829452" hangingPunct="0">
              <a:buSzPct val="45000"/>
              <a:buFont typeface="Arial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100" dirty="0">
                <a:solidFill>
                  <a:srgbClr val="000000"/>
                </a:solidFill>
                <a:latin typeface="Calibri" pitchFamily="34"/>
                <a:ea typeface="Arial Unicode MS" pitchFamily="2"/>
                <a:cs typeface="Tahoma" pitchFamily="2"/>
              </a:rPr>
              <a:t>1. Open drum kit player application</a:t>
            </a:r>
          </a:p>
          <a:p>
            <a:pPr marL="171450" indent="-171450" defTabSz="829452" hangingPunct="0">
              <a:buSzPct val="45000"/>
              <a:buFont typeface="Arial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100" dirty="0">
                <a:solidFill>
                  <a:srgbClr val="000000"/>
                </a:solidFill>
                <a:latin typeface="Calibri" pitchFamily="34"/>
                <a:ea typeface="Arial Unicode MS" pitchFamily="2"/>
                <a:cs typeface="Tahoma" pitchFamily="2"/>
              </a:rPr>
              <a:t>2. Select song ”Show must go on”</a:t>
            </a:r>
          </a:p>
          <a:p>
            <a:pPr marL="171450" indent="-171450" defTabSz="829452" hangingPunct="0">
              <a:buSzPct val="45000"/>
              <a:buFont typeface="Arial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100" dirty="0">
                <a:solidFill>
                  <a:srgbClr val="000000"/>
                </a:solidFill>
                <a:latin typeface="Calibri" pitchFamily="34"/>
                <a:ea typeface="Arial Unicode MS" pitchFamily="2"/>
                <a:cs typeface="Tahoma" pitchFamily="2"/>
              </a:rPr>
              <a:t>3. Start to play</a:t>
            </a:r>
          </a:p>
          <a:p>
            <a:pPr marL="171450" indent="-171450" defTabSz="829452" hangingPunct="0">
              <a:buSzPct val="45000"/>
              <a:buFont typeface="Arial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100" dirty="0">
                <a:solidFill>
                  <a:srgbClr val="000000"/>
                </a:solidFill>
                <a:latin typeface="Calibri" pitchFamily="34"/>
                <a:ea typeface="Arial Unicode MS" pitchFamily="2"/>
                <a:cs typeface="Tahoma" pitchFamily="2"/>
              </a:rPr>
              <a:t>4. Press Pause and check song is paused</a:t>
            </a:r>
          </a:p>
          <a:p>
            <a:pPr marL="171450" indent="-171450" defTabSz="829452" hangingPunct="0">
              <a:buSzPct val="45000"/>
              <a:buFont typeface="Arial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100" dirty="0">
                <a:solidFill>
                  <a:srgbClr val="000000"/>
                </a:solidFill>
                <a:latin typeface="Calibri" pitchFamily="34"/>
                <a:ea typeface="Arial Unicode MS" pitchFamily="2"/>
                <a:cs typeface="Tahoma" pitchFamily="2"/>
              </a:rPr>
              <a:t>5. Check memory usage from system application</a:t>
            </a:r>
          </a:p>
          <a:p>
            <a:pPr marL="171450" indent="-171450" defTabSz="829452" hangingPunct="0">
              <a:buSzPct val="45000"/>
              <a:buFont typeface="Arial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100" dirty="0">
                <a:solidFill>
                  <a:srgbClr val="000000"/>
                </a:solidFill>
                <a:latin typeface="Calibri" pitchFamily="34"/>
                <a:ea typeface="Arial Unicode MS" pitchFamily="2"/>
                <a:cs typeface="Tahoma" pitchFamily="2"/>
              </a:rPr>
              <a:t>6. Press Play</a:t>
            </a:r>
          </a:p>
          <a:p>
            <a:pPr marL="171450" indent="-171450" defTabSz="829452" hangingPunct="0">
              <a:buSzPct val="45000"/>
              <a:buFont typeface="Arial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100" dirty="0">
                <a:solidFill>
                  <a:srgbClr val="000000"/>
                </a:solidFill>
                <a:latin typeface="Calibri" pitchFamily="34"/>
                <a:ea typeface="Arial Unicode MS" pitchFamily="2"/>
                <a:cs typeface="Tahoma" pitchFamily="2"/>
              </a:rPr>
              <a:t>7. jump to 4 several time (&lt;10)</a:t>
            </a:r>
          </a:p>
          <a:p>
            <a:pPr marL="171450" indent="-171450" defTabSz="829452" hangingPunct="0">
              <a:buSzPct val="45000"/>
              <a:buFont typeface="Arial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100" dirty="0">
                <a:solidFill>
                  <a:srgbClr val="000000"/>
                </a:solidFill>
                <a:latin typeface="Calibri" pitchFamily="34"/>
                <a:ea typeface="Arial Unicode MS" pitchFamily="2"/>
                <a:cs typeface="Tahoma" pitchFamily="2"/>
              </a:rPr>
              <a:t>8. Listen song to the end</a:t>
            </a:r>
          </a:p>
          <a:p>
            <a:pPr marL="171450" indent="-171450" defTabSz="829452" hangingPunct="0">
              <a:buSzPct val="45000"/>
              <a:buFont typeface="Arial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100" dirty="0">
                <a:solidFill>
                  <a:srgbClr val="000000"/>
                </a:solidFill>
                <a:latin typeface="Calibri" pitchFamily="34"/>
                <a:ea typeface="Arial Unicode MS" pitchFamily="2"/>
                <a:cs typeface="Tahoma" pitchFamily="2"/>
              </a:rPr>
              <a:t>9. Exit player using ”exit button”</a:t>
            </a:r>
          </a:p>
          <a:p>
            <a:pPr marL="171450" indent="-171450" defTabSz="829452" hangingPunct="0">
              <a:buSzPct val="45000"/>
              <a:buFont typeface="Arial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i-FI" sz="1100" dirty="0">
              <a:solidFill>
                <a:srgbClr val="000000"/>
              </a:solidFill>
              <a:latin typeface="Calibri" pitchFamily="34"/>
              <a:ea typeface="Arial Unicode MS" pitchFamily="2"/>
              <a:cs typeface="Tahoma" pitchFamily="2"/>
            </a:endParaRPr>
          </a:p>
          <a:p>
            <a:pPr marL="171450" indent="-171450" defTabSz="829452" hangingPunct="0">
              <a:buSzPct val="45000"/>
              <a:buFont typeface="Arial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100" dirty="0">
                <a:solidFill>
                  <a:srgbClr val="000000"/>
                </a:solidFill>
                <a:latin typeface="Calibri" pitchFamily="34"/>
                <a:ea typeface="Arial Unicode MS" pitchFamily="2"/>
                <a:cs typeface="Tahoma" pitchFamily="2"/>
              </a:rPr>
              <a:t>End State:</a:t>
            </a:r>
          </a:p>
          <a:p>
            <a:pPr marL="171450" indent="-171450" defTabSz="829452" hangingPunct="0">
              <a:buSzPct val="45000"/>
              <a:buFont typeface="Arial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100" dirty="0">
                <a:solidFill>
                  <a:srgbClr val="000000"/>
                </a:solidFill>
                <a:latin typeface="Calibri" pitchFamily="34"/>
                <a:ea typeface="Arial Unicode MS" pitchFamily="2"/>
                <a:cs typeface="Tahoma" pitchFamily="2"/>
              </a:rPr>
              <a:t>IFDK Kit in main screen mode</a:t>
            </a:r>
            <a:r>
              <a:rPr lang="fi-FI" sz="1300" dirty="0">
                <a:solidFill>
                  <a:srgbClr val="000000"/>
                </a:solidFill>
                <a:latin typeface="Calibri" pitchFamily="34"/>
                <a:ea typeface="Arial Unicode MS" pitchFamily="2"/>
                <a:cs typeface="Tahoma" pitchFamily="2"/>
              </a:rPr>
              <a:t/>
            </a:r>
            <a:br>
              <a:rPr lang="fi-FI" sz="1300" dirty="0">
                <a:solidFill>
                  <a:srgbClr val="000000"/>
                </a:solidFill>
                <a:latin typeface="Calibri" pitchFamily="34"/>
                <a:ea typeface="Arial Unicode MS" pitchFamily="2"/>
                <a:cs typeface="Tahoma" pitchFamily="2"/>
              </a:rPr>
            </a:br>
            <a:endParaRPr lang="fi-FI" sz="1300" dirty="0">
              <a:solidFill>
                <a:srgbClr val="000000"/>
              </a:solidFill>
              <a:latin typeface="Calibri" pitchFamily="34"/>
              <a:ea typeface="Arial Unicode MS" pitchFamily="2"/>
              <a:cs typeface="Tahoma" pitchFamily="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936845" y="1044670"/>
            <a:ext cx="3428788" cy="943564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81643" tIns="40817" rIns="81643" bIns="40817" anchor="t" anchorCtr="0" compatLnSpc="0">
            <a:spAutoFit/>
          </a:bodyPr>
          <a:lstStyle/>
          <a:p>
            <a:pPr marL="171450" indent="-171450" defTabSz="829452" hangingPunct="0">
              <a:buSzPct val="45000"/>
              <a:buFont typeface="Arial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100" smtClean="0">
                <a:solidFill>
                  <a:srgbClr val="000000"/>
                </a:solidFill>
                <a:latin typeface="Calibri" pitchFamily="34"/>
                <a:ea typeface="Arial Unicode MS" pitchFamily="2"/>
                <a:cs typeface="Tahoma" pitchFamily="2"/>
              </a:rPr>
              <a:t>Test Case Name:</a:t>
            </a:r>
          </a:p>
          <a:p>
            <a:pPr marL="171450" indent="-171450" defTabSz="829452" hangingPunct="0">
              <a:buSzPct val="45000"/>
              <a:buFont typeface="Arial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100" smtClean="0">
                <a:solidFill>
                  <a:srgbClr val="000000"/>
                </a:solidFill>
                <a:latin typeface="Calibri" pitchFamily="34"/>
                <a:ea typeface="Arial Unicode MS" pitchFamily="2"/>
                <a:cs typeface="Tahoma" pitchFamily="2"/>
              </a:rPr>
              <a:t>Test </a:t>
            </a:r>
            <a:r>
              <a:rPr lang="fi-FI" sz="1100">
                <a:solidFill>
                  <a:srgbClr val="000000"/>
                </a:solidFill>
                <a:latin typeface="Calibri" pitchFamily="34"/>
                <a:ea typeface="Arial Unicode MS" pitchFamily="2"/>
                <a:cs typeface="Tahoma" pitchFamily="2"/>
              </a:rPr>
              <a:t>Case </a:t>
            </a:r>
            <a:r>
              <a:rPr lang="fi-FI" sz="1100" smtClean="0">
                <a:solidFill>
                  <a:srgbClr val="000000"/>
                </a:solidFill>
                <a:latin typeface="Calibri" pitchFamily="34"/>
                <a:ea typeface="Arial Unicode MS" pitchFamily="2"/>
                <a:cs typeface="Tahoma" pitchFamily="2"/>
              </a:rPr>
              <a:t>Id:</a:t>
            </a:r>
            <a:endParaRPr lang="fi-FI" sz="1100" dirty="0">
              <a:solidFill>
                <a:srgbClr val="000000"/>
              </a:solidFill>
              <a:latin typeface="Calibri" pitchFamily="34"/>
              <a:ea typeface="Arial Unicode MS" pitchFamily="2"/>
              <a:cs typeface="Tahoma" pitchFamily="2"/>
            </a:endParaRPr>
          </a:p>
          <a:p>
            <a:pPr marL="171450" indent="-171450" defTabSz="829452" hangingPunct="0">
              <a:buSzPct val="45000"/>
              <a:buFont typeface="Arial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100" dirty="0">
                <a:solidFill>
                  <a:srgbClr val="000000"/>
                </a:solidFill>
                <a:latin typeface="Calibri" pitchFamily="34"/>
                <a:ea typeface="Arial Unicode MS" pitchFamily="2"/>
                <a:cs typeface="Tahoma" pitchFamily="2"/>
              </a:rPr>
              <a:t>Test </a:t>
            </a:r>
            <a:r>
              <a:rPr lang="fi-FI" sz="1100">
                <a:solidFill>
                  <a:srgbClr val="000000"/>
                </a:solidFill>
                <a:latin typeface="Calibri" pitchFamily="34"/>
                <a:ea typeface="Arial Unicode MS" pitchFamily="2"/>
                <a:cs typeface="Tahoma" pitchFamily="2"/>
              </a:rPr>
              <a:t>Case </a:t>
            </a:r>
            <a:r>
              <a:rPr lang="fi-FI" sz="1100" smtClean="0">
                <a:solidFill>
                  <a:srgbClr val="000000"/>
                </a:solidFill>
                <a:latin typeface="Calibri" pitchFamily="34"/>
                <a:ea typeface="Arial Unicode MS" pitchFamily="2"/>
                <a:cs typeface="Tahoma" pitchFamily="2"/>
              </a:rPr>
              <a:t>owner/writer:</a:t>
            </a:r>
            <a:endParaRPr lang="fi-FI" sz="1100" dirty="0">
              <a:solidFill>
                <a:srgbClr val="000000"/>
              </a:solidFill>
              <a:latin typeface="Calibri" pitchFamily="34"/>
              <a:ea typeface="Arial Unicode MS" pitchFamily="2"/>
              <a:cs typeface="Tahoma" pitchFamily="2"/>
            </a:endParaRPr>
          </a:p>
          <a:p>
            <a:pPr marL="171450" indent="-171450" defTabSz="829452" hangingPunct="0">
              <a:buSzPct val="45000"/>
              <a:buFont typeface="Arial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100" dirty="0">
                <a:solidFill>
                  <a:srgbClr val="000000"/>
                </a:solidFill>
                <a:latin typeface="Calibri" pitchFamily="34"/>
                <a:ea typeface="Arial Unicode MS" pitchFamily="2"/>
                <a:cs typeface="Tahoma" pitchFamily="2"/>
              </a:rPr>
              <a:t>Date</a:t>
            </a:r>
          </a:p>
          <a:p>
            <a:pPr marL="171450" indent="-171450" defTabSz="829452" hangingPunct="0">
              <a:buSzPct val="45000"/>
              <a:buFont typeface="Arial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100" dirty="0">
                <a:solidFill>
                  <a:srgbClr val="000000"/>
                </a:solidFill>
                <a:latin typeface="Calibri" pitchFamily="34"/>
                <a:ea typeface="Arial Unicode MS" pitchFamily="2"/>
                <a:cs typeface="Tahoma" pitchFamily="2"/>
              </a:rPr>
              <a:t>comments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941835" y="6327744"/>
            <a:ext cx="3428788" cy="426884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81643" tIns="40817" rIns="81643" bIns="40817" anchor="t" anchorCtr="0" compatLnSpc="0">
            <a:spAutoFit/>
          </a:bodyPr>
          <a:lstStyle/>
          <a:p>
            <a:pPr marL="171450" indent="-171450" defTabSz="829452" hangingPunct="0">
              <a:buSzPct val="45000"/>
              <a:buFont typeface="Arial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100" dirty="0">
                <a:solidFill>
                  <a:srgbClr val="000000"/>
                </a:solidFill>
                <a:latin typeface="Calibri" pitchFamily="34"/>
                <a:ea typeface="Arial Unicode MS" pitchFamily="2"/>
                <a:cs typeface="Tahoma" pitchFamily="2"/>
              </a:rPr>
              <a:t>If Pause is working result is  PASS. If Pause mode failed result is FAIL</a:t>
            </a:r>
          </a:p>
        </p:txBody>
      </p:sp>
      <p:sp>
        <p:nvSpPr>
          <p:cNvPr id="8" name="Freeform 7"/>
          <p:cNvSpPr/>
          <p:nvPr/>
        </p:nvSpPr>
        <p:spPr>
          <a:xfrm>
            <a:off x="891548" y="1894787"/>
            <a:ext cx="2745220" cy="1959508"/>
          </a:xfrm>
          <a:custGeom>
            <a:avLst>
              <a:gd name="f0" fmla="val 162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+- f5 0 f4"/>
              <a:gd name="f10" fmla="pin 0 f0 21600"/>
              <a:gd name="f11" fmla="pin 0 f1 10800"/>
              <a:gd name="f12" fmla="val f10"/>
              <a:gd name="f13" fmla="val f11"/>
              <a:gd name="f14" fmla="*/ f9 1 21600"/>
              <a:gd name="f15" fmla="*/ f10 f7 1"/>
              <a:gd name="f16" fmla="*/ f11 f8 1"/>
              <a:gd name="f17" fmla="+- 21600 0 f13"/>
              <a:gd name="f18" fmla="+- 21600 0 f12"/>
              <a:gd name="f19" fmla="*/ 0 f14 1"/>
              <a:gd name="f20" fmla="*/ f13 f8 1"/>
              <a:gd name="f21" fmla="*/ f18 f13 1"/>
              <a:gd name="f22" fmla="*/ f19 1 f14"/>
              <a:gd name="f23" fmla="*/ f17 f8 1"/>
              <a:gd name="f24" fmla="*/ f21 1 10800"/>
              <a:gd name="f25" fmla="*/ f22 f7 1"/>
              <a:gd name="f26" fmla="+- f12 f24 0"/>
              <a:gd name="f27" fmla="*/ f26 f7 1"/>
            </a:gdLst>
            <a:ahLst>
              <a:ahXY gdRefX="f0" minX="f4" maxX="f5" gdRefY="f1" minY="f4" maxY="f6">
                <a:pos x="f15" y="f16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25" t="f20" r="f27" b="f23"/>
            <a:pathLst>
              <a:path w="21600" h="21600">
                <a:moveTo>
                  <a:pt x="f4" y="f13"/>
                </a:moveTo>
                <a:lnTo>
                  <a:pt x="f12" y="f13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7"/>
                </a:lnTo>
                <a:lnTo>
                  <a:pt x="f4" y="f17"/>
                </a:lnTo>
                <a:close/>
              </a:path>
            </a:pathLst>
          </a:cu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wrap="square" lIns="97966" tIns="57149" rIns="97966" bIns="57149" anchor="ctr" anchorCtr="1" compatLnSpc="0"/>
          <a:lstStyle/>
          <a:p>
            <a:pPr algn="ctr" defTabSz="829452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300">
                <a:solidFill>
                  <a:srgbClr val="000000"/>
                </a:solidFill>
                <a:latin typeface="Calibri" pitchFamily="34"/>
                <a:ea typeface="Arial Unicode MS" pitchFamily="2"/>
                <a:cs typeface="Tahoma" pitchFamily="2"/>
              </a:rPr>
              <a:t>Verify what?</a:t>
            </a:r>
          </a:p>
          <a:p>
            <a:pPr algn="ctr" defTabSz="829452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300">
                <a:solidFill>
                  <a:srgbClr val="000000"/>
                </a:solidFill>
                <a:latin typeface="Calibri" pitchFamily="34"/>
                <a:ea typeface="Arial Unicode MS" pitchFamily="2"/>
                <a:cs typeface="Tahoma" pitchFamily="2"/>
              </a:rPr>
              <a:t>Using configuration?</a:t>
            </a:r>
          </a:p>
          <a:p>
            <a:pPr algn="ctr" defTabSz="829452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300">
                <a:solidFill>
                  <a:srgbClr val="000000"/>
                </a:solidFill>
                <a:latin typeface="Calibri" pitchFamily="34"/>
                <a:ea typeface="Arial Unicode MS" pitchFamily="2"/>
                <a:cs typeface="Tahoma" pitchFamily="2"/>
              </a:rPr>
              <a:t>With tools?</a:t>
            </a:r>
          </a:p>
        </p:txBody>
      </p:sp>
      <p:sp>
        <p:nvSpPr>
          <p:cNvPr id="9" name="Freeform 8"/>
          <p:cNvSpPr/>
          <p:nvPr/>
        </p:nvSpPr>
        <p:spPr>
          <a:xfrm>
            <a:off x="899592" y="6379822"/>
            <a:ext cx="2745220" cy="489876"/>
          </a:xfrm>
          <a:custGeom>
            <a:avLst>
              <a:gd name="f0" fmla="val 162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+- f5 0 f4"/>
              <a:gd name="f10" fmla="pin 0 f0 21600"/>
              <a:gd name="f11" fmla="pin 0 f1 10800"/>
              <a:gd name="f12" fmla="val f10"/>
              <a:gd name="f13" fmla="val f11"/>
              <a:gd name="f14" fmla="*/ f9 1 21600"/>
              <a:gd name="f15" fmla="*/ f10 f7 1"/>
              <a:gd name="f16" fmla="*/ f11 f8 1"/>
              <a:gd name="f17" fmla="+- 21600 0 f13"/>
              <a:gd name="f18" fmla="+- 21600 0 f12"/>
              <a:gd name="f19" fmla="*/ 0 f14 1"/>
              <a:gd name="f20" fmla="*/ f13 f8 1"/>
              <a:gd name="f21" fmla="*/ f18 f13 1"/>
              <a:gd name="f22" fmla="*/ f19 1 f14"/>
              <a:gd name="f23" fmla="*/ f17 f8 1"/>
              <a:gd name="f24" fmla="*/ f21 1 10800"/>
              <a:gd name="f25" fmla="*/ f22 f7 1"/>
              <a:gd name="f26" fmla="+- f12 f24 0"/>
              <a:gd name="f27" fmla="*/ f26 f7 1"/>
            </a:gdLst>
            <a:ahLst>
              <a:ahXY gdRefX="f0" minX="f4" maxX="f5" gdRefY="f1" minY="f4" maxY="f6">
                <a:pos x="f15" y="f16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25" t="f20" r="f27" b="f23"/>
            <a:pathLst>
              <a:path w="21600" h="21600">
                <a:moveTo>
                  <a:pt x="f4" y="f13"/>
                </a:moveTo>
                <a:lnTo>
                  <a:pt x="f12" y="f13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7"/>
                </a:lnTo>
                <a:lnTo>
                  <a:pt x="f4" y="f17"/>
                </a:lnTo>
                <a:close/>
              </a:path>
            </a:pathLst>
          </a:cu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wrap="square" lIns="97966" tIns="57149" rIns="97966" bIns="57149" anchor="ctr" anchorCtr="1" compatLnSpc="0"/>
          <a:lstStyle/>
          <a:p>
            <a:pPr algn="ctr" defTabSz="829452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300" dirty="0" err="1">
                <a:solidFill>
                  <a:srgbClr val="000000"/>
                </a:solidFill>
                <a:latin typeface="Calibri" pitchFamily="34"/>
                <a:ea typeface="Arial Unicode MS" pitchFamily="2"/>
                <a:cs typeface="Tahoma" pitchFamily="2"/>
              </a:rPr>
              <a:t>What</a:t>
            </a:r>
            <a:r>
              <a:rPr lang="fi-FI" sz="1300" dirty="0">
                <a:solidFill>
                  <a:srgbClr val="000000"/>
                </a:solidFill>
                <a:latin typeface="Calibri" pitchFamily="34"/>
                <a:ea typeface="Arial Unicode MS" pitchFamily="2"/>
                <a:cs typeface="Tahoma" pitchFamily="2"/>
              </a:rPr>
              <a:t> is </a:t>
            </a:r>
            <a:r>
              <a:rPr lang="fi-FI" sz="1300" dirty="0" err="1">
                <a:solidFill>
                  <a:srgbClr val="000000"/>
                </a:solidFill>
                <a:latin typeface="Calibri" pitchFamily="34"/>
                <a:ea typeface="Arial Unicode MS" pitchFamily="2"/>
                <a:cs typeface="Tahoma" pitchFamily="2"/>
              </a:rPr>
              <a:t>verdict</a:t>
            </a:r>
            <a:r>
              <a:rPr lang="fi-FI" sz="1300" dirty="0">
                <a:solidFill>
                  <a:srgbClr val="000000"/>
                </a:solidFill>
                <a:latin typeface="Calibri" pitchFamily="34"/>
                <a:ea typeface="Arial Unicode MS" pitchFamily="2"/>
                <a:cs typeface="Tahoma" pitchFamily="2"/>
              </a:rPr>
              <a:t>?</a:t>
            </a:r>
          </a:p>
        </p:txBody>
      </p:sp>
      <p:sp>
        <p:nvSpPr>
          <p:cNvPr id="10" name="Freeform 9"/>
          <p:cNvSpPr/>
          <p:nvPr/>
        </p:nvSpPr>
        <p:spPr>
          <a:xfrm>
            <a:off x="899592" y="1174707"/>
            <a:ext cx="2745220" cy="632918"/>
          </a:xfrm>
          <a:custGeom>
            <a:avLst>
              <a:gd name="f0" fmla="val 162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+- f5 0 f4"/>
              <a:gd name="f10" fmla="pin 0 f0 21600"/>
              <a:gd name="f11" fmla="pin 0 f1 10800"/>
              <a:gd name="f12" fmla="val f10"/>
              <a:gd name="f13" fmla="val f11"/>
              <a:gd name="f14" fmla="*/ f9 1 21600"/>
              <a:gd name="f15" fmla="*/ f10 f7 1"/>
              <a:gd name="f16" fmla="*/ f11 f8 1"/>
              <a:gd name="f17" fmla="+- 21600 0 f13"/>
              <a:gd name="f18" fmla="+- 21600 0 f12"/>
              <a:gd name="f19" fmla="*/ 0 f14 1"/>
              <a:gd name="f20" fmla="*/ f13 f8 1"/>
              <a:gd name="f21" fmla="*/ f18 f13 1"/>
              <a:gd name="f22" fmla="*/ f19 1 f14"/>
              <a:gd name="f23" fmla="*/ f17 f8 1"/>
              <a:gd name="f24" fmla="*/ f21 1 10800"/>
              <a:gd name="f25" fmla="*/ f22 f7 1"/>
              <a:gd name="f26" fmla="+- f12 f24 0"/>
              <a:gd name="f27" fmla="*/ f26 f7 1"/>
            </a:gdLst>
            <a:ahLst>
              <a:ahXY gdRefX="f0" minX="f4" maxX="f5" gdRefY="f1" minY="f4" maxY="f6">
                <a:pos x="f15" y="f16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25" t="f20" r="f27" b="f23"/>
            <a:pathLst>
              <a:path w="21600" h="21600">
                <a:moveTo>
                  <a:pt x="f4" y="f13"/>
                </a:moveTo>
                <a:lnTo>
                  <a:pt x="f12" y="f13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7"/>
                </a:lnTo>
                <a:lnTo>
                  <a:pt x="f4" y="f17"/>
                </a:lnTo>
                <a:close/>
              </a:path>
            </a:pathLst>
          </a:cu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wrap="square" lIns="97966" tIns="57149" rIns="97966" bIns="57149" anchor="ctr" anchorCtr="1" compatLnSpc="0"/>
          <a:lstStyle/>
          <a:p>
            <a:pPr algn="ctr" defTabSz="829452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300" dirty="0">
                <a:solidFill>
                  <a:srgbClr val="000000"/>
                </a:solidFill>
                <a:latin typeface="Calibri" pitchFamily="34"/>
                <a:ea typeface="Arial Unicode MS" pitchFamily="2"/>
                <a:cs typeface="Tahoma" pitchFamily="2"/>
              </a:rPr>
              <a:t>Add Information about case</a:t>
            </a:r>
          </a:p>
        </p:txBody>
      </p:sp>
      <p:sp>
        <p:nvSpPr>
          <p:cNvPr id="11" name="Freeform 10"/>
          <p:cNvSpPr/>
          <p:nvPr/>
        </p:nvSpPr>
        <p:spPr>
          <a:xfrm>
            <a:off x="886791" y="3854295"/>
            <a:ext cx="2729132" cy="1959508"/>
          </a:xfrm>
          <a:custGeom>
            <a:avLst>
              <a:gd name="f0" fmla="val 162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+- f5 0 f4"/>
              <a:gd name="f10" fmla="pin 0 f0 21600"/>
              <a:gd name="f11" fmla="pin 0 f1 10800"/>
              <a:gd name="f12" fmla="val f10"/>
              <a:gd name="f13" fmla="val f11"/>
              <a:gd name="f14" fmla="*/ f9 1 21600"/>
              <a:gd name="f15" fmla="*/ f10 f7 1"/>
              <a:gd name="f16" fmla="*/ f11 f8 1"/>
              <a:gd name="f17" fmla="+- 21600 0 f13"/>
              <a:gd name="f18" fmla="+- 21600 0 f12"/>
              <a:gd name="f19" fmla="*/ 0 f14 1"/>
              <a:gd name="f20" fmla="*/ f13 f8 1"/>
              <a:gd name="f21" fmla="*/ f18 f13 1"/>
              <a:gd name="f22" fmla="*/ f19 1 f14"/>
              <a:gd name="f23" fmla="*/ f17 f8 1"/>
              <a:gd name="f24" fmla="*/ f21 1 10800"/>
              <a:gd name="f25" fmla="*/ f22 f7 1"/>
              <a:gd name="f26" fmla="+- f12 f24 0"/>
              <a:gd name="f27" fmla="*/ f26 f7 1"/>
            </a:gdLst>
            <a:ahLst>
              <a:ahXY gdRefX="f0" minX="f4" maxX="f5" gdRefY="f1" minY="f4" maxY="f6">
                <a:pos x="f15" y="f16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25" t="f20" r="f27" b="f23"/>
            <a:pathLst>
              <a:path w="21600" h="21600">
                <a:moveTo>
                  <a:pt x="f4" y="f13"/>
                </a:moveTo>
                <a:lnTo>
                  <a:pt x="f12" y="f13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7"/>
                </a:lnTo>
                <a:lnTo>
                  <a:pt x="f4" y="f17"/>
                </a:lnTo>
                <a:close/>
              </a:path>
            </a:pathLst>
          </a:cu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wrap="square" lIns="97966" tIns="57149" rIns="97966" bIns="57149" anchor="ctr" anchorCtr="1" compatLnSpc="0"/>
          <a:lstStyle/>
          <a:p>
            <a:pPr algn="ctr" defTabSz="829452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300">
                <a:solidFill>
                  <a:srgbClr val="000000"/>
                </a:solidFill>
                <a:latin typeface="Calibri" pitchFamily="34"/>
                <a:ea typeface="Arial Unicode MS" pitchFamily="2"/>
                <a:cs typeface="Tahoma" pitchFamily="2"/>
              </a:rPr>
              <a:t>Define pre-state</a:t>
            </a:r>
          </a:p>
          <a:p>
            <a:pPr algn="ctr" defTabSz="829452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300">
                <a:solidFill>
                  <a:srgbClr val="000000"/>
                </a:solidFill>
                <a:latin typeface="Calibri" pitchFamily="34"/>
                <a:ea typeface="Arial Unicode MS" pitchFamily="2"/>
                <a:cs typeface="Tahoma" pitchFamily="2"/>
              </a:rPr>
              <a:t>Define Steps</a:t>
            </a:r>
          </a:p>
          <a:p>
            <a:pPr algn="ctr" defTabSz="829452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300">
                <a:solidFill>
                  <a:srgbClr val="000000"/>
                </a:solidFill>
                <a:latin typeface="Calibri" pitchFamily="34"/>
                <a:ea typeface="Arial Unicode MS" pitchFamily="2"/>
                <a:cs typeface="Tahoma" pitchFamily="2"/>
              </a:rPr>
              <a:t>Define end-state</a:t>
            </a:r>
          </a:p>
        </p:txBody>
      </p:sp>
    </p:spTree>
    <p:extLst>
      <p:ext uri="{BB962C8B-B14F-4D97-AF65-F5344CB8AC3E}">
        <p14:creationId xmlns:p14="http://schemas.microsoft.com/office/powerpoint/2010/main" val="324000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 smtClean="0"/>
              <a:t>Why</a:t>
            </a:r>
            <a:r>
              <a:rPr lang="fi-FI" dirty="0" smtClean="0"/>
              <a:t> </a:t>
            </a:r>
            <a:r>
              <a:rPr lang="fi-FI" dirty="0" err="1" smtClean="0"/>
              <a:t>we</a:t>
            </a:r>
            <a:r>
              <a:rPr lang="fi-FI" dirty="0" smtClean="0"/>
              <a:t> </a:t>
            </a:r>
            <a:r>
              <a:rPr lang="fi-FI" dirty="0" err="1" smtClean="0"/>
              <a:t>need</a:t>
            </a:r>
            <a:r>
              <a:rPr lang="fi-FI" dirty="0" smtClean="0"/>
              <a:t> </a:t>
            </a:r>
            <a:r>
              <a:rPr lang="fi-FI" dirty="0" err="1" smtClean="0"/>
              <a:t>test</a:t>
            </a:r>
            <a:r>
              <a:rPr lang="fi-FI" dirty="0" smtClean="0"/>
              <a:t> design ????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i-FI" dirty="0" err="1"/>
              <a:t>Stupid</a:t>
            </a:r>
            <a:r>
              <a:rPr lang="fi-FI" dirty="0"/>
              <a:t> </a:t>
            </a:r>
            <a:r>
              <a:rPr lang="fi-FI" dirty="0" err="1"/>
              <a:t>work</a:t>
            </a:r>
            <a:r>
              <a:rPr lang="fi-FI" dirty="0"/>
              <a:t>! </a:t>
            </a:r>
            <a:r>
              <a:rPr lang="fi-FI" dirty="0" err="1"/>
              <a:t>This</a:t>
            </a:r>
            <a:r>
              <a:rPr lang="fi-FI" dirty="0"/>
              <a:t> </a:t>
            </a:r>
            <a:r>
              <a:rPr lang="fi-FI" dirty="0" err="1"/>
              <a:t>takes</a:t>
            </a:r>
            <a:r>
              <a:rPr lang="fi-FI" dirty="0"/>
              <a:t> </a:t>
            </a:r>
            <a:r>
              <a:rPr lang="fi-FI" dirty="0" err="1"/>
              <a:t>ages</a:t>
            </a:r>
            <a:r>
              <a:rPr lang="fi-FI" dirty="0"/>
              <a:t>! </a:t>
            </a:r>
            <a:r>
              <a:rPr lang="fi-FI" dirty="0" err="1"/>
              <a:t>This</a:t>
            </a:r>
            <a:r>
              <a:rPr lang="fi-FI" dirty="0"/>
              <a:t> </a:t>
            </a:r>
            <a:r>
              <a:rPr lang="fi-FI" dirty="0" err="1"/>
              <a:t>Test</a:t>
            </a:r>
            <a:r>
              <a:rPr lang="fi-FI" dirty="0"/>
              <a:t> Case </a:t>
            </a:r>
            <a:r>
              <a:rPr lang="fi-FI" dirty="0" err="1"/>
              <a:t>documentation</a:t>
            </a:r>
            <a:r>
              <a:rPr lang="fi-FI" dirty="0"/>
              <a:t> is </a:t>
            </a:r>
            <a:r>
              <a:rPr lang="fi-FI" dirty="0" err="1"/>
              <a:t>old</a:t>
            </a:r>
            <a:r>
              <a:rPr lang="fi-FI" dirty="0"/>
              <a:t> as </a:t>
            </a:r>
            <a:r>
              <a:rPr lang="fi-FI" dirty="0" err="1"/>
              <a:t>soon</a:t>
            </a:r>
            <a:r>
              <a:rPr lang="fi-FI" dirty="0"/>
              <a:t> I </a:t>
            </a:r>
            <a:r>
              <a:rPr lang="fi-FI" dirty="0" err="1"/>
              <a:t>have</a:t>
            </a:r>
            <a:r>
              <a:rPr lang="fi-FI" dirty="0"/>
              <a:t> </a:t>
            </a:r>
            <a:r>
              <a:rPr lang="fi-FI" dirty="0" err="1"/>
              <a:t>changed</a:t>
            </a:r>
            <a:r>
              <a:rPr lang="fi-FI" dirty="0"/>
              <a:t> </a:t>
            </a:r>
            <a:r>
              <a:rPr lang="fi-FI" dirty="0" err="1"/>
              <a:t>some</a:t>
            </a:r>
            <a:r>
              <a:rPr lang="fi-FI" dirty="0"/>
              <a:t> </a:t>
            </a:r>
            <a:r>
              <a:rPr lang="fi-FI" dirty="0" err="1"/>
              <a:t>implementation</a:t>
            </a:r>
            <a:r>
              <a:rPr lang="fi-FI" dirty="0"/>
              <a:t>? </a:t>
            </a:r>
            <a:r>
              <a:rPr lang="fi-FI" dirty="0" err="1"/>
              <a:t>Why</a:t>
            </a:r>
            <a:r>
              <a:rPr lang="fi-FI" dirty="0"/>
              <a:t> </a:t>
            </a:r>
            <a:r>
              <a:rPr lang="fi-FI" dirty="0" err="1"/>
              <a:t>you</a:t>
            </a:r>
            <a:r>
              <a:rPr lang="fi-FI" dirty="0"/>
              <a:t> </a:t>
            </a:r>
            <a:r>
              <a:rPr lang="fi-FI" dirty="0" err="1"/>
              <a:t>need</a:t>
            </a:r>
            <a:r>
              <a:rPr lang="fi-FI" dirty="0"/>
              <a:t> to </a:t>
            </a:r>
            <a:r>
              <a:rPr lang="fi-FI" dirty="0" err="1"/>
              <a:t>do</a:t>
            </a:r>
            <a:r>
              <a:rPr lang="fi-FI" dirty="0"/>
              <a:t> </a:t>
            </a:r>
            <a:r>
              <a:rPr lang="fi-FI" dirty="0" err="1"/>
              <a:t>so</a:t>
            </a:r>
            <a:r>
              <a:rPr lang="fi-FI" dirty="0"/>
              <a:t> </a:t>
            </a:r>
            <a:r>
              <a:rPr lang="fi-FI" dirty="0" err="1"/>
              <a:t>hard</a:t>
            </a:r>
            <a:r>
              <a:rPr lang="fi-FI" dirty="0"/>
              <a:t> </a:t>
            </a:r>
            <a:r>
              <a:rPr lang="fi-FI" dirty="0" err="1"/>
              <a:t>documentation</a:t>
            </a:r>
            <a:r>
              <a:rPr lang="fi-FI" dirty="0"/>
              <a:t>? </a:t>
            </a:r>
            <a:r>
              <a:rPr lang="fi-FI" dirty="0" err="1"/>
              <a:t>Give</a:t>
            </a:r>
            <a:r>
              <a:rPr lang="fi-FI" dirty="0"/>
              <a:t> me a </a:t>
            </a:r>
            <a:r>
              <a:rPr lang="fi-FI" dirty="0" err="1"/>
              <a:t>one</a:t>
            </a:r>
            <a:r>
              <a:rPr lang="fi-FI" dirty="0"/>
              <a:t> </a:t>
            </a:r>
            <a:r>
              <a:rPr lang="fi-FI" dirty="0" err="1"/>
              <a:t>good</a:t>
            </a:r>
            <a:r>
              <a:rPr lang="fi-FI" dirty="0"/>
              <a:t> </a:t>
            </a:r>
            <a:r>
              <a:rPr lang="fi-FI" dirty="0" err="1"/>
              <a:t>reason</a:t>
            </a:r>
            <a:r>
              <a:rPr lang="fi-FI" dirty="0"/>
              <a:t>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68947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Requirement Engineering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We take branding seriously, The </a:t>
            </a:r>
            <a:r>
              <a:rPr lang="en-US" sz="2400" dirty="0" err="1"/>
              <a:t>FreeNest</a:t>
            </a:r>
            <a:r>
              <a:rPr lang="en-US" sz="2400" dirty="0"/>
              <a:t> Brand is our pride </a:t>
            </a:r>
            <a:r>
              <a:rPr lang="en-US" sz="2400" dirty="0" smtClean="0"/>
              <a:t>and joy</a:t>
            </a:r>
            <a:r>
              <a:rPr lang="en-US" sz="2400" dirty="0"/>
              <a:t>. </a:t>
            </a:r>
            <a:endParaRPr lang="en-US" sz="2400" dirty="0" smtClean="0"/>
          </a:p>
          <a:p>
            <a:r>
              <a:rPr lang="en-US" sz="2400" dirty="0" smtClean="0"/>
              <a:t>It </a:t>
            </a:r>
            <a:r>
              <a:rPr lang="en-US" sz="2400" dirty="0"/>
              <a:t>is the message we want to send to the developer </a:t>
            </a:r>
            <a:r>
              <a:rPr lang="en-US" sz="2400" dirty="0" smtClean="0"/>
              <a:t>teams, customers </a:t>
            </a:r>
            <a:r>
              <a:rPr lang="en-US" sz="2400" dirty="0"/>
              <a:t>and stakeholders.</a:t>
            </a:r>
          </a:p>
          <a:p>
            <a:r>
              <a:rPr lang="en-US" sz="2400" dirty="0"/>
              <a:t>These guidelines must be followed in all </a:t>
            </a:r>
            <a:r>
              <a:rPr lang="en-US" sz="2400" dirty="0" err="1"/>
              <a:t>FreeNest’s</a:t>
            </a:r>
            <a:r>
              <a:rPr lang="en-US" sz="2400" dirty="0"/>
              <a:t> </a:t>
            </a:r>
            <a:r>
              <a:rPr lang="en-US" sz="2400" dirty="0" smtClean="0"/>
              <a:t>print and electronic  communications</a:t>
            </a:r>
            <a:r>
              <a:rPr lang="en-US" sz="2400" dirty="0"/>
              <a:t>, marketing and informing.</a:t>
            </a:r>
          </a:p>
          <a:p>
            <a:r>
              <a:rPr lang="en-US" sz="2400" dirty="0"/>
              <a:t>Documentation defines logo guidelines, typography and the use </a:t>
            </a:r>
            <a:r>
              <a:rPr lang="en-US" sz="2400" dirty="0" smtClean="0"/>
              <a:t>of colors</a:t>
            </a:r>
            <a:r>
              <a:rPr lang="en-US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43202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/>
              <a:t>Agile</a:t>
            </a:r>
            <a:r>
              <a:rPr lang="fi-FI" dirty="0"/>
              <a:t> </a:t>
            </a:r>
            <a:r>
              <a:rPr lang="fi-FI" dirty="0" err="1"/>
              <a:t>Thinking</a:t>
            </a:r>
            <a:r>
              <a:rPr lang="fi-FI" dirty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i-FI" dirty="0" err="1"/>
              <a:t>We</a:t>
            </a:r>
            <a:r>
              <a:rPr lang="fi-FI" dirty="0"/>
              <a:t> </a:t>
            </a:r>
            <a:r>
              <a:rPr lang="fi-FI" dirty="0" err="1"/>
              <a:t>have</a:t>
            </a:r>
            <a:r>
              <a:rPr lang="fi-FI" dirty="0"/>
              <a:t> to </a:t>
            </a:r>
            <a:r>
              <a:rPr lang="fi-FI" dirty="0" err="1"/>
              <a:t>automate</a:t>
            </a:r>
            <a:r>
              <a:rPr lang="fi-FI" dirty="0"/>
              <a:t> </a:t>
            </a:r>
            <a:r>
              <a:rPr lang="fi-FI" dirty="0" err="1"/>
              <a:t>all</a:t>
            </a:r>
            <a:r>
              <a:rPr lang="fi-FI" dirty="0"/>
              <a:t> </a:t>
            </a:r>
            <a:r>
              <a:rPr lang="fi-FI" dirty="0" err="1"/>
              <a:t>tests</a:t>
            </a:r>
            <a:r>
              <a:rPr lang="fi-FI" dirty="0"/>
              <a:t>!! No </a:t>
            </a:r>
            <a:r>
              <a:rPr lang="fi-FI" dirty="0" err="1"/>
              <a:t>sense</a:t>
            </a:r>
            <a:r>
              <a:rPr lang="fi-FI" dirty="0"/>
              <a:t> to </a:t>
            </a:r>
            <a:r>
              <a:rPr lang="fi-FI" dirty="0" err="1"/>
              <a:t>create</a:t>
            </a:r>
            <a:r>
              <a:rPr lang="fi-FI" dirty="0"/>
              <a:t> </a:t>
            </a:r>
            <a:r>
              <a:rPr lang="fi-FI" dirty="0" err="1" smtClean="0"/>
              <a:t>test</a:t>
            </a:r>
            <a:r>
              <a:rPr lang="fi-FI" dirty="0" smtClean="0"/>
              <a:t> case </a:t>
            </a:r>
            <a:r>
              <a:rPr lang="fi-FI" dirty="0" err="1" smtClean="0"/>
              <a:t>documentation</a:t>
            </a:r>
            <a:r>
              <a:rPr lang="fi-FI" dirty="0" smtClean="0"/>
              <a:t> ?</a:t>
            </a:r>
          </a:p>
          <a:p>
            <a:r>
              <a:rPr lang="fi-FI" dirty="0" err="1"/>
              <a:t>Who</a:t>
            </a:r>
            <a:r>
              <a:rPr lang="fi-FI" dirty="0"/>
              <a:t> </a:t>
            </a:r>
            <a:r>
              <a:rPr lang="fi-FI" dirty="0" err="1"/>
              <a:t>does</a:t>
            </a:r>
            <a:r>
              <a:rPr lang="fi-FI" dirty="0"/>
              <a:t> </a:t>
            </a:r>
            <a:r>
              <a:rPr lang="fi-FI" dirty="0" err="1"/>
              <a:t>automation</a:t>
            </a:r>
            <a:r>
              <a:rPr lang="fi-FI" dirty="0"/>
              <a:t> </a:t>
            </a:r>
            <a:r>
              <a:rPr lang="fi-FI" dirty="0" err="1"/>
              <a:t>without</a:t>
            </a:r>
            <a:r>
              <a:rPr lang="fi-FI" dirty="0"/>
              <a:t> a design?</a:t>
            </a:r>
          </a:p>
          <a:p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377364958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 smtClean="0"/>
              <a:t>Checklist</a:t>
            </a:r>
            <a:r>
              <a:rPr lang="fi-FI" dirty="0" smtClean="0"/>
              <a:t> </a:t>
            </a:r>
            <a:r>
              <a:rPr lang="fi-FI" dirty="0" err="1" smtClean="0"/>
              <a:t>vs</a:t>
            </a:r>
            <a:r>
              <a:rPr lang="fi-FI" dirty="0" smtClean="0"/>
              <a:t> </a:t>
            </a:r>
            <a:r>
              <a:rPr lang="fi-FI" dirty="0" err="1" smtClean="0"/>
              <a:t>Test</a:t>
            </a:r>
            <a:r>
              <a:rPr lang="fi-FI" dirty="0" smtClean="0"/>
              <a:t> Case?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547664" y="1628800"/>
            <a:ext cx="5616624" cy="120032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i-FI" dirty="0" smtClean="0"/>
              <a:t>Check UI is working			Working?</a:t>
            </a:r>
          </a:p>
          <a:p>
            <a:r>
              <a:rPr lang="fi-FI" dirty="0" smtClean="0"/>
              <a:t>Check color change			Working?</a:t>
            </a:r>
          </a:p>
          <a:p>
            <a:r>
              <a:rPr lang="fi-FI" dirty="0" smtClean="0"/>
              <a:t>Check Counter value after 50 logins	Working?</a:t>
            </a:r>
          </a:p>
          <a:p>
            <a:r>
              <a:rPr lang="fi-FI" dirty="0" smtClean="0"/>
              <a:t>Check disable mode for counter	</a:t>
            </a:r>
            <a:r>
              <a:rPr lang="fi-FI" dirty="0" err="1" smtClean="0"/>
              <a:t>Working</a:t>
            </a:r>
            <a:r>
              <a:rPr lang="fi-FI" dirty="0" smtClean="0"/>
              <a:t>?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95536" y="3933056"/>
            <a:ext cx="3888432" cy="646331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i-FI" dirty="0" smtClean="0"/>
              <a:t>Checklist can be working great in small team! </a:t>
            </a:r>
            <a:r>
              <a:rPr lang="fi-FI" dirty="0" smtClean="0">
                <a:sym typeface="Wingdings" pitchFamily="2" charset="2"/>
              </a:rPr>
              <a:t>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283968" y="4869160"/>
            <a:ext cx="3888432" cy="92333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i-FI" dirty="0" smtClean="0"/>
              <a:t>What happens if team is disbanded to other projects? And you are new maintainer for this project?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665291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 smtClean="0"/>
              <a:t>Sources</a:t>
            </a:r>
            <a:r>
              <a:rPr lang="fi-FI" dirty="0" smtClean="0"/>
              <a:t> for </a:t>
            </a:r>
            <a:r>
              <a:rPr lang="fi-FI" dirty="0" err="1" smtClean="0"/>
              <a:t>test</a:t>
            </a:r>
            <a:r>
              <a:rPr lang="fi-FI" dirty="0" smtClean="0"/>
              <a:t> design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 rot="16200000">
            <a:off x="-1701348" y="3965819"/>
            <a:ext cx="3984942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i-FI" dirty="0" smtClean="0"/>
              <a:t>Test Design Method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28452" y="2581742"/>
            <a:ext cx="3654360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fi-FI" dirty="0" smtClean="0"/>
              <a:t>Negative Testing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07976" y="3476418"/>
            <a:ext cx="3672408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fi-FI" dirty="0" smtClean="0"/>
              <a:t>Requirement based test design 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11032" y="3933056"/>
            <a:ext cx="3672408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fi-FI" dirty="0" smtClean="0"/>
              <a:t>Defect based test design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03824" y="3040286"/>
            <a:ext cx="3676560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fi-FI" dirty="0" smtClean="0"/>
              <a:t>Design based  test desing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17588" y="4420756"/>
            <a:ext cx="3685936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fi-FI" dirty="0" smtClean="0"/>
              <a:t>Functional test design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21504" y="5359812"/>
            <a:ext cx="3672408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fi-FI" dirty="0" smtClean="0"/>
              <a:t>NonFunctional test design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11032" y="2164974"/>
            <a:ext cx="3672408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fi-FI" dirty="0" smtClean="0"/>
              <a:t>Specification based Testing design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7812360" y="3027099"/>
            <a:ext cx="1094824" cy="203132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fi-FI" dirty="0" smtClean="0"/>
              <a:t>Test Case</a:t>
            </a:r>
          </a:p>
          <a:p>
            <a:pPr algn="ctr"/>
            <a:endParaRPr lang="fi-FI" dirty="0"/>
          </a:p>
          <a:p>
            <a:pPr algn="ctr"/>
            <a:endParaRPr lang="fi-FI" dirty="0" smtClean="0"/>
          </a:p>
          <a:p>
            <a:pPr algn="ctr"/>
            <a:r>
              <a:rPr lang="fi-FI" dirty="0" smtClean="0"/>
              <a:t>Step</a:t>
            </a:r>
          </a:p>
          <a:p>
            <a:pPr algn="ctr"/>
            <a:r>
              <a:rPr lang="fi-FI" dirty="0" smtClean="0"/>
              <a:t>Step</a:t>
            </a:r>
          </a:p>
          <a:p>
            <a:pPr algn="ctr"/>
            <a:r>
              <a:rPr lang="fi-FI" dirty="0" smtClean="0"/>
              <a:t>Step</a:t>
            </a:r>
          </a:p>
          <a:p>
            <a:pPr algn="ctr"/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507976" y="5065738"/>
            <a:ext cx="3685936" cy="1077218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171450" indent="-171450" defTabSz="829452" hangingPunct="0">
              <a:buSzPct val="45000"/>
              <a:buFont typeface="Arial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600" dirty="0" smtClean="0">
                <a:solidFill>
                  <a:schemeClr val="bg1"/>
                </a:solidFill>
                <a:latin typeface="Bitstream Vera Sans Mono" pitchFamily="49"/>
                <a:ea typeface="Andale Sans UI" pitchFamily="2"/>
                <a:cs typeface="Tahoma" pitchFamily="2"/>
              </a:rPr>
              <a:t>Customer's </a:t>
            </a:r>
            <a:r>
              <a:rPr lang="de-DE" sz="1600" dirty="0">
                <a:solidFill>
                  <a:schemeClr val="bg1"/>
                </a:solidFill>
                <a:latin typeface="Bitstream Vera Sans Mono" pitchFamily="49"/>
                <a:ea typeface="Andale Sans UI" pitchFamily="2"/>
                <a:cs typeface="Tahoma" pitchFamily="2"/>
              </a:rPr>
              <a:t>Idea</a:t>
            </a:r>
          </a:p>
          <a:p>
            <a:pPr marL="171450" indent="-171450" defTabSz="829452" hangingPunct="0">
              <a:buSzPct val="45000"/>
              <a:buFont typeface="Arial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600" dirty="0">
                <a:solidFill>
                  <a:schemeClr val="bg1"/>
                </a:solidFill>
                <a:latin typeface="Bitstream Vera Sans Mono" pitchFamily="49"/>
                <a:ea typeface="Andale Sans UI" pitchFamily="2"/>
                <a:cs typeface="Tahoma" pitchFamily="2"/>
              </a:rPr>
              <a:t>Brainstorm</a:t>
            </a:r>
          </a:p>
          <a:p>
            <a:pPr marL="171450" indent="-171450" defTabSz="829452" hangingPunct="0">
              <a:buSzPct val="45000"/>
              <a:buFont typeface="Arial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600" dirty="0">
                <a:solidFill>
                  <a:schemeClr val="bg1"/>
                </a:solidFill>
                <a:latin typeface="Bitstream Vera Sans Mono" pitchFamily="49"/>
                <a:ea typeface="Andale Sans UI" pitchFamily="2"/>
                <a:cs typeface="Tahoma" pitchFamily="2"/>
              </a:rPr>
              <a:t>Intitution</a:t>
            </a:r>
          </a:p>
          <a:p>
            <a:pPr marL="171450" indent="-171450" defTabSz="829452" hangingPunct="0">
              <a:buSzPct val="45000"/>
              <a:buFont typeface="Arial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600" dirty="0" smtClean="0">
                <a:solidFill>
                  <a:schemeClr val="bg1"/>
                </a:solidFill>
                <a:latin typeface="Bitstream Vera Sans Mono" pitchFamily="49"/>
                <a:ea typeface="Andale Sans UI" pitchFamily="2"/>
                <a:cs typeface="Tahoma" pitchFamily="2"/>
              </a:rPr>
              <a:t>Exploratory</a:t>
            </a:r>
            <a:endParaRPr lang="en-US" dirty="0"/>
          </a:p>
        </p:txBody>
      </p:sp>
      <p:sp>
        <p:nvSpPr>
          <p:cNvPr id="14" name="Cloud 13"/>
          <p:cNvSpPr/>
          <p:nvPr/>
        </p:nvSpPr>
        <p:spPr>
          <a:xfrm>
            <a:off x="4716016" y="3317222"/>
            <a:ext cx="1800200" cy="1496108"/>
          </a:xfrm>
          <a:prstGeom prst="cloud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 smtClean="0"/>
              <a:t>Test Engineer’s</a:t>
            </a:r>
          </a:p>
          <a:p>
            <a:pPr algn="ctr"/>
            <a:r>
              <a:rPr lang="fi-FI" dirty="0" smtClean="0"/>
              <a:t>Daily Job?</a:t>
            </a:r>
          </a:p>
        </p:txBody>
      </p:sp>
      <p:sp>
        <p:nvSpPr>
          <p:cNvPr id="15" name="Right Arrow 14"/>
          <p:cNvSpPr/>
          <p:nvPr/>
        </p:nvSpPr>
        <p:spPr>
          <a:xfrm>
            <a:off x="4283968" y="1992228"/>
            <a:ext cx="432048" cy="4101068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i-FI" dirty="0" smtClean="0"/>
              <a:t>Mixed</a:t>
            </a:r>
            <a:endParaRPr lang="en-US" dirty="0"/>
          </a:p>
        </p:txBody>
      </p:sp>
      <p:sp>
        <p:nvSpPr>
          <p:cNvPr id="16" name="Right Arrow 15"/>
          <p:cNvSpPr/>
          <p:nvPr/>
        </p:nvSpPr>
        <p:spPr>
          <a:xfrm>
            <a:off x="6649496" y="3165566"/>
            <a:ext cx="1134760" cy="1754389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i-FI" dirty="0" smtClean="0"/>
              <a:t>Write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737925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 smtClean="0"/>
              <a:t>Mechanical</a:t>
            </a:r>
            <a:r>
              <a:rPr lang="fi-FI" dirty="0" smtClean="0"/>
              <a:t> </a:t>
            </a:r>
            <a:r>
              <a:rPr lang="fi-FI" dirty="0" err="1" smtClean="0"/>
              <a:t>route</a:t>
            </a:r>
            <a:r>
              <a:rPr lang="fi-FI" dirty="0" smtClean="0"/>
              <a:t> to design</a:t>
            </a:r>
            <a:endParaRPr lang="en-US" dirty="0"/>
          </a:p>
        </p:txBody>
      </p:sp>
      <p:sp>
        <p:nvSpPr>
          <p:cNvPr id="4" name="Freeform 3"/>
          <p:cNvSpPr/>
          <p:nvPr/>
        </p:nvSpPr>
        <p:spPr>
          <a:xfrm>
            <a:off x="162952" y="2776302"/>
            <a:ext cx="1632752" cy="979754"/>
          </a:xfrm>
          <a:custGeom>
            <a:avLst>
              <a:gd name="f0" fmla="val 162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+- f5 0 f4"/>
              <a:gd name="f10" fmla="pin 0 f0 21600"/>
              <a:gd name="f11" fmla="pin 0 f1 10800"/>
              <a:gd name="f12" fmla="val f10"/>
              <a:gd name="f13" fmla="val f11"/>
              <a:gd name="f14" fmla="*/ f9 1 21600"/>
              <a:gd name="f15" fmla="*/ f10 f7 1"/>
              <a:gd name="f16" fmla="*/ f11 f8 1"/>
              <a:gd name="f17" fmla="+- 21600 0 f13"/>
              <a:gd name="f18" fmla="+- 21600 0 f12"/>
              <a:gd name="f19" fmla="*/ 0 f14 1"/>
              <a:gd name="f20" fmla="*/ f13 f8 1"/>
              <a:gd name="f21" fmla="*/ f18 f13 1"/>
              <a:gd name="f22" fmla="*/ f19 1 f14"/>
              <a:gd name="f23" fmla="*/ f17 f8 1"/>
              <a:gd name="f24" fmla="*/ f21 1 10800"/>
              <a:gd name="f25" fmla="*/ f22 f7 1"/>
              <a:gd name="f26" fmla="+- f12 f24 0"/>
              <a:gd name="f27" fmla="*/ f26 f7 1"/>
            </a:gdLst>
            <a:ahLst>
              <a:ahXY gdRefX="f0" minX="f4" maxX="f5" gdRefY="f1" minY="f4" maxY="f6">
                <a:pos x="f15" y="f16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25" t="f20" r="f27" b="f23"/>
            <a:pathLst>
              <a:path w="21600" h="21600">
                <a:moveTo>
                  <a:pt x="f4" y="f13"/>
                </a:moveTo>
                <a:lnTo>
                  <a:pt x="f12" y="f13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7"/>
                </a:lnTo>
                <a:lnTo>
                  <a:pt x="f4" y="f17"/>
                </a:lnTo>
                <a:close/>
              </a:path>
            </a:pathLst>
          </a:cu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wrap="square" lIns="97966" tIns="57149" rIns="97966" bIns="57149" anchor="ctr" anchorCtr="1" compatLnSpc="0"/>
          <a:lstStyle/>
          <a:p>
            <a:pPr algn="ctr" defTabSz="829452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600" dirty="0">
                <a:solidFill>
                  <a:srgbClr val="000000"/>
                </a:solidFill>
                <a:latin typeface="Calibri" pitchFamily="34"/>
                <a:ea typeface="Andale Sans UI" pitchFamily="2"/>
                <a:cs typeface="Tahoma" pitchFamily="2"/>
              </a:rPr>
              <a:t>Create a Test Case!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755016" y="2336064"/>
            <a:ext cx="1959303" cy="335079"/>
          </a:xfrm>
          <a:prstGeom prst="rect">
            <a:avLst/>
          </a:prstGeom>
          <a:noFill/>
          <a:ln>
            <a:noFill/>
          </a:ln>
        </p:spPr>
        <p:txBody>
          <a:bodyPr vert="horz" wrap="square" lIns="81643" tIns="40817" rIns="81643" bIns="40817" anchor="t" anchorCtr="0" compatLnSpc="0">
            <a:spAutoFit/>
          </a:bodyPr>
          <a:lstStyle/>
          <a:p>
            <a:pPr defTabSz="829452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600" b="1">
                <a:solidFill>
                  <a:srgbClr val="000000"/>
                </a:solidFill>
                <a:latin typeface="Calibri" pitchFamily="34"/>
                <a:ea typeface="Andale Sans UI" pitchFamily="2"/>
                <a:cs typeface="Tahoma" pitchFamily="2"/>
              </a:rPr>
              <a:t>Functional?</a:t>
            </a:r>
          </a:p>
        </p:txBody>
      </p:sp>
      <p:sp>
        <p:nvSpPr>
          <p:cNvPr id="6" name="Straight Connector 3"/>
          <p:cNvSpPr/>
          <p:nvPr/>
        </p:nvSpPr>
        <p:spPr>
          <a:xfrm flipV="1">
            <a:off x="1469154" y="3591462"/>
            <a:ext cx="979651" cy="109047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+- 0 0 0"/>
              <a:gd name="f8" fmla="abs f3"/>
              <a:gd name="f9" fmla="abs f4"/>
              <a:gd name="f10" fmla="abs f5"/>
              <a:gd name="f11" fmla="*/ f7 f0 1"/>
              <a:gd name="f12" fmla="?: f8 f3 1"/>
              <a:gd name="f13" fmla="?: f9 f4 1"/>
              <a:gd name="f14" fmla="?: f10 f5 1"/>
              <a:gd name="f15" fmla="*/ f11 1 f2"/>
              <a:gd name="f16" fmla="*/ f12 1 21600"/>
              <a:gd name="f17" fmla="*/ f13 1 21600"/>
              <a:gd name="f18" fmla="*/ 21600 f12 1"/>
              <a:gd name="f19" fmla="*/ 21600 f13 1"/>
              <a:gd name="f20" fmla="+- f15 0 f1"/>
              <a:gd name="f21" fmla="min f17 f16"/>
              <a:gd name="f22" fmla="*/ f18 1 f14"/>
              <a:gd name="f23" fmla="*/ f19 1 f14"/>
              <a:gd name="f24" fmla="val f22"/>
              <a:gd name="f25" fmla="val f23"/>
              <a:gd name="f26" fmla="*/ f6 f21 1"/>
              <a:gd name="f27" fmla="*/ f24 f21 1"/>
              <a:gd name="f28" fmla="*/ f25 f2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0">
                <a:pos x="f26" y="f26"/>
              </a:cxn>
              <a:cxn ang="f20">
                <a:pos x="f27" y="f28"/>
              </a:cxn>
            </a:cxnLst>
            <a:rect l="f26" t="f26" r="f27" b="f28"/>
            <a:pathLst>
              <a:path>
                <a:moveTo>
                  <a:pt x="f26" y="f26"/>
                </a:moveTo>
                <a:lnTo>
                  <a:pt x="f27" y="f28"/>
                </a:lnTo>
              </a:path>
            </a:pathLst>
          </a:cu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vert="horz" wrap="square" lIns="81643" tIns="40817" rIns="81643" bIns="40817" anchor="ctr" anchorCtr="1" compatLnSpc="0"/>
          <a:lstStyle/>
          <a:p>
            <a:pPr defTabSz="829452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>
              <a:solidFill>
                <a:srgbClr val="000000"/>
              </a:solidFill>
              <a:latin typeface="Liberation Sans" pitchFamily="18"/>
              <a:ea typeface="DejaVu Sans" pitchFamily="2"/>
              <a:cs typeface="DejaVu Sans" pitchFamily="2"/>
            </a:endParaRPr>
          </a:p>
        </p:txBody>
      </p:sp>
      <p:sp>
        <p:nvSpPr>
          <p:cNvPr id="7" name="Straight Connector 4"/>
          <p:cNvSpPr/>
          <p:nvPr/>
        </p:nvSpPr>
        <p:spPr>
          <a:xfrm>
            <a:off x="1142603" y="2070549"/>
            <a:ext cx="1306202" cy="869046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+- 0 0 0"/>
              <a:gd name="f8" fmla="abs f3"/>
              <a:gd name="f9" fmla="abs f4"/>
              <a:gd name="f10" fmla="abs f5"/>
              <a:gd name="f11" fmla="*/ f7 f0 1"/>
              <a:gd name="f12" fmla="?: f8 f3 1"/>
              <a:gd name="f13" fmla="?: f9 f4 1"/>
              <a:gd name="f14" fmla="?: f10 f5 1"/>
              <a:gd name="f15" fmla="*/ f11 1 f2"/>
              <a:gd name="f16" fmla="*/ f12 1 21600"/>
              <a:gd name="f17" fmla="*/ f13 1 21600"/>
              <a:gd name="f18" fmla="*/ 21600 f12 1"/>
              <a:gd name="f19" fmla="*/ 21600 f13 1"/>
              <a:gd name="f20" fmla="+- f15 0 f1"/>
              <a:gd name="f21" fmla="min f17 f16"/>
              <a:gd name="f22" fmla="*/ f18 1 f14"/>
              <a:gd name="f23" fmla="*/ f19 1 f14"/>
              <a:gd name="f24" fmla="val f22"/>
              <a:gd name="f25" fmla="val f23"/>
              <a:gd name="f26" fmla="*/ f6 f21 1"/>
              <a:gd name="f27" fmla="*/ f24 f21 1"/>
              <a:gd name="f28" fmla="*/ f25 f2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0">
                <a:pos x="f26" y="f26"/>
              </a:cxn>
              <a:cxn ang="f20">
                <a:pos x="f27" y="f28"/>
              </a:cxn>
            </a:cxnLst>
            <a:rect l="f26" t="f26" r="f27" b="f28"/>
            <a:pathLst>
              <a:path>
                <a:moveTo>
                  <a:pt x="f26" y="f26"/>
                </a:moveTo>
                <a:lnTo>
                  <a:pt x="f27" y="f28"/>
                </a:lnTo>
              </a:path>
            </a:pathLst>
          </a:cu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vert="horz" wrap="square" lIns="81643" tIns="40817" rIns="81643" bIns="40817" anchor="ctr" anchorCtr="1" compatLnSpc="0"/>
          <a:lstStyle/>
          <a:p>
            <a:pPr defTabSz="829452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>
              <a:solidFill>
                <a:srgbClr val="000000"/>
              </a:solidFill>
              <a:latin typeface="Liberation Sans" pitchFamily="18"/>
              <a:ea typeface="DejaVu Sans" pitchFamily="2"/>
              <a:cs typeface="DejaVu Sans" pitchFamily="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958980" y="2939595"/>
            <a:ext cx="1011327" cy="729917"/>
          </a:xfrm>
          <a:prstGeom prst="rect">
            <a:avLst/>
          </a:prstGeom>
          <a:solidFill>
            <a:srgbClr val="B3B3B3"/>
          </a:solidFill>
          <a:ln w="0">
            <a:solidFill>
              <a:srgbClr val="000000"/>
            </a:solidFill>
            <a:prstDash val="solid"/>
          </a:ln>
        </p:spPr>
        <p:txBody>
          <a:bodyPr vert="horz" wrap="square" lIns="81643" tIns="40817" rIns="81643" bIns="40817" anchor="t" anchorCtr="0" compatLnSpc="0"/>
          <a:lstStyle/>
          <a:p>
            <a:pPr defTabSz="829452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100">
                <a:solidFill>
                  <a:srgbClr val="000000"/>
                </a:solidFill>
                <a:latin typeface="Bitstream Vera Sans Mono" pitchFamily="49"/>
                <a:ea typeface="Andale Sans UI" pitchFamily="2"/>
                <a:cs typeface="Tahoma" pitchFamily="2"/>
              </a:rPr>
              <a:t>Your Sources</a:t>
            </a:r>
          </a:p>
          <a:p>
            <a:pPr defTabSz="829452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100">
                <a:solidFill>
                  <a:srgbClr val="000000"/>
                </a:solidFill>
                <a:latin typeface="Bitstream Vera Sans Mono" pitchFamily="49"/>
                <a:ea typeface="Andale Sans UI" pitchFamily="2"/>
                <a:cs typeface="Tahoma" pitchFamily="2"/>
              </a:rPr>
              <a:t>For Test Case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101906" y="1341287"/>
            <a:ext cx="2285530" cy="944814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7966" tIns="57149" rIns="97966" bIns="57149" anchor="t" anchorCtr="0" compatLnSpc="0">
            <a:spAutoFit/>
          </a:bodyPr>
          <a:lstStyle/>
          <a:p>
            <a:pPr defTabSz="829452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600" b="1" dirty="0" err="1">
                <a:solidFill>
                  <a:srgbClr val="000000"/>
                </a:solidFill>
                <a:latin typeface="Calibri" pitchFamily="34"/>
                <a:ea typeface="Andale Sans UI" pitchFamily="2"/>
                <a:cs typeface="Tahoma" pitchFamily="2"/>
              </a:rPr>
              <a:t>Functional</a:t>
            </a:r>
            <a:r>
              <a:rPr lang="de-DE" sz="1600" b="1" dirty="0">
                <a:solidFill>
                  <a:srgbClr val="000000"/>
                </a:solidFill>
                <a:latin typeface="Calibri" pitchFamily="34"/>
                <a:ea typeface="Andale Sans UI" pitchFamily="2"/>
                <a:cs typeface="Tahoma" pitchFamily="2"/>
              </a:rPr>
              <a:t> Test Case:</a:t>
            </a:r>
          </a:p>
          <a:p>
            <a:pPr defTabSz="829452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600" dirty="0">
              <a:solidFill>
                <a:srgbClr val="000000"/>
              </a:solidFill>
              <a:latin typeface="Calibri" pitchFamily="34"/>
              <a:ea typeface="Andale Sans UI" pitchFamily="2"/>
              <a:cs typeface="Tahoma" pitchFamily="2"/>
            </a:endParaRPr>
          </a:p>
          <a:p>
            <a:pPr defTabSz="829452" hangingPunct="0">
              <a:buSzPct val="45000"/>
              <a:buFont typeface="StarSymbol"/>
              <a:buChar char="●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100" dirty="0" err="1">
                <a:solidFill>
                  <a:srgbClr val="000000"/>
                </a:solidFill>
                <a:latin typeface="Bitstream Vera Sans Mono" pitchFamily="49"/>
                <a:ea typeface="Andale Sans UI" pitchFamily="2"/>
                <a:cs typeface="Tahoma" pitchFamily="2"/>
              </a:rPr>
              <a:t>Verify</a:t>
            </a:r>
            <a:r>
              <a:rPr lang="de-DE" sz="1100" dirty="0">
                <a:solidFill>
                  <a:srgbClr val="000000"/>
                </a:solidFill>
                <a:latin typeface="Bitstream Vera Sans Mono" pitchFamily="49"/>
                <a:ea typeface="Andale Sans UI" pitchFamily="2"/>
                <a:cs typeface="Tahoma" pitchFamily="2"/>
              </a:rPr>
              <a:t> </a:t>
            </a:r>
            <a:r>
              <a:rPr lang="de-DE" sz="1100" dirty="0" err="1">
                <a:solidFill>
                  <a:srgbClr val="000000"/>
                </a:solidFill>
                <a:latin typeface="Bitstream Vera Sans Mono" pitchFamily="49"/>
                <a:ea typeface="Andale Sans UI" pitchFamily="2"/>
                <a:cs typeface="Tahoma" pitchFamily="2"/>
              </a:rPr>
              <a:t>functionality</a:t>
            </a:r>
            <a:r>
              <a:rPr lang="de-DE" sz="1100" dirty="0">
                <a:solidFill>
                  <a:srgbClr val="000000"/>
                </a:solidFill>
                <a:latin typeface="Bitstream Vera Sans Mono" pitchFamily="49"/>
                <a:ea typeface="Andale Sans UI" pitchFamily="2"/>
                <a:cs typeface="Tahoma" pitchFamily="2"/>
              </a:rPr>
              <a:t> </a:t>
            </a:r>
            <a:r>
              <a:rPr lang="de-DE" sz="1100" dirty="0" err="1">
                <a:solidFill>
                  <a:srgbClr val="000000"/>
                </a:solidFill>
                <a:latin typeface="Bitstream Vera Sans Mono" pitchFamily="49"/>
                <a:ea typeface="Andale Sans UI" pitchFamily="2"/>
                <a:cs typeface="Tahoma" pitchFamily="2"/>
              </a:rPr>
              <a:t>of</a:t>
            </a:r>
            <a:r>
              <a:rPr lang="de-DE" sz="1100" dirty="0">
                <a:solidFill>
                  <a:srgbClr val="000000"/>
                </a:solidFill>
                <a:latin typeface="Bitstream Vera Sans Mono" pitchFamily="49"/>
                <a:ea typeface="Andale Sans UI" pitchFamily="2"/>
                <a:cs typeface="Tahoma" pitchFamily="2"/>
              </a:rPr>
              <a:t> XXXX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101906" y="4409227"/>
            <a:ext cx="2285530" cy="2169835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7966" tIns="57149" rIns="97966" bIns="57149" anchor="t" anchorCtr="0" compatLnSpc="0">
            <a:spAutoFit/>
          </a:bodyPr>
          <a:lstStyle/>
          <a:p>
            <a:pPr defTabSz="829452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600" b="1">
                <a:solidFill>
                  <a:srgbClr val="000000"/>
                </a:solidFill>
                <a:latin typeface="Calibri" pitchFamily="34"/>
                <a:ea typeface="Andale Sans UI" pitchFamily="2"/>
                <a:cs typeface="Tahoma" pitchFamily="2"/>
              </a:rPr>
              <a:t>Non-Functional Test Cases</a:t>
            </a:r>
          </a:p>
          <a:p>
            <a:pPr defTabSz="829452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600">
              <a:solidFill>
                <a:srgbClr val="000000"/>
              </a:solidFill>
              <a:latin typeface="Calibri" pitchFamily="34"/>
              <a:ea typeface="Andale Sans UI" pitchFamily="2"/>
              <a:cs typeface="Tahoma" pitchFamily="2"/>
            </a:endParaRPr>
          </a:p>
          <a:p>
            <a:pPr defTabSz="829452" hangingPunct="0">
              <a:buSzPct val="45000"/>
              <a:buFont typeface="StarSymbol"/>
              <a:buChar char="●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100">
                <a:solidFill>
                  <a:srgbClr val="000000"/>
                </a:solidFill>
                <a:latin typeface="Bitstream Vera Sans Mono" pitchFamily="49"/>
                <a:ea typeface="Andale Sans UI" pitchFamily="2"/>
                <a:cs typeface="Tahoma" pitchFamily="2"/>
              </a:rPr>
              <a:t>Verify Stability of XXXX</a:t>
            </a:r>
          </a:p>
          <a:p>
            <a:pPr defTabSz="829452" hangingPunct="0">
              <a:buSzPct val="45000"/>
              <a:buFont typeface="StarSymbol"/>
              <a:buChar char="●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100">
                <a:solidFill>
                  <a:srgbClr val="000000"/>
                </a:solidFill>
                <a:latin typeface="Bitstream Vera Sans Mono" pitchFamily="49"/>
                <a:ea typeface="Andale Sans UI" pitchFamily="2"/>
                <a:cs typeface="Tahoma" pitchFamily="2"/>
              </a:rPr>
              <a:t>Verify Performance of XXX</a:t>
            </a:r>
          </a:p>
          <a:p>
            <a:pPr defTabSz="829452" hangingPunct="0">
              <a:buSzPct val="45000"/>
              <a:buFont typeface="StarSymbol"/>
              <a:buChar char="●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100">
                <a:solidFill>
                  <a:srgbClr val="000000"/>
                </a:solidFill>
                <a:latin typeface="Bitstream Vera Sans Mono" pitchFamily="49"/>
                <a:ea typeface="Andale Sans UI" pitchFamily="2"/>
                <a:cs typeface="Tahoma" pitchFamily="2"/>
              </a:rPr>
              <a:t>Verify Security of XXXX</a:t>
            </a:r>
          </a:p>
          <a:p>
            <a:pPr defTabSz="829452" hangingPunct="0">
              <a:buSzPct val="45000"/>
              <a:buFont typeface="StarSymbol"/>
              <a:buChar char="●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100">
                <a:solidFill>
                  <a:srgbClr val="000000"/>
                </a:solidFill>
                <a:latin typeface="Bitstream Vera Sans Mono" pitchFamily="49"/>
                <a:ea typeface="Andale Sans UI" pitchFamily="2"/>
                <a:cs typeface="Tahoma" pitchFamily="2"/>
              </a:rPr>
              <a:t>Verify Usability of XXXX</a:t>
            </a:r>
          </a:p>
          <a:p>
            <a:pPr defTabSz="829452" hangingPunct="0">
              <a:buSzPct val="45000"/>
              <a:buFont typeface="StarSymbol"/>
              <a:buChar char="●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100">
                <a:solidFill>
                  <a:srgbClr val="000000"/>
                </a:solidFill>
                <a:latin typeface="Bitstream Vera Sans Mono" pitchFamily="49"/>
                <a:ea typeface="Andale Sans UI" pitchFamily="2"/>
                <a:cs typeface="Tahoma" pitchFamily="2"/>
              </a:rPr>
              <a:t>Verify Scalability of XXXX</a:t>
            </a:r>
          </a:p>
          <a:p>
            <a:pPr defTabSz="829452" hangingPunct="0">
              <a:buSzPct val="45000"/>
              <a:buFont typeface="StarSymbol"/>
              <a:buChar char="●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100">
                <a:solidFill>
                  <a:srgbClr val="000000"/>
                </a:solidFill>
                <a:latin typeface="Bitstream Vera Sans Mono" pitchFamily="49"/>
                <a:ea typeface="Andale Sans UI" pitchFamily="2"/>
                <a:cs typeface="Tahoma" pitchFamily="2"/>
              </a:rPr>
              <a:t>etc...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591732" y="4082641"/>
            <a:ext cx="1959303" cy="335079"/>
          </a:xfrm>
          <a:prstGeom prst="rect">
            <a:avLst/>
          </a:prstGeom>
          <a:noFill/>
          <a:ln>
            <a:noFill/>
          </a:ln>
        </p:spPr>
        <p:txBody>
          <a:bodyPr vert="horz" wrap="square" lIns="81643" tIns="40817" rIns="81643" bIns="40817" anchor="t" anchorCtr="0" compatLnSpc="0">
            <a:spAutoFit/>
          </a:bodyPr>
          <a:lstStyle/>
          <a:p>
            <a:pPr defTabSz="829452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600" b="1">
                <a:solidFill>
                  <a:srgbClr val="000000"/>
                </a:solidFill>
                <a:latin typeface="Calibri" pitchFamily="34"/>
                <a:ea typeface="Andale Sans UI" pitchFamily="2"/>
                <a:cs typeface="Tahoma" pitchFamily="2"/>
              </a:rPr>
              <a:t>Non-Functional?</a:t>
            </a:r>
          </a:p>
        </p:txBody>
      </p:sp>
      <p:sp>
        <p:nvSpPr>
          <p:cNvPr id="12" name="Freeform 11"/>
          <p:cNvSpPr/>
          <p:nvPr/>
        </p:nvSpPr>
        <p:spPr>
          <a:xfrm>
            <a:off x="3265182" y="2613010"/>
            <a:ext cx="1959303" cy="1469631"/>
          </a:xfrm>
          <a:custGeom>
            <a:avLst>
              <a:gd name="f0" fmla="val 5400"/>
              <a:gd name="f1" fmla="val 43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10800"/>
              <a:gd name="f10" fmla="pin 0 f1 10800"/>
              <a:gd name="f11" fmla="val f9"/>
              <a:gd name="f12" fmla="val f10"/>
              <a:gd name="f13" fmla="*/ f9 f7 1"/>
              <a:gd name="f14" fmla="*/ f10 f8 1"/>
              <a:gd name="f15" fmla="+- 21600 0 f11"/>
              <a:gd name="f16" fmla="+- 21600 0 f12"/>
              <a:gd name="f17" fmla="+- 10800 0 f11"/>
              <a:gd name="f18" fmla="*/ f11 f7 1"/>
              <a:gd name="f19" fmla="*/ f12 f17 1"/>
              <a:gd name="f20" fmla="*/ f15 f7 1"/>
              <a:gd name="f21" fmla="*/ f19 1 10800"/>
              <a:gd name="f22" fmla="+- 21600 0 f21"/>
              <a:gd name="f23" fmla="*/ f21 f8 1"/>
              <a:gd name="f24" fmla="*/ f22 f8 1"/>
            </a:gdLst>
            <a:ahLst>
              <a:ahXY gdRefX="f0" minX="f4" maxX="f6" gdRefY="f1" minY="f4" maxY="f6">
                <a:pos x="f13" y="f14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8" t="f23" r="f20" b="f24"/>
            <a:pathLst>
              <a:path w="21600" h="21600">
                <a:moveTo>
                  <a:pt x="f4" y="f12"/>
                </a:moveTo>
                <a:lnTo>
                  <a:pt x="f6" y="f4"/>
                </a:lnTo>
                <a:lnTo>
                  <a:pt x="f5" y="f12"/>
                </a:lnTo>
                <a:lnTo>
                  <a:pt x="f15" y="f12"/>
                </a:lnTo>
                <a:lnTo>
                  <a:pt x="f15" y="f16"/>
                </a:lnTo>
                <a:lnTo>
                  <a:pt x="f5" y="f16"/>
                </a:lnTo>
                <a:lnTo>
                  <a:pt x="f6" y="f5"/>
                </a:lnTo>
                <a:lnTo>
                  <a:pt x="f4" y="f16"/>
                </a:lnTo>
                <a:lnTo>
                  <a:pt x="f11" y="f16"/>
                </a:lnTo>
                <a:lnTo>
                  <a:pt x="f11" y="f12"/>
                </a:lnTo>
                <a:close/>
              </a:path>
            </a:pathLst>
          </a:cu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73472" tIns="32655" rIns="73472" bIns="32655" anchor="ctr" anchorCtr="1" compatLnSpc="0"/>
          <a:lstStyle/>
          <a:p>
            <a:pPr algn="ctr" defTabSz="829452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600" b="1">
                <a:solidFill>
                  <a:srgbClr val="000000"/>
                </a:solidFill>
                <a:latin typeface="Arial" pitchFamily="18"/>
                <a:ea typeface="Andale Sans UI" pitchFamily="2"/>
                <a:cs typeface="Tahoma" pitchFamily="2"/>
              </a:rPr>
              <a:t>Which Type?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79328" y="1522539"/>
            <a:ext cx="1469477" cy="795234"/>
          </a:xfrm>
          <a:prstGeom prst="rect">
            <a:avLst/>
          </a:prstGeom>
          <a:solidFill>
            <a:srgbClr val="B3B300"/>
          </a:solidFill>
          <a:ln w="71999">
            <a:solidFill>
              <a:srgbClr val="808000">
                <a:alpha val="80000"/>
              </a:srgbClr>
            </a:solidFill>
            <a:prstDash val="solid"/>
          </a:ln>
        </p:spPr>
        <p:txBody>
          <a:bodyPr vert="horz" wrap="square" lIns="114298" tIns="73472" rIns="114298" bIns="73472" anchor="t" anchorCtr="0" compatLnSpc="0">
            <a:spAutoFit/>
          </a:bodyPr>
          <a:lstStyle/>
          <a:p>
            <a:pPr defTabSz="829452" hangingPunct="0">
              <a:buSzPct val="45000"/>
              <a:buFont typeface="StarSymbol"/>
              <a:buChar char="●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100">
                <a:solidFill>
                  <a:srgbClr val="000000"/>
                </a:solidFill>
                <a:latin typeface="Bitstream Vera Sans Mono" pitchFamily="49"/>
                <a:ea typeface="Andale Sans UI" pitchFamily="2"/>
                <a:cs typeface="Tahoma" pitchFamily="2"/>
              </a:rPr>
              <a:t>Requirement</a:t>
            </a:r>
          </a:p>
          <a:p>
            <a:pPr defTabSz="829452" hangingPunct="0">
              <a:buSzPct val="45000"/>
              <a:buFont typeface="StarSymbol"/>
              <a:buChar char="●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100">
                <a:solidFill>
                  <a:srgbClr val="000000"/>
                </a:solidFill>
                <a:latin typeface="Bitstream Vera Sans Mono" pitchFamily="49"/>
                <a:ea typeface="Andale Sans UI" pitchFamily="2"/>
                <a:cs typeface="Tahoma" pitchFamily="2"/>
              </a:rPr>
              <a:t>Use Case</a:t>
            </a:r>
          </a:p>
          <a:p>
            <a:pPr defTabSz="829452" hangingPunct="0">
              <a:buSzPct val="45000"/>
              <a:buFont typeface="StarSymbol"/>
              <a:buChar char="●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100">
                <a:solidFill>
                  <a:srgbClr val="000000"/>
                </a:solidFill>
                <a:latin typeface="Bitstream Vera Sans Mono" pitchFamily="49"/>
                <a:ea typeface="Andale Sans UI" pitchFamily="2"/>
                <a:cs typeface="Tahoma" pitchFamily="2"/>
              </a:rPr>
              <a:t>Feature</a:t>
            </a:r>
          </a:p>
          <a:p>
            <a:pPr defTabSz="829452" hangingPunct="0">
              <a:buSzPct val="45000"/>
              <a:buFont typeface="StarSymbol"/>
              <a:buChar char="●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100">
                <a:solidFill>
                  <a:srgbClr val="000000"/>
                </a:solidFill>
                <a:latin typeface="Bitstream Vera Sans Mono" pitchFamily="49"/>
                <a:ea typeface="Andale Sans UI" pitchFamily="2"/>
                <a:cs typeface="Tahoma" pitchFamily="2"/>
              </a:rPr>
              <a:t>User Story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979328" y="4292968"/>
            <a:ext cx="1632752" cy="795234"/>
          </a:xfrm>
          <a:prstGeom prst="rect">
            <a:avLst/>
          </a:prstGeom>
          <a:solidFill>
            <a:srgbClr val="B3B300"/>
          </a:solidFill>
          <a:ln w="71999">
            <a:solidFill>
              <a:srgbClr val="808000">
                <a:alpha val="80000"/>
              </a:srgbClr>
            </a:solidFill>
            <a:prstDash val="solid"/>
          </a:ln>
        </p:spPr>
        <p:txBody>
          <a:bodyPr vert="horz" wrap="square" lIns="114298" tIns="73472" rIns="114298" bIns="73472" anchor="t" anchorCtr="0" compatLnSpc="0">
            <a:spAutoFit/>
          </a:bodyPr>
          <a:lstStyle/>
          <a:p>
            <a:pPr defTabSz="829452" hangingPunct="0">
              <a:buSzPct val="45000"/>
              <a:buFont typeface="StarSymbol"/>
              <a:buChar char="●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100">
                <a:solidFill>
                  <a:srgbClr val="000000"/>
                </a:solidFill>
                <a:latin typeface="Bitstream Vera Sans Mono" pitchFamily="49"/>
                <a:ea typeface="Andale Sans UI" pitchFamily="2"/>
                <a:cs typeface="Tahoma" pitchFamily="2"/>
              </a:rPr>
              <a:t>Customer's Idea</a:t>
            </a:r>
          </a:p>
          <a:p>
            <a:pPr defTabSz="829452" hangingPunct="0">
              <a:buSzPct val="45000"/>
              <a:buFont typeface="StarSymbol"/>
              <a:buChar char="●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100">
                <a:solidFill>
                  <a:srgbClr val="000000"/>
                </a:solidFill>
                <a:latin typeface="Bitstream Vera Sans Mono" pitchFamily="49"/>
                <a:ea typeface="Andale Sans UI" pitchFamily="2"/>
                <a:cs typeface="Tahoma" pitchFamily="2"/>
              </a:rPr>
              <a:t>Brainstorm</a:t>
            </a:r>
          </a:p>
          <a:p>
            <a:pPr defTabSz="829452" hangingPunct="0">
              <a:buSzPct val="45000"/>
              <a:buFont typeface="StarSymbol"/>
              <a:buChar char="●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100">
                <a:solidFill>
                  <a:srgbClr val="000000"/>
                </a:solidFill>
                <a:latin typeface="Bitstream Vera Sans Mono" pitchFamily="49"/>
                <a:ea typeface="Andale Sans UI" pitchFamily="2"/>
                <a:cs typeface="Tahoma" pitchFamily="2"/>
              </a:rPr>
              <a:t>Intitution</a:t>
            </a:r>
          </a:p>
          <a:p>
            <a:pPr defTabSz="829452" hangingPunct="0">
              <a:buSzPct val="45000"/>
              <a:buFont typeface="StarSymbol"/>
              <a:buChar char="●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100">
                <a:solidFill>
                  <a:srgbClr val="000000"/>
                </a:solidFill>
                <a:latin typeface="Bitstream Vera Sans Mono" pitchFamily="49"/>
                <a:ea typeface="Andale Sans UI" pitchFamily="2"/>
                <a:cs typeface="Tahoma" pitchFamily="2"/>
              </a:rPr>
              <a:t>Exploratory</a:t>
            </a:r>
          </a:p>
        </p:txBody>
      </p:sp>
      <p:sp>
        <p:nvSpPr>
          <p:cNvPr id="15" name="Freeform 14"/>
          <p:cNvSpPr/>
          <p:nvPr/>
        </p:nvSpPr>
        <p:spPr>
          <a:xfrm rot="5400013">
            <a:off x="5387376" y="1306740"/>
            <a:ext cx="1306339" cy="1306202"/>
          </a:xfrm>
          <a:custGeom>
            <a:avLst/>
            <a:gdLst>
              <a:gd name="f0" fmla="val w"/>
              <a:gd name="f1" fmla="val h"/>
              <a:gd name="f2" fmla="val 0"/>
              <a:gd name="f3" fmla="val 787"/>
              <a:gd name="f4" fmla="val 799"/>
              <a:gd name="f5" fmla="val 439"/>
              <a:gd name="f6" fmla="val 12"/>
              <a:gd name="f7" fmla="val 535"/>
              <a:gd name="f8" fmla="val 102"/>
              <a:gd name="f9" fmla="val 391"/>
              <a:gd name="f10" fmla="val 246"/>
              <a:gd name="f11" fmla="val 252"/>
              <a:gd name="f12" fmla="val 108"/>
              <a:gd name="f13" fmla="val 349"/>
              <a:gd name="f14" fmla="val 348"/>
              <a:gd name="f15" fmla="val 258"/>
              <a:gd name="f16" fmla="val 282"/>
              <a:gd name="f17" fmla="val 433"/>
              <a:gd name="f18" fmla="val 511"/>
              <a:gd name="f19" fmla="val 427"/>
              <a:gd name="f20" fmla="val 685"/>
              <a:gd name="f21" fmla="val 781"/>
              <a:gd name="f22" fmla="*/ f0 1 787"/>
              <a:gd name="f23" fmla="*/ f1 1 799"/>
              <a:gd name="f24" fmla="+- f4 0 f2"/>
              <a:gd name="f25" fmla="+- f3 0 f2"/>
              <a:gd name="f26" fmla="*/ f25 1 787"/>
              <a:gd name="f27" fmla="*/ f24 1 799"/>
              <a:gd name="f28" fmla="*/ f2 1 f26"/>
              <a:gd name="f29" fmla="*/ f3 1 f26"/>
              <a:gd name="f30" fmla="*/ f2 1 f27"/>
              <a:gd name="f31" fmla="*/ f4 1 f27"/>
              <a:gd name="f32" fmla="*/ f28 f22 1"/>
              <a:gd name="f33" fmla="*/ f29 f22 1"/>
              <a:gd name="f34" fmla="*/ f31 f23 1"/>
              <a:gd name="f35" fmla="*/ f30 f23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2" t="f35" r="f33" b="f34"/>
            <a:pathLst>
              <a:path w="787" h="799">
                <a:moveTo>
                  <a:pt x="f5" y="f6"/>
                </a:moveTo>
                <a:lnTo>
                  <a:pt x="f7" y="f8"/>
                </a:lnTo>
                <a:lnTo>
                  <a:pt x="f9" y="f10"/>
                </a:lnTo>
                <a:lnTo>
                  <a:pt x="f11" y="f12"/>
                </a:lnTo>
                <a:lnTo>
                  <a:pt x="f13" y="f6"/>
                </a:lnTo>
                <a:lnTo>
                  <a:pt x="f2" y="f2"/>
                </a:lnTo>
                <a:lnTo>
                  <a:pt x="f6" y="f14"/>
                </a:lnTo>
                <a:lnTo>
                  <a:pt x="f12" y="f15"/>
                </a:lnTo>
                <a:lnTo>
                  <a:pt x="f16" y="f17"/>
                </a:lnTo>
                <a:lnTo>
                  <a:pt x="f16" y="f4"/>
                </a:lnTo>
                <a:lnTo>
                  <a:pt x="f18" y="f4"/>
                </a:lnTo>
                <a:lnTo>
                  <a:pt x="f18" y="f19"/>
                </a:lnTo>
                <a:lnTo>
                  <a:pt x="f20" y="f11"/>
                </a:lnTo>
                <a:lnTo>
                  <a:pt x="f21" y="f14"/>
                </a:lnTo>
                <a:lnTo>
                  <a:pt x="f3" y="f2"/>
                </a:lnTo>
                <a:lnTo>
                  <a:pt x="f5" y="f6"/>
                </a:lnTo>
                <a:close/>
              </a:path>
            </a:pathLst>
          </a:cu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81643" tIns="40817" rIns="81643" bIns="40817" anchor="ctr" anchorCtr="0" compatLnSpc="0"/>
          <a:lstStyle/>
          <a:p>
            <a:pPr defTabSz="829452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>
              <a:solidFill>
                <a:srgbClr val="000000"/>
              </a:solidFill>
              <a:latin typeface="Liberation Sans" pitchFamily="18"/>
              <a:ea typeface="DejaVu Sans" pitchFamily="2"/>
              <a:cs typeface="DejaVu Sans" pitchFamily="2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856922" y="1306671"/>
            <a:ext cx="2122586" cy="1592758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7966" tIns="57149" rIns="97966" bIns="57149" anchor="t" anchorCtr="0" compatLnSpc="0">
            <a:spAutoFit/>
          </a:bodyPr>
          <a:lstStyle/>
          <a:p>
            <a:pPr defTabSz="829452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600" b="1">
                <a:solidFill>
                  <a:srgbClr val="000000"/>
                </a:solidFill>
                <a:latin typeface="Calibri" pitchFamily="34"/>
                <a:ea typeface="Andale Sans UI" pitchFamily="2"/>
                <a:cs typeface="Tahoma" pitchFamily="2"/>
              </a:rPr>
              <a:t>Check also.....</a:t>
            </a:r>
          </a:p>
          <a:p>
            <a:pPr defTabSz="829452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600">
              <a:solidFill>
                <a:srgbClr val="000000"/>
              </a:solidFill>
              <a:latin typeface="Calibri" pitchFamily="34"/>
              <a:ea typeface="Andale Sans UI" pitchFamily="2"/>
              <a:cs typeface="Tahoma" pitchFamily="2"/>
            </a:endParaRPr>
          </a:p>
          <a:p>
            <a:pPr defTabSz="829452" hangingPunct="0">
              <a:buSzPct val="45000"/>
              <a:buFont typeface="StarSymbol"/>
              <a:buChar char="●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100">
                <a:solidFill>
                  <a:srgbClr val="000000"/>
                </a:solidFill>
                <a:latin typeface="Bitstream Vera Sans Mono" pitchFamily="49"/>
                <a:ea typeface="Andale Sans UI" pitchFamily="2"/>
                <a:cs typeface="Tahoma" pitchFamily="2"/>
              </a:rPr>
              <a:t>Correct functionality path</a:t>
            </a:r>
          </a:p>
          <a:p>
            <a:pPr defTabSz="829452" hangingPunct="0">
              <a:buSzPct val="45000"/>
              <a:buFont typeface="StarSymbol"/>
              <a:buChar char="●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100">
                <a:solidFill>
                  <a:srgbClr val="000000"/>
                </a:solidFill>
                <a:latin typeface="Bitstream Vera Sans Mono" pitchFamily="49"/>
                <a:ea typeface="Andale Sans UI" pitchFamily="2"/>
                <a:cs typeface="Tahoma" pitchFamily="2"/>
              </a:rPr>
              <a:t>Miss-usage of functionality</a:t>
            </a:r>
          </a:p>
          <a:p>
            <a:pPr defTabSz="829452" hangingPunct="0">
              <a:buSzPct val="45000"/>
              <a:buFont typeface="StarSymbol"/>
              <a:buChar char="●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100">
                <a:solidFill>
                  <a:srgbClr val="000000"/>
                </a:solidFill>
                <a:latin typeface="Bitstream Vera Sans Mono" pitchFamily="49"/>
                <a:ea typeface="Andale Sans UI" pitchFamily="2"/>
                <a:cs typeface="Tahoma" pitchFamily="2"/>
              </a:rPr>
              <a:t>Boundary Check</a:t>
            </a:r>
          </a:p>
          <a:p>
            <a:pPr defTabSz="829452" hangingPunct="0">
              <a:buSzPct val="45000"/>
              <a:buFont typeface="StarSymbol"/>
              <a:buChar char="●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100">
              <a:solidFill>
                <a:srgbClr val="000000"/>
              </a:solidFill>
              <a:latin typeface="Bitstream Vera Sans Mono" pitchFamily="49"/>
              <a:ea typeface="Andale Sans UI" pitchFamily="2"/>
              <a:cs typeface="Tahoma" pitchFamily="2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856922" y="4572519"/>
            <a:ext cx="2122586" cy="1106796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7966" tIns="57149" rIns="97966" bIns="57149" anchor="t" anchorCtr="0" compatLnSpc="0">
            <a:spAutoFit/>
          </a:bodyPr>
          <a:lstStyle/>
          <a:p>
            <a:pPr defTabSz="829452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600" b="1">
                <a:solidFill>
                  <a:srgbClr val="000000"/>
                </a:solidFill>
                <a:latin typeface="Calibri" pitchFamily="34"/>
                <a:ea typeface="Andale Sans UI" pitchFamily="2"/>
                <a:cs typeface="Tahoma" pitchFamily="2"/>
              </a:rPr>
              <a:t>Check also.....</a:t>
            </a:r>
          </a:p>
          <a:p>
            <a:pPr defTabSz="829452" hangingPunct="0">
              <a:buSzPct val="45000"/>
              <a:buFont typeface="StarSymbol"/>
              <a:buChar char="●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100">
                <a:solidFill>
                  <a:srgbClr val="000000"/>
                </a:solidFill>
                <a:latin typeface="Bitstream Vera Sans Mono" pitchFamily="49"/>
                <a:ea typeface="Andale Sans UI" pitchFamily="2"/>
                <a:cs typeface="Tahoma" pitchFamily="2"/>
              </a:rPr>
              <a:t>Check Possiblity to automated testing?</a:t>
            </a:r>
          </a:p>
          <a:p>
            <a:pPr defTabSz="829452" hangingPunct="0">
              <a:buSzPct val="45000"/>
              <a:buFont typeface="StarSymbol"/>
              <a:buChar char="●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100">
              <a:solidFill>
                <a:srgbClr val="000000"/>
              </a:solidFill>
              <a:latin typeface="Bitstream Vera Sans Mono" pitchFamily="49"/>
              <a:ea typeface="Andale Sans UI" pitchFamily="2"/>
              <a:cs typeface="Tahoma" pitchFamily="2"/>
            </a:endParaRPr>
          </a:p>
          <a:p>
            <a:pPr defTabSz="829452" hangingPunct="0">
              <a:buSzPct val="45000"/>
              <a:buFont typeface="StarSymbol"/>
              <a:buChar char="●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600">
              <a:solidFill>
                <a:srgbClr val="000000"/>
              </a:solidFill>
              <a:latin typeface="Calibri" pitchFamily="34"/>
              <a:ea typeface="Andale Sans UI" pitchFamily="2"/>
              <a:cs typeface="Tahoma" pitchFamily="2"/>
            </a:endParaRPr>
          </a:p>
        </p:txBody>
      </p:sp>
      <p:sp>
        <p:nvSpPr>
          <p:cNvPr id="18" name="Freeform 17"/>
          <p:cNvSpPr/>
          <p:nvPr/>
        </p:nvSpPr>
        <p:spPr>
          <a:xfrm rot="5400013">
            <a:off x="5387376" y="4572597"/>
            <a:ext cx="1306339" cy="1306202"/>
          </a:xfrm>
          <a:custGeom>
            <a:avLst/>
            <a:gdLst>
              <a:gd name="f0" fmla="val w"/>
              <a:gd name="f1" fmla="val h"/>
              <a:gd name="f2" fmla="val 0"/>
              <a:gd name="f3" fmla="val 787"/>
              <a:gd name="f4" fmla="val 799"/>
              <a:gd name="f5" fmla="val 439"/>
              <a:gd name="f6" fmla="val 12"/>
              <a:gd name="f7" fmla="val 535"/>
              <a:gd name="f8" fmla="val 102"/>
              <a:gd name="f9" fmla="val 391"/>
              <a:gd name="f10" fmla="val 246"/>
              <a:gd name="f11" fmla="val 252"/>
              <a:gd name="f12" fmla="val 108"/>
              <a:gd name="f13" fmla="val 349"/>
              <a:gd name="f14" fmla="val 348"/>
              <a:gd name="f15" fmla="val 258"/>
              <a:gd name="f16" fmla="val 282"/>
              <a:gd name="f17" fmla="val 433"/>
              <a:gd name="f18" fmla="val 511"/>
              <a:gd name="f19" fmla="val 427"/>
              <a:gd name="f20" fmla="val 685"/>
              <a:gd name="f21" fmla="val 781"/>
              <a:gd name="f22" fmla="*/ f0 1 787"/>
              <a:gd name="f23" fmla="*/ f1 1 799"/>
              <a:gd name="f24" fmla="+- f4 0 f2"/>
              <a:gd name="f25" fmla="+- f3 0 f2"/>
              <a:gd name="f26" fmla="*/ f25 1 787"/>
              <a:gd name="f27" fmla="*/ f24 1 799"/>
              <a:gd name="f28" fmla="*/ f2 1 f26"/>
              <a:gd name="f29" fmla="*/ f3 1 f26"/>
              <a:gd name="f30" fmla="*/ f2 1 f27"/>
              <a:gd name="f31" fmla="*/ f4 1 f27"/>
              <a:gd name="f32" fmla="*/ f28 f22 1"/>
              <a:gd name="f33" fmla="*/ f29 f22 1"/>
              <a:gd name="f34" fmla="*/ f31 f23 1"/>
              <a:gd name="f35" fmla="*/ f30 f23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2" t="f35" r="f33" b="f34"/>
            <a:pathLst>
              <a:path w="787" h="799">
                <a:moveTo>
                  <a:pt x="f5" y="f6"/>
                </a:moveTo>
                <a:lnTo>
                  <a:pt x="f7" y="f8"/>
                </a:lnTo>
                <a:lnTo>
                  <a:pt x="f9" y="f10"/>
                </a:lnTo>
                <a:lnTo>
                  <a:pt x="f11" y="f12"/>
                </a:lnTo>
                <a:lnTo>
                  <a:pt x="f13" y="f6"/>
                </a:lnTo>
                <a:lnTo>
                  <a:pt x="f2" y="f2"/>
                </a:lnTo>
                <a:lnTo>
                  <a:pt x="f6" y="f14"/>
                </a:lnTo>
                <a:lnTo>
                  <a:pt x="f12" y="f15"/>
                </a:lnTo>
                <a:lnTo>
                  <a:pt x="f16" y="f17"/>
                </a:lnTo>
                <a:lnTo>
                  <a:pt x="f16" y="f4"/>
                </a:lnTo>
                <a:lnTo>
                  <a:pt x="f18" y="f4"/>
                </a:lnTo>
                <a:lnTo>
                  <a:pt x="f18" y="f19"/>
                </a:lnTo>
                <a:lnTo>
                  <a:pt x="f20" y="f11"/>
                </a:lnTo>
                <a:lnTo>
                  <a:pt x="f21" y="f14"/>
                </a:lnTo>
                <a:lnTo>
                  <a:pt x="f3" y="f2"/>
                </a:lnTo>
                <a:lnTo>
                  <a:pt x="f5" y="f6"/>
                </a:lnTo>
                <a:close/>
              </a:path>
            </a:pathLst>
          </a:cu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81643" tIns="40817" rIns="81643" bIns="40817" anchor="ctr" anchorCtr="0" compatLnSpc="0"/>
          <a:lstStyle/>
          <a:p>
            <a:pPr defTabSz="829452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>
              <a:solidFill>
                <a:srgbClr val="000000"/>
              </a:solidFill>
              <a:latin typeface="Liberation Sans" pitchFamily="18"/>
              <a:ea typeface="DejaVu Sans" pitchFamily="2"/>
              <a:cs typeface="DejaVu Sans" pitchFamily="2"/>
            </a:endParaRPr>
          </a:p>
        </p:txBody>
      </p:sp>
      <p:sp>
        <p:nvSpPr>
          <p:cNvPr id="19" name="Freeform 18"/>
          <p:cNvSpPr/>
          <p:nvPr/>
        </p:nvSpPr>
        <p:spPr>
          <a:xfrm>
            <a:off x="8163124" y="2613010"/>
            <a:ext cx="326550" cy="653169"/>
          </a:xfrm>
          <a:custGeom>
            <a:avLst>
              <a:gd name="f0" fmla="val 162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+- f5 0 f4"/>
              <a:gd name="f10" fmla="pin 0 f1 10800"/>
              <a:gd name="f11" fmla="pin 0 f0 21600"/>
              <a:gd name="f12" fmla="val f10"/>
              <a:gd name="f13" fmla="val f11"/>
              <a:gd name="f14" fmla="*/ f9 1 21600"/>
              <a:gd name="f15" fmla="*/ f10 f7 1"/>
              <a:gd name="f16" fmla="*/ f11 f8 1"/>
              <a:gd name="f17" fmla="+- 21600 0 f12"/>
              <a:gd name="f18" fmla="+- 21600 0 f13"/>
              <a:gd name="f19" fmla="*/ 0 f14 1"/>
              <a:gd name="f20" fmla="*/ f12 f7 1"/>
              <a:gd name="f21" fmla="*/ f18 f12 1"/>
              <a:gd name="f22" fmla="*/ f19 1 f14"/>
              <a:gd name="f23" fmla="*/ f17 f7 1"/>
              <a:gd name="f24" fmla="*/ f21 1 10800"/>
              <a:gd name="f25" fmla="*/ f22 f8 1"/>
              <a:gd name="f26" fmla="+- f13 f24 0"/>
              <a:gd name="f27" fmla="*/ f26 f8 1"/>
            </a:gdLst>
            <a:ahLst>
              <a:ahXY gdRefX="f1" minX="f4" maxX="f6" gdRefY="f0" minY="f4" maxY="f5">
                <a:pos x="f15" y="f16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20" t="f25" r="f23" b="f27"/>
            <a:pathLst>
              <a:path w="21600" h="21600">
                <a:moveTo>
                  <a:pt x="f12" y="f4"/>
                </a:moveTo>
                <a:lnTo>
                  <a:pt x="f12" y="f13"/>
                </a:lnTo>
                <a:lnTo>
                  <a:pt x="f4" y="f13"/>
                </a:lnTo>
                <a:lnTo>
                  <a:pt x="f6" y="f5"/>
                </a:lnTo>
                <a:lnTo>
                  <a:pt x="f5" y="f13"/>
                </a:lnTo>
                <a:lnTo>
                  <a:pt x="f17" y="f13"/>
                </a:lnTo>
                <a:lnTo>
                  <a:pt x="f17" y="f4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square" lIns="81643" tIns="40817" rIns="81643" bIns="40817" anchor="ctr" anchorCtr="0" compatLnSpc="0"/>
          <a:lstStyle/>
          <a:p>
            <a:pPr defTabSz="829452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>
              <a:solidFill>
                <a:srgbClr val="000000"/>
              </a:solidFill>
              <a:latin typeface="Liberation Sans" pitchFamily="18"/>
              <a:ea typeface="DejaVu Sans" pitchFamily="2"/>
              <a:cs typeface="DejaVu Sans" pitchFamily="2"/>
            </a:endParaRPr>
          </a:p>
        </p:txBody>
      </p:sp>
      <p:sp>
        <p:nvSpPr>
          <p:cNvPr id="20" name="Freeform 19"/>
          <p:cNvSpPr/>
          <p:nvPr/>
        </p:nvSpPr>
        <p:spPr>
          <a:xfrm>
            <a:off x="8163124" y="3919350"/>
            <a:ext cx="326550" cy="653169"/>
          </a:xfrm>
          <a:custGeom>
            <a:avLst>
              <a:gd name="f0" fmla="val 54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+- f5 0 f4"/>
              <a:gd name="f10" fmla="pin 0 f1 10800"/>
              <a:gd name="f11" fmla="pin 0 f0 21600"/>
              <a:gd name="f12" fmla="val f10"/>
              <a:gd name="f13" fmla="val f11"/>
              <a:gd name="f14" fmla="*/ f9 1 21600"/>
              <a:gd name="f15" fmla="*/ f10 f7 1"/>
              <a:gd name="f16" fmla="*/ f11 f8 1"/>
              <a:gd name="f17" fmla="+- 21600 0 f12"/>
              <a:gd name="f18" fmla="*/ f13 f12 1"/>
              <a:gd name="f19" fmla="*/ 21600 f14 1"/>
              <a:gd name="f20" fmla="*/ f12 f7 1"/>
              <a:gd name="f21" fmla="*/ f18 1 10800"/>
              <a:gd name="f22" fmla="*/ f19 1 f14"/>
              <a:gd name="f23" fmla="*/ f17 f7 1"/>
              <a:gd name="f24" fmla="+- f13 0 f21"/>
              <a:gd name="f25" fmla="*/ f22 f8 1"/>
              <a:gd name="f26" fmla="*/ f24 f8 1"/>
            </a:gdLst>
            <a:ahLst>
              <a:ahXY gdRefX="f1" minX="f4" maxX="f6" gdRefY="f0" minY="f4" maxY="f5">
                <a:pos x="f15" y="f16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20" t="f26" r="f23" b="f25"/>
            <a:pathLst>
              <a:path w="21600" h="21600">
                <a:moveTo>
                  <a:pt x="f12" y="f5"/>
                </a:moveTo>
                <a:lnTo>
                  <a:pt x="f12" y="f13"/>
                </a:lnTo>
                <a:lnTo>
                  <a:pt x="f4" y="f13"/>
                </a:lnTo>
                <a:lnTo>
                  <a:pt x="f6" y="f4"/>
                </a:lnTo>
                <a:lnTo>
                  <a:pt x="f5" y="f13"/>
                </a:lnTo>
                <a:lnTo>
                  <a:pt x="f17" y="f13"/>
                </a:lnTo>
                <a:lnTo>
                  <a:pt x="f17" y="f5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square" lIns="81643" tIns="40817" rIns="81643" bIns="40817" anchor="ctr" anchorCtr="0" compatLnSpc="0"/>
          <a:lstStyle/>
          <a:p>
            <a:pPr defTabSz="829452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>
              <a:solidFill>
                <a:srgbClr val="000000"/>
              </a:solidFill>
              <a:latin typeface="Liberation Sans" pitchFamily="18"/>
              <a:ea typeface="DejaVu Sans" pitchFamily="2"/>
              <a:cs typeface="DejaVu Sans" pitchFamily="2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856922" y="3266180"/>
            <a:ext cx="2122586" cy="620834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7966" tIns="57149" rIns="97966" bIns="57149" anchor="t" anchorCtr="0" compatLnSpc="0">
            <a:spAutoFit/>
          </a:bodyPr>
          <a:lstStyle/>
          <a:p>
            <a:pPr defTabSz="829452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600" b="1">
                <a:solidFill>
                  <a:srgbClr val="000000"/>
                </a:solidFill>
                <a:latin typeface="Calibri" pitchFamily="34"/>
                <a:ea typeface="Andale Sans UI" pitchFamily="2"/>
                <a:cs typeface="Tahoma" pitchFamily="2"/>
              </a:rPr>
              <a:t>Regression Test Case??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387436" y="1796548"/>
            <a:ext cx="1469477" cy="318393"/>
          </a:xfrm>
          <a:prstGeom prst="rect">
            <a:avLst/>
          </a:prstGeom>
          <a:noFill/>
          <a:ln>
            <a:noFill/>
          </a:ln>
        </p:spPr>
        <p:txBody>
          <a:bodyPr vert="horz" wrap="square" lIns="81643" tIns="40817" rIns="81643" bIns="40817" anchor="t" anchorCtr="0" compatLnSpc="0">
            <a:spAutoFit/>
          </a:bodyPr>
          <a:lstStyle/>
          <a:p>
            <a:pPr defTabSz="829452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600">
                <a:solidFill>
                  <a:srgbClr val="000000"/>
                </a:solidFill>
                <a:latin typeface="Arial" pitchFamily="18"/>
                <a:ea typeface="Andale Sans UI" pitchFamily="2"/>
                <a:cs typeface="Tahoma" pitchFamily="2"/>
              </a:rPr>
              <a:t>Write a Case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387436" y="5110732"/>
            <a:ext cx="1469477" cy="318393"/>
          </a:xfrm>
          <a:prstGeom prst="rect">
            <a:avLst/>
          </a:prstGeom>
          <a:noFill/>
          <a:ln>
            <a:noFill/>
          </a:ln>
        </p:spPr>
        <p:txBody>
          <a:bodyPr vert="horz" wrap="square" lIns="81643" tIns="40817" rIns="81643" bIns="40817" anchor="t" anchorCtr="0" compatLnSpc="0">
            <a:spAutoFit/>
          </a:bodyPr>
          <a:lstStyle/>
          <a:p>
            <a:pPr defTabSz="829452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600">
                <a:solidFill>
                  <a:srgbClr val="000000"/>
                </a:solidFill>
                <a:latin typeface="Arial" pitchFamily="18"/>
                <a:ea typeface="Andale Sans UI" pitchFamily="2"/>
                <a:cs typeface="Tahoma" pitchFamily="2"/>
              </a:rPr>
              <a:t>Write a Case</a:t>
            </a:r>
          </a:p>
        </p:txBody>
      </p:sp>
      <p:sp>
        <p:nvSpPr>
          <p:cNvPr id="24" name="TextBox 5"/>
          <p:cNvSpPr txBox="1"/>
          <p:nvPr/>
        </p:nvSpPr>
        <p:spPr>
          <a:xfrm>
            <a:off x="91354" y="6557583"/>
            <a:ext cx="9819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200" dirty="0" smtClean="0">
                <a:solidFill>
                  <a:schemeClr val="bg1"/>
                </a:solidFill>
                <a:latin typeface="Roboto Bk" pitchFamily="2" charset="0"/>
                <a:ea typeface="Roboto Bk" pitchFamily="2" charset="0"/>
              </a:rPr>
              <a:t>Yläotsikko</a:t>
            </a:r>
            <a:endParaRPr lang="en-US" sz="1200" dirty="0">
              <a:solidFill>
                <a:schemeClr val="bg1"/>
              </a:solidFill>
              <a:latin typeface="Roboto Bk" pitchFamily="2" charset="0"/>
              <a:ea typeface="Roboto Bk" pitchFamily="2" charset="0"/>
            </a:endParaRPr>
          </a:p>
        </p:txBody>
      </p:sp>
      <p:pic>
        <p:nvPicPr>
          <p:cNvPr id="25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8384" y="6525653"/>
            <a:ext cx="1042874" cy="313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29659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reeform 3"/>
          <p:cNvSpPr/>
          <p:nvPr/>
        </p:nvSpPr>
        <p:spPr>
          <a:xfrm>
            <a:off x="2075747" y="2947744"/>
            <a:ext cx="1080047" cy="979754"/>
          </a:xfrm>
          <a:custGeom>
            <a:avLst>
              <a:gd name="f0" fmla="val 162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+- f5 0 f4"/>
              <a:gd name="f10" fmla="pin 0 f0 21600"/>
              <a:gd name="f11" fmla="pin 0 f1 10800"/>
              <a:gd name="f12" fmla="val f10"/>
              <a:gd name="f13" fmla="val f11"/>
              <a:gd name="f14" fmla="*/ f9 1 21600"/>
              <a:gd name="f15" fmla="*/ f10 f7 1"/>
              <a:gd name="f16" fmla="*/ f11 f8 1"/>
              <a:gd name="f17" fmla="+- 21600 0 f13"/>
              <a:gd name="f18" fmla="+- 21600 0 f12"/>
              <a:gd name="f19" fmla="*/ 0 f14 1"/>
              <a:gd name="f20" fmla="*/ f13 f8 1"/>
              <a:gd name="f21" fmla="*/ f18 f13 1"/>
              <a:gd name="f22" fmla="*/ f19 1 f14"/>
              <a:gd name="f23" fmla="*/ f17 f8 1"/>
              <a:gd name="f24" fmla="*/ f21 1 10800"/>
              <a:gd name="f25" fmla="*/ f22 f7 1"/>
              <a:gd name="f26" fmla="+- f12 f24 0"/>
              <a:gd name="f27" fmla="*/ f26 f7 1"/>
            </a:gdLst>
            <a:ahLst>
              <a:ahXY gdRefX="f0" minX="f4" maxX="f5" gdRefY="f1" minY="f4" maxY="f6">
                <a:pos x="f15" y="f16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25" t="f20" r="f27" b="f23"/>
            <a:pathLst>
              <a:path w="21600" h="21600">
                <a:moveTo>
                  <a:pt x="f4" y="f13"/>
                </a:moveTo>
                <a:lnTo>
                  <a:pt x="f12" y="f13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7"/>
                </a:lnTo>
                <a:lnTo>
                  <a:pt x="f4" y="f17"/>
                </a:lnTo>
                <a:close/>
              </a:path>
            </a:pathLst>
          </a:cu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wrap="square" lIns="97966" tIns="57149" rIns="97966" bIns="57149" anchor="ctr" anchorCtr="1" compatLnSpc="0"/>
          <a:lstStyle/>
          <a:p>
            <a:pPr algn="ctr" defTabSz="829452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000" dirty="0" smtClean="0">
                <a:solidFill>
                  <a:srgbClr val="000000"/>
                </a:solidFill>
                <a:latin typeface="Calibri" pitchFamily="34"/>
                <a:ea typeface="Andale Sans UI" pitchFamily="2"/>
                <a:cs typeface="Tahoma" pitchFamily="2"/>
              </a:rPr>
              <a:t>What is </a:t>
            </a:r>
          </a:p>
          <a:p>
            <a:pPr algn="ctr" defTabSz="829452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000" dirty="0" smtClean="0">
                <a:solidFill>
                  <a:srgbClr val="000000"/>
                </a:solidFill>
                <a:latin typeface="Calibri" pitchFamily="34"/>
                <a:ea typeface="Andale Sans UI" pitchFamily="2"/>
                <a:cs typeface="Tahoma" pitchFamily="2"/>
              </a:rPr>
              <a:t>Testing level</a:t>
            </a:r>
            <a:endParaRPr lang="de-DE" sz="1000" dirty="0">
              <a:solidFill>
                <a:srgbClr val="000000"/>
              </a:solidFill>
              <a:latin typeface="Calibri" pitchFamily="34"/>
              <a:ea typeface="Andale Sans UI" pitchFamily="2"/>
              <a:cs typeface="Tahoma" pitchFamily="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03848" y="2749011"/>
            <a:ext cx="1011327" cy="1508987"/>
          </a:xfrm>
          <a:prstGeom prst="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wrap="square" lIns="81643" tIns="40817" rIns="81643" bIns="40817" anchor="t" anchorCtr="0" compatLnSpc="0"/>
          <a:lstStyle/>
          <a:p>
            <a:pPr defTabSz="829452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100" dirty="0" smtClean="0">
                <a:solidFill>
                  <a:srgbClr val="000000"/>
                </a:solidFill>
                <a:latin typeface="Bitstream Vera Sans Mono" pitchFamily="49"/>
                <a:ea typeface="Andale Sans UI" pitchFamily="2"/>
                <a:cs typeface="Tahoma" pitchFamily="2"/>
              </a:rPr>
              <a:t>Check different sources &amp;  strategy </a:t>
            </a:r>
          </a:p>
          <a:p>
            <a:pPr defTabSz="829452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100" dirty="0" smtClean="0">
                <a:solidFill>
                  <a:srgbClr val="000000"/>
                </a:solidFill>
                <a:latin typeface="Bitstream Vera Sans Mono" pitchFamily="49"/>
                <a:ea typeface="Andale Sans UI" pitchFamily="2"/>
                <a:cs typeface="Tahoma" pitchFamily="2"/>
              </a:rPr>
              <a:t>for </a:t>
            </a:r>
            <a:r>
              <a:rPr lang="de-DE" sz="1100" dirty="0">
                <a:solidFill>
                  <a:srgbClr val="000000"/>
                </a:solidFill>
                <a:latin typeface="Bitstream Vera Sans Mono" pitchFamily="49"/>
                <a:ea typeface="Andale Sans UI" pitchFamily="2"/>
                <a:cs typeface="Tahoma" pitchFamily="2"/>
              </a:rPr>
              <a:t>Test </a:t>
            </a:r>
            <a:r>
              <a:rPr lang="de-DE" sz="1100" dirty="0" smtClean="0">
                <a:solidFill>
                  <a:srgbClr val="000000"/>
                </a:solidFill>
                <a:latin typeface="Bitstream Vera Sans Mono" pitchFamily="49"/>
                <a:ea typeface="Andale Sans UI" pitchFamily="2"/>
                <a:cs typeface="Tahoma" pitchFamily="2"/>
              </a:rPr>
              <a:t>Case design</a:t>
            </a:r>
            <a:endParaRPr lang="de-DE" sz="1100" dirty="0">
              <a:solidFill>
                <a:srgbClr val="000000"/>
              </a:solidFill>
              <a:latin typeface="Bitstream Vera Sans Mono" pitchFamily="49"/>
              <a:ea typeface="Andale Sans UI" pitchFamily="2"/>
              <a:cs typeface="Tahoma" pitchFamily="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80313" y="2273175"/>
            <a:ext cx="2615543" cy="365867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7966" tIns="57149" rIns="97966" bIns="57149" anchor="t" anchorCtr="0" compatLnSpc="0">
            <a:spAutoFit/>
          </a:bodyPr>
          <a:lstStyle/>
          <a:p>
            <a:pPr algn="ctr" defTabSz="829452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600" b="1" dirty="0">
                <a:solidFill>
                  <a:srgbClr val="000000"/>
                </a:solidFill>
                <a:latin typeface="Calibri" pitchFamily="34"/>
                <a:ea typeface="Andale Sans UI" pitchFamily="2"/>
                <a:cs typeface="Tahoma" pitchFamily="2"/>
              </a:rPr>
              <a:t>Functional Test </a:t>
            </a:r>
            <a:r>
              <a:rPr lang="de-DE" sz="1600" b="1" dirty="0" smtClean="0">
                <a:solidFill>
                  <a:srgbClr val="000000"/>
                </a:solidFill>
                <a:latin typeface="Calibri" pitchFamily="34"/>
                <a:ea typeface="Andale Sans UI" pitchFamily="2"/>
                <a:cs typeface="Tahoma" pitchFamily="2"/>
              </a:rPr>
              <a:t>Case</a:t>
            </a:r>
            <a:endParaRPr lang="de-DE" sz="1600" b="1" dirty="0">
              <a:solidFill>
                <a:srgbClr val="000000"/>
              </a:solidFill>
              <a:latin typeface="Calibri" pitchFamily="34"/>
              <a:ea typeface="Andale Sans UI" pitchFamily="2"/>
              <a:cs typeface="Tahoma" pitchFamily="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03940" y="2686023"/>
            <a:ext cx="2591916" cy="365867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7966" tIns="57149" rIns="97966" bIns="57149" anchor="t" anchorCtr="0" compatLnSpc="0">
            <a:spAutoFit/>
          </a:bodyPr>
          <a:lstStyle/>
          <a:p>
            <a:pPr algn="ctr" defTabSz="829452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600" b="1" dirty="0">
                <a:solidFill>
                  <a:srgbClr val="000000"/>
                </a:solidFill>
                <a:latin typeface="Calibri" pitchFamily="34"/>
                <a:ea typeface="Andale Sans UI" pitchFamily="2"/>
                <a:cs typeface="Tahoma" pitchFamily="2"/>
              </a:rPr>
              <a:t>Non-Functional Test </a:t>
            </a:r>
            <a:r>
              <a:rPr lang="de-DE" sz="1600" b="1" dirty="0" smtClean="0">
                <a:solidFill>
                  <a:srgbClr val="000000"/>
                </a:solidFill>
                <a:latin typeface="Calibri" pitchFamily="34"/>
                <a:ea typeface="Andale Sans UI" pitchFamily="2"/>
                <a:cs typeface="Tahoma" pitchFamily="2"/>
              </a:rPr>
              <a:t>Cases</a:t>
            </a:r>
            <a:endParaRPr lang="de-DE" sz="1600" dirty="0">
              <a:solidFill>
                <a:srgbClr val="000000"/>
              </a:solidFill>
              <a:latin typeface="Calibri" pitchFamily="34"/>
              <a:ea typeface="Andale Sans UI" pitchFamily="2"/>
              <a:cs typeface="Tahoma" pitchFamily="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280220" y="1854523"/>
            <a:ext cx="2615636" cy="365867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7966" tIns="57149" rIns="97966" bIns="57149" anchor="t" anchorCtr="0" compatLnSpc="0">
            <a:spAutoFit/>
          </a:bodyPr>
          <a:lstStyle/>
          <a:p>
            <a:pPr algn="ctr" defTabSz="829452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600" b="1" dirty="0" smtClean="0">
                <a:solidFill>
                  <a:srgbClr val="000000"/>
                </a:solidFill>
                <a:latin typeface="Calibri" pitchFamily="34"/>
                <a:ea typeface="Andale Sans UI" pitchFamily="2"/>
                <a:cs typeface="Tahoma" pitchFamily="2"/>
              </a:rPr>
              <a:t>Acceptance Test Case</a:t>
            </a:r>
            <a:endParaRPr lang="de-DE" sz="1600" b="1" dirty="0">
              <a:solidFill>
                <a:srgbClr val="000000"/>
              </a:solidFill>
              <a:latin typeface="Calibri" pitchFamily="34"/>
              <a:ea typeface="Andale Sans UI" pitchFamily="2"/>
              <a:cs typeface="Tahoma" pitchFamily="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03940" y="3109281"/>
            <a:ext cx="2591916" cy="365867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7966" tIns="57149" rIns="97966" bIns="57149" anchor="t" anchorCtr="0" compatLnSpc="0">
            <a:spAutoFit/>
          </a:bodyPr>
          <a:lstStyle/>
          <a:p>
            <a:pPr algn="ctr" defTabSz="829452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600" b="1" dirty="0" smtClean="0">
                <a:solidFill>
                  <a:srgbClr val="000000"/>
                </a:solidFill>
                <a:latin typeface="Calibri" pitchFamily="34"/>
                <a:ea typeface="Andale Sans UI" pitchFamily="2"/>
                <a:cs typeface="Tahoma" pitchFamily="2"/>
              </a:rPr>
              <a:t>Field Test Case</a:t>
            </a:r>
            <a:endParaRPr lang="de-DE" sz="1600" b="1" dirty="0">
              <a:solidFill>
                <a:srgbClr val="000000"/>
              </a:solidFill>
              <a:latin typeface="Calibri" pitchFamily="34"/>
              <a:ea typeface="Andale Sans UI" pitchFamily="2"/>
              <a:cs typeface="Tahoma" pitchFamily="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303940" y="3583859"/>
            <a:ext cx="2591916" cy="365867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7966" tIns="57149" rIns="97966" bIns="57149" anchor="t" anchorCtr="0" compatLnSpc="0">
            <a:spAutoFit/>
          </a:bodyPr>
          <a:lstStyle/>
          <a:p>
            <a:pPr algn="ctr" defTabSz="829452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600" b="1" dirty="0" smtClean="0">
                <a:solidFill>
                  <a:srgbClr val="000000"/>
                </a:solidFill>
                <a:latin typeface="Calibri" pitchFamily="34"/>
                <a:ea typeface="Andale Sans UI" pitchFamily="2"/>
                <a:cs typeface="Tahoma" pitchFamily="2"/>
              </a:rPr>
              <a:t>Interoperability Test Case</a:t>
            </a:r>
            <a:endParaRPr lang="de-DE" sz="1600" b="1" dirty="0">
              <a:solidFill>
                <a:srgbClr val="000000"/>
              </a:solidFill>
              <a:latin typeface="Calibri" pitchFamily="34"/>
              <a:ea typeface="Andale Sans UI" pitchFamily="2"/>
              <a:cs typeface="Tahoma" pitchFamily="2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280220" y="4103702"/>
            <a:ext cx="2615636" cy="365867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7966" tIns="57149" rIns="97966" bIns="57149" anchor="t" anchorCtr="0" compatLnSpc="0">
            <a:spAutoFit/>
          </a:bodyPr>
          <a:lstStyle/>
          <a:p>
            <a:pPr algn="ctr" defTabSz="829452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600" b="1" dirty="0" smtClean="0">
                <a:solidFill>
                  <a:srgbClr val="000000"/>
                </a:solidFill>
                <a:latin typeface="Calibri" pitchFamily="34"/>
                <a:ea typeface="Andale Sans UI" pitchFamily="2"/>
                <a:cs typeface="Tahoma" pitchFamily="2"/>
              </a:rPr>
              <a:t>Conformance Test Case</a:t>
            </a:r>
            <a:endParaRPr lang="de-DE" sz="1600" b="1" dirty="0">
              <a:solidFill>
                <a:srgbClr val="000000"/>
              </a:solidFill>
              <a:latin typeface="Calibri" pitchFamily="34"/>
              <a:ea typeface="Andale Sans UI" pitchFamily="2"/>
              <a:cs typeface="Tahoma" pitchFamily="2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292080" y="4578051"/>
            <a:ext cx="2615636" cy="365867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7966" tIns="57149" rIns="97966" bIns="57149" anchor="t" anchorCtr="0" compatLnSpc="0">
            <a:spAutoFit/>
          </a:bodyPr>
          <a:lstStyle/>
          <a:p>
            <a:pPr algn="ctr" defTabSz="829452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600" b="1" dirty="0" smtClean="0">
                <a:solidFill>
                  <a:srgbClr val="000000"/>
                </a:solidFill>
                <a:latin typeface="Calibri" pitchFamily="34"/>
                <a:ea typeface="Andale Sans UI" pitchFamily="2"/>
                <a:cs typeface="Tahoma" pitchFamily="2"/>
              </a:rPr>
              <a:t>Regression Test Case</a:t>
            </a:r>
            <a:endParaRPr lang="de-DE" sz="1600" b="1" dirty="0">
              <a:solidFill>
                <a:srgbClr val="000000"/>
              </a:solidFill>
              <a:latin typeface="Calibri" pitchFamily="34"/>
              <a:ea typeface="Andale Sans UI" pitchFamily="2"/>
              <a:cs typeface="Tahoma" pitchFamily="2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343004" y="3035799"/>
            <a:ext cx="869339" cy="106098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1212343" y="3035799"/>
            <a:ext cx="863404" cy="107799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456259" y="3252231"/>
            <a:ext cx="151216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792000" y="3783607"/>
            <a:ext cx="852045" cy="5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495404" y="3538851"/>
            <a:ext cx="151216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ight Arrow 17"/>
          <p:cNvSpPr/>
          <p:nvPr/>
        </p:nvSpPr>
        <p:spPr>
          <a:xfrm>
            <a:off x="4283968" y="2351066"/>
            <a:ext cx="864096" cy="2304876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000" dirty="0" smtClean="0"/>
              <a:t>Choose Case Type</a:t>
            </a:r>
            <a:endParaRPr lang="en-US" sz="1000" dirty="0"/>
          </a:p>
        </p:txBody>
      </p:sp>
      <p:sp>
        <p:nvSpPr>
          <p:cNvPr id="19" name="Rectangle 18"/>
          <p:cNvSpPr/>
          <p:nvPr/>
        </p:nvSpPr>
        <p:spPr>
          <a:xfrm>
            <a:off x="8100392" y="2749011"/>
            <a:ext cx="864096" cy="153762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 smtClean="0"/>
              <a:t>WRITE </a:t>
            </a:r>
          </a:p>
          <a:p>
            <a:pPr algn="ctr"/>
            <a:r>
              <a:rPr lang="fi-FI" dirty="0" smtClean="0"/>
              <a:t>A </a:t>
            </a:r>
          </a:p>
          <a:p>
            <a:pPr algn="ctr"/>
            <a:r>
              <a:rPr lang="fi-FI" dirty="0" smtClean="0"/>
              <a:t>Test</a:t>
            </a:r>
          </a:p>
          <a:p>
            <a:pPr algn="ctr"/>
            <a:r>
              <a:rPr lang="fi-FI" dirty="0" smtClean="0"/>
              <a:t>Case!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559768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i-FI" dirty="0" err="1" smtClean="0"/>
              <a:t>Test</a:t>
            </a:r>
            <a:r>
              <a:rPr lang="fi-FI" dirty="0" smtClean="0"/>
              <a:t> </a:t>
            </a:r>
            <a:r>
              <a:rPr lang="fi-FI" dirty="0" err="1" smtClean="0"/>
              <a:t>Driven</a:t>
            </a:r>
            <a:r>
              <a:rPr lang="fi-FI" dirty="0" smtClean="0"/>
              <a:t> </a:t>
            </a:r>
            <a:r>
              <a:rPr lang="fi-FI" dirty="0" err="1" smtClean="0"/>
              <a:t>Development</a:t>
            </a:r>
            <a:r>
              <a:rPr lang="fi-FI" dirty="0" smtClean="0"/>
              <a:t/>
            </a:r>
            <a:br>
              <a:rPr lang="fi-FI" dirty="0" smtClean="0"/>
            </a:br>
            <a:r>
              <a:rPr lang="fi-FI" dirty="0" smtClean="0"/>
              <a:t>in </a:t>
            </a:r>
            <a:r>
              <a:rPr lang="fi-FI" dirty="0" err="1" smtClean="0"/>
              <a:t>all</a:t>
            </a:r>
            <a:r>
              <a:rPr lang="fi-FI" dirty="0" smtClean="0"/>
              <a:t> </a:t>
            </a:r>
            <a:r>
              <a:rPr lang="fi-FI" dirty="0" err="1" smtClean="0"/>
              <a:t>testing</a:t>
            </a:r>
            <a:r>
              <a:rPr lang="fi-FI" dirty="0" smtClean="0"/>
              <a:t> </a:t>
            </a:r>
            <a:r>
              <a:rPr lang="fi-FI" dirty="0" err="1" smtClean="0"/>
              <a:t>levels</a:t>
            </a:r>
            <a:r>
              <a:rPr lang="fi-FI" dirty="0" smtClean="0"/>
              <a:t>?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1632712" y="3827122"/>
            <a:ext cx="2482066" cy="1444397"/>
          </a:xfrm>
          <a:prstGeom prst="rect">
            <a:avLst/>
          </a:prstGeom>
          <a:gradFill>
            <a:gsLst>
              <a:gs pos="0">
                <a:srgbClr val="BCBCBC"/>
              </a:gs>
              <a:gs pos="100000">
                <a:srgbClr val="D0D0D0"/>
              </a:gs>
            </a:gsLst>
            <a:lin ang="16200000"/>
          </a:gradFill>
          <a:ln w="9528">
            <a:solidFill>
              <a:srgbClr val="000000"/>
            </a:solidFill>
            <a:prstDash val="solid"/>
          </a:ln>
          <a:effectLst>
            <a:outerShdw dist="19997" dir="5400000" algn="tl">
              <a:srgbClr val="000000">
                <a:alpha val="38000"/>
              </a:srgbClr>
            </a:outerShdw>
          </a:effectLst>
        </p:spPr>
        <p:txBody>
          <a:bodyPr vert="horz" wrap="square" lIns="82945" tIns="41473" rIns="82945" bIns="41473" anchor="ctr" anchorCtr="1" compatLnSpc="1"/>
          <a:lstStyle/>
          <a:p>
            <a:pPr algn="ctr"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dirty="0" smtClean="0">
                <a:solidFill>
                  <a:srgbClr val="000000"/>
                </a:solidFill>
                <a:latin typeface="Calibri"/>
              </a:rPr>
              <a:t>Design </a:t>
            </a:r>
            <a:r>
              <a:rPr lang="en-US" sz="1600" dirty="0">
                <a:solidFill>
                  <a:srgbClr val="000000"/>
                </a:solidFill>
                <a:latin typeface="Calibri"/>
              </a:rPr>
              <a:t>Tests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837319" y="3827122"/>
            <a:ext cx="2482066" cy="1443309"/>
          </a:xfrm>
          <a:prstGeom prst="rect">
            <a:avLst/>
          </a:prstGeom>
          <a:gradFill>
            <a:gsLst>
              <a:gs pos="0">
                <a:srgbClr val="DAFDA7"/>
              </a:gs>
              <a:gs pos="100000">
                <a:srgbClr val="E4FDC2"/>
              </a:gs>
            </a:gsLst>
            <a:lin ang="16200000"/>
          </a:gradFill>
          <a:ln w="9528">
            <a:solidFill>
              <a:srgbClr val="98B954"/>
            </a:solidFill>
            <a:prstDash val="solid"/>
          </a:ln>
          <a:effectLst>
            <a:outerShdw dist="19997" dir="5400000" algn="tl">
              <a:srgbClr val="000000">
                <a:alpha val="38000"/>
              </a:srgbClr>
            </a:outerShdw>
          </a:effectLst>
        </p:spPr>
        <p:txBody>
          <a:bodyPr vert="horz" wrap="square" lIns="82945" tIns="41473" rIns="82945" bIns="41473" anchor="ctr" anchorCtr="1" compatLnSpc="1"/>
          <a:lstStyle/>
          <a:p>
            <a:pPr algn="ctr"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dirty="0">
                <a:solidFill>
                  <a:srgbClr val="000000"/>
                </a:solidFill>
                <a:latin typeface="Calibri"/>
              </a:rPr>
              <a:t>Implement Code</a:t>
            </a:r>
          </a:p>
        </p:txBody>
      </p:sp>
      <p:sp>
        <p:nvSpPr>
          <p:cNvPr id="17" name="Right Arrow 4"/>
          <p:cNvSpPr/>
          <p:nvPr/>
        </p:nvSpPr>
        <p:spPr>
          <a:xfrm>
            <a:off x="4091768" y="2517003"/>
            <a:ext cx="718493" cy="1175837"/>
          </a:xfrm>
          <a:custGeom>
            <a:avLst>
              <a:gd name="f0" fmla="val 10800"/>
              <a:gd name="f1" fmla="val 54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val 10800"/>
              <a:gd name="f10" fmla="+- 0 0 0"/>
              <a:gd name="f11" fmla="+- 0 0 180"/>
              <a:gd name="f12" fmla="*/ f5 1 21600"/>
              <a:gd name="f13" fmla="*/ f6 1 21600"/>
              <a:gd name="f14" fmla="+- f8 0 f7"/>
              <a:gd name="f15" fmla="pin 0 f0 21600"/>
              <a:gd name="f16" fmla="pin 0 f1 10800"/>
              <a:gd name="f17" fmla="*/ f10 f2 1"/>
              <a:gd name="f18" fmla="*/ f11 f2 1"/>
              <a:gd name="f19" fmla="val f15"/>
              <a:gd name="f20" fmla="val f16"/>
              <a:gd name="f21" fmla="*/ f14 1 21600"/>
              <a:gd name="f22" fmla="*/ f15 f12 1"/>
              <a:gd name="f23" fmla="*/ f16 f13 1"/>
              <a:gd name="f24" fmla="*/ f17 1 f4"/>
              <a:gd name="f25" fmla="*/ f18 1 f4"/>
              <a:gd name="f26" fmla="+- 21600 0 f20"/>
              <a:gd name="f27" fmla="+- 21600 0 f19"/>
              <a:gd name="f28" fmla="*/ 0 f21 1"/>
              <a:gd name="f29" fmla="*/ 21600 f21 1"/>
              <a:gd name="f30" fmla="*/ f20 f13 1"/>
              <a:gd name="f31" fmla="*/ f19 f12 1"/>
              <a:gd name="f32" fmla="+- f24 0 f3"/>
              <a:gd name="f33" fmla="+- f25 0 f3"/>
              <a:gd name="f34" fmla="*/ f27 f20 1"/>
              <a:gd name="f35" fmla="*/ f28 1 f21"/>
              <a:gd name="f36" fmla="*/ f29 1 f21"/>
              <a:gd name="f37" fmla="*/ f26 f13 1"/>
              <a:gd name="f38" fmla="*/ f34 1 10800"/>
              <a:gd name="f39" fmla="*/ f35 f12 1"/>
              <a:gd name="f40" fmla="*/ f35 f13 1"/>
              <a:gd name="f41" fmla="*/ f36 f13 1"/>
              <a:gd name="f42" fmla="+- f19 f38 0"/>
              <a:gd name="f43" fmla="*/ f42 f12 1"/>
            </a:gdLst>
            <a:ahLst>
              <a:ahXY gdRefX="f0" minX="f7" maxX="f8" gdRefY="f1" minY="f7" maxY="f9">
                <a:pos x="f22" y="f23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31" y="f40"/>
              </a:cxn>
              <a:cxn ang="f33">
                <a:pos x="f31" y="f41"/>
              </a:cxn>
            </a:cxnLst>
            <a:rect l="f39" t="f30" r="f43" b="f37"/>
            <a:pathLst>
              <a:path w="21600" h="21600">
                <a:moveTo>
                  <a:pt x="f7" y="f20"/>
                </a:moveTo>
                <a:lnTo>
                  <a:pt x="f19" y="f20"/>
                </a:lnTo>
                <a:lnTo>
                  <a:pt x="f19" y="f7"/>
                </a:lnTo>
                <a:lnTo>
                  <a:pt x="f8" y="f9"/>
                </a:lnTo>
                <a:lnTo>
                  <a:pt x="f19" y="f8"/>
                </a:lnTo>
                <a:lnTo>
                  <a:pt x="f19" y="f26"/>
                </a:lnTo>
                <a:lnTo>
                  <a:pt x="f7" y="f26"/>
                </a:lnTo>
                <a:close/>
              </a:path>
            </a:pathLst>
          </a:cu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wrap="square" lIns="82945" tIns="41473" rIns="82945" bIns="41473" anchor="ctr" anchorCtr="1" compatLnSpc="1"/>
          <a:lstStyle/>
          <a:p>
            <a:pPr algn="ctr"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632711" y="2382724"/>
            <a:ext cx="2482066" cy="1444397"/>
          </a:xfrm>
          <a:prstGeom prst="rect">
            <a:avLst/>
          </a:prstGeom>
          <a:gradFill>
            <a:gsLst>
              <a:gs pos="0">
                <a:srgbClr val="BCBCBC"/>
              </a:gs>
              <a:gs pos="100000">
                <a:srgbClr val="D0D0D0"/>
              </a:gs>
            </a:gsLst>
            <a:lin ang="16200000"/>
          </a:gradFill>
          <a:ln w="9528">
            <a:solidFill>
              <a:srgbClr val="000000"/>
            </a:solidFill>
            <a:prstDash val="solid"/>
          </a:ln>
          <a:effectLst>
            <a:outerShdw dist="19997" dir="5400000" algn="tl">
              <a:srgbClr val="000000">
                <a:alpha val="38000"/>
              </a:srgbClr>
            </a:outerShdw>
          </a:effectLst>
        </p:spPr>
        <p:txBody>
          <a:bodyPr vert="horz" wrap="square" lIns="82945" tIns="41473" rIns="82945" bIns="41473" anchor="ctr" anchorCtr="1" compatLnSpc="1"/>
          <a:lstStyle/>
          <a:p>
            <a:pPr algn="ctr"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dirty="0" smtClean="0">
                <a:solidFill>
                  <a:srgbClr val="000000"/>
                </a:solidFill>
                <a:latin typeface="Calibri"/>
              </a:rPr>
              <a:t>Design Draft System </a:t>
            </a:r>
          </a:p>
          <a:p>
            <a:pPr algn="ctr"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dirty="0" smtClean="0">
                <a:solidFill>
                  <a:srgbClr val="000000"/>
                </a:solidFill>
                <a:latin typeface="Calibri"/>
              </a:rPr>
              <a:t>Acceptance Test Cases</a:t>
            </a:r>
            <a:endParaRPr lang="en-US" sz="1600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4833271" y="2382725"/>
            <a:ext cx="2482066" cy="1444397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82945" tIns="41473" rIns="82945" bIns="41473" anchor="ctr" anchorCtr="1" compatLnSpc="1"/>
          <a:lstStyle/>
          <a:p>
            <a:pPr algn="ctr"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dirty="0">
                <a:solidFill>
                  <a:srgbClr val="000000"/>
                </a:solidFill>
                <a:latin typeface="Calibri"/>
              </a:rPr>
              <a:t>Define </a:t>
            </a:r>
            <a:r>
              <a:rPr lang="en-US" sz="1600" dirty="0" smtClean="0">
                <a:solidFill>
                  <a:srgbClr val="000000"/>
                </a:solidFill>
                <a:latin typeface="Calibri"/>
              </a:rPr>
              <a:t>System Architecture &amp; Design?</a:t>
            </a:r>
            <a:endParaRPr lang="en-US" sz="1600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Right Arrow 4"/>
          <p:cNvSpPr/>
          <p:nvPr/>
        </p:nvSpPr>
        <p:spPr>
          <a:xfrm>
            <a:off x="4116802" y="4003549"/>
            <a:ext cx="718493" cy="1175837"/>
          </a:xfrm>
          <a:custGeom>
            <a:avLst>
              <a:gd name="f0" fmla="val 10800"/>
              <a:gd name="f1" fmla="val 54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val 10800"/>
              <a:gd name="f10" fmla="+- 0 0 0"/>
              <a:gd name="f11" fmla="+- 0 0 180"/>
              <a:gd name="f12" fmla="*/ f5 1 21600"/>
              <a:gd name="f13" fmla="*/ f6 1 21600"/>
              <a:gd name="f14" fmla="+- f8 0 f7"/>
              <a:gd name="f15" fmla="pin 0 f0 21600"/>
              <a:gd name="f16" fmla="pin 0 f1 10800"/>
              <a:gd name="f17" fmla="*/ f10 f2 1"/>
              <a:gd name="f18" fmla="*/ f11 f2 1"/>
              <a:gd name="f19" fmla="val f15"/>
              <a:gd name="f20" fmla="val f16"/>
              <a:gd name="f21" fmla="*/ f14 1 21600"/>
              <a:gd name="f22" fmla="*/ f15 f12 1"/>
              <a:gd name="f23" fmla="*/ f16 f13 1"/>
              <a:gd name="f24" fmla="*/ f17 1 f4"/>
              <a:gd name="f25" fmla="*/ f18 1 f4"/>
              <a:gd name="f26" fmla="+- 21600 0 f20"/>
              <a:gd name="f27" fmla="+- 21600 0 f19"/>
              <a:gd name="f28" fmla="*/ 0 f21 1"/>
              <a:gd name="f29" fmla="*/ 21600 f21 1"/>
              <a:gd name="f30" fmla="*/ f20 f13 1"/>
              <a:gd name="f31" fmla="*/ f19 f12 1"/>
              <a:gd name="f32" fmla="+- f24 0 f3"/>
              <a:gd name="f33" fmla="+- f25 0 f3"/>
              <a:gd name="f34" fmla="*/ f27 f20 1"/>
              <a:gd name="f35" fmla="*/ f28 1 f21"/>
              <a:gd name="f36" fmla="*/ f29 1 f21"/>
              <a:gd name="f37" fmla="*/ f26 f13 1"/>
              <a:gd name="f38" fmla="*/ f34 1 10800"/>
              <a:gd name="f39" fmla="*/ f35 f12 1"/>
              <a:gd name="f40" fmla="*/ f35 f13 1"/>
              <a:gd name="f41" fmla="*/ f36 f13 1"/>
              <a:gd name="f42" fmla="+- f19 f38 0"/>
              <a:gd name="f43" fmla="*/ f42 f12 1"/>
            </a:gdLst>
            <a:ahLst>
              <a:ahXY gdRefX="f0" minX="f7" maxX="f8" gdRefY="f1" minY="f7" maxY="f9">
                <a:pos x="f22" y="f23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31" y="f40"/>
              </a:cxn>
              <a:cxn ang="f33">
                <a:pos x="f31" y="f41"/>
              </a:cxn>
            </a:cxnLst>
            <a:rect l="f39" t="f30" r="f43" b="f37"/>
            <a:pathLst>
              <a:path w="21600" h="21600">
                <a:moveTo>
                  <a:pt x="f7" y="f20"/>
                </a:moveTo>
                <a:lnTo>
                  <a:pt x="f19" y="f20"/>
                </a:lnTo>
                <a:lnTo>
                  <a:pt x="f19" y="f7"/>
                </a:lnTo>
                <a:lnTo>
                  <a:pt x="f8" y="f9"/>
                </a:lnTo>
                <a:lnTo>
                  <a:pt x="f19" y="f8"/>
                </a:lnTo>
                <a:lnTo>
                  <a:pt x="f19" y="f26"/>
                </a:lnTo>
                <a:lnTo>
                  <a:pt x="f7" y="f26"/>
                </a:lnTo>
                <a:close/>
              </a:path>
            </a:pathLst>
          </a:cu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wrap="square" lIns="82945" tIns="41473" rIns="82945" bIns="41473" anchor="ctr" anchorCtr="1" compatLnSpc="1"/>
          <a:lstStyle/>
          <a:p>
            <a:pPr algn="ctr"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>
              <a:solidFill>
                <a:srgbClr val="FFFFFF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6764332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smtClean="0"/>
              <a:t>Release Management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http://en.wikipedia.org/wiki/Configuration_management</a:t>
            </a:r>
            <a:endParaRPr lang="en-US" dirty="0"/>
          </a:p>
          <a:p>
            <a:endParaRPr lang="en-US" dirty="0"/>
          </a:p>
          <a:p>
            <a:r>
              <a:rPr lang="en-US" dirty="0"/>
              <a:t>http://en.wikipedia.org/wiki/Release_management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734643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smtClean="0"/>
              <a:t>Release Management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306202" y="1959508"/>
            <a:ext cx="816376" cy="489876"/>
          </a:xfrm>
          <a:prstGeom prst="rect">
            <a:avLst/>
          </a:prstGeom>
          <a:solidFill>
            <a:srgbClr val="FF6633"/>
          </a:solidFill>
          <a:ln w="35999">
            <a:solidFill>
              <a:srgbClr val="000000">
                <a:alpha val="50000"/>
              </a:srgbClr>
            </a:solidFill>
            <a:prstDash val="solid"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  <p:txBody>
          <a:bodyPr vert="horz" wrap="square" lIns="81643" tIns="40817" rIns="81643" bIns="40817" anchor="ctr" anchorCtr="1" compatLnSpc="1"/>
          <a:lstStyle/>
          <a:p>
            <a:pPr algn="ctr"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100">
                <a:solidFill>
                  <a:srgbClr val="000000"/>
                </a:solidFill>
                <a:latin typeface="Bitstream Vera Sans Mono" pitchFamily="49"/>
                <a:ea typeface="SimSun" pitchFamily="2"/>
                <a:cs typeface="SimSun" pitchFamily="2"/>
              </a:rPr>
              <a:t>Version 0.1</a:t>
            </a:r>
          </a:p>
        </p:txBody>
      </p:sp>
      <p:sp>
        <p:nvSpPr>
          <p:cNvPr id="5" name="Rectangle 4"/>
          <p:cNvSpPr/>
          <p:nvPr/>
        </p:nvSpPr>
        <p:spPr>
          <a:xfrm>
            <a:off x="2612412" y="1959508"/>
            <a:ext cx="1469477" cy="489876"/>
          </a:xfrm>
          <a:prstGeom prst="rect">
            <a:avLst/>
          </a:prstGeom>
          <a:solidFill>
            <a:srgbClr val="FF6633"/>
          </a:solidFill>
          <a:ln w="35999">
            <a:solidFill>
              <a:srgbClr val="000000">
                <a:alpha val="50000"/>
              </a:srgbClr>
            </a:solidFill>
            <a:prstDash val="solid"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  <p:txBody>
          <a:bodyPr vert="horz" wrap="square" lIns="81643" tIns="40817" rIns="81643" bIns="40817" anchor="ctr" anchorCtr="1" compatLnSpc="1"/>
          <a:lstStyle/>
          <a:p>
            <a:pPr algn="ctr"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100">
                <a:solidFill>
                  <a:srgbClr val="000000"/>
                </a:solidFill>
                <a:latin typeface="Bitstream Vera Sans Mono" pitchFamily="49"/>
                <a:ea typeface="SimSun" pitchFamily="2"/>
                <a:cs typeface="SimSun" pitchFamily="2"/>
              </a:rPr>
              <a:t>Version 0.2</a:t>
            </a:r>
          </a:p>
        </p:txBody>
      </p:sp>
      <p:sp>
        <p:nvSpPr>
          <p:cNvPr id="6" name="Rectangle 5"/>
          <p:cNvSpPr/>
          <p:nvPr/>
        </p:nvSpPr>
        <p:spPr>
          <a:xfrm>
            <a:off x="4408440" y="1959508"/>
            <a:ext cx="1469477" cy="489876"/>
          </a:xfrm>
          <a:prstGeom prst="rect">
            <a:avLst/>
          </a:prstGeom>
          <a:solidFill>
            <a:srgbClr val="FF6633"/>
          </a:solidFill>
          <a:ln w="35999">
            <a:solidFill>
              <a:srgbClr val="000000">
                <a:alpha val="50000"/>
              </a:srgbClr>
            </a:solidFill>
            <a:prstDash val="solid"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  <p:txBody>
          <a:bodyPr vert="horz" wrap="square" lIns="81643" tIns="40817" rIns="81643" bIns="40817" anchor="ctr" anchorCtr="1" compatLnSpc="1"/>
          <a:lstStyle/>
          <a:p>
            <a:pPr algn="ctr"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100">
                <a:solidFill>
                  <a:srgbClr val="000000"/>
                </a:solidFill>
                <a:latin typeface="Bitstream Vera Sans Mono" pitchFamily="49"/>
                <a:ea typeface="SimSun" pitchFamily="2"/>
                <a:cs typeface="SimSun" pitchFamily="2"/>
              </a:rPr>
              <a:t>Version 0.3</a:t>
            </a:r>
          </a:p>
        </p:txBody>
      </p:sp>
      <p:sp>
        <p:nvSpPr>
          <p:cNvPr id="7" name="Rectangle 6"/>
          <p:cNvSpPr/>
          <p:nvPr/>
        </p:nvSpPr>
        <p:spPr>
          <a:xfrm>
            <a:off x="2612412" y="3265856"/>
            <a:ext cx="1469477" cy="489876"/>
          </a:xfrm>
          <a:prstGeom prst="rect">
            <a:avLst/>
          </a:prstGeom>
          <a:solidFill>
            <a:srgbClr val="FF6633"/>
          </a:solidFill>
          <a:ln w="35999">
            <a:solidFill>
              <a:srgbClr val="000000">
                <a:alpha val="50000"/>
              </a:srgbClr>
            </a:solidFill>
            <a:prstDash val="solid"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  <p:txBody>
          <a:bodyPr vert="horz" wrap="square" lIns="81643" tIns="40817" rIns="81643" bIns="40817" anchor="ctr" anchorCtr="1" compatLnSpc="1"/>
          <a:lstStyle/>
          <a:p>
            <a:pPr algn="ctr"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100">
                <a:solidFill>
                  <a:srgbClr val="000000"/>
                </a:solidFill>
                <a:latin typeface="Bitstream Vera Sans Mono" pitchFamily="49"/>
                <a:ea typeface="SimSun" pitchFamily="2"/>
                <a:cs typeface="SimSun" pitchFamily="2"/>
              </a:rPr>
              <a:t>Version 0.2.1</a:t>
            </a:r>
          </a:p>
        </p:txBody>
      </p:sp>
      <p:sp>
        <p:nvSpPr>
          <p:cNvPr id="8" name="Rectangle 7"/>
          <p:cNvSpPr/>
          <p:nvPr/>
        </p:nvSpPr>
        <p:spPr>
          <a:xfrm>
            <a:off x="4571716" y="4898780"/>
            <a:ext cx="1142926" cy="489876"/>
          </a:xfrm>
          <a:prstGeom prst="rect">
            <a:avLst/>
          </a:prstGeom>
          <a:solidFill>
            <a:srgbClr val="FF6633"/>
          </a:solidFill>
          <a:ln w="35999">
            <a:solidFill>
              <a:srgbClr val="000000">
                <a:alpha val="50000"/>
              </a:srgbClr>
            </a:solidFill>
            <a:prstDash val="solid"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  <p:txBody>
          <a:bodyPr vert="horz" wrap="square" lIns="81643" tIns="40817" rIns="81643" bIns="40817" anchor="ctr" anchorCtr="1" compatLnSpc="1"/>
          <a:lstStyle/>
          <a:p>
            <a:pPr algn="ctr"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100">
                <a:solidFill>
                  <a:srgbClr val="000000"/>
                </a:solidFill>
                <a:latin typeface="Bitstream Vera Sans Mono" pitchFamily="49"/>
                <a:ea typeface="SimSun" pitchFamily="2"/>
                <a:cs typeface="SimSun" pitchFamily="2"/>
              </a:rPr>
              <a:t>Version 0.2.2.1</a:t>
            </a:r>
          </a:p>
        </p:txBody>
      </p:sp>
      <p:sp>
        <p:nvSpPr>
          <p:cNvPr id="9" name="Rectangle 8"/>
          <p:cNvSpPr/>
          <p:nvPr/>
        </p:nvSpPr>
        <p:spPr>
          <a:xfrm>
            <a:off x="4408440" y="3265856"/>
            <a:ext cx="1796028" cy="489876"/>
          </a:xfrm>
          <a:prstGeom prst="rect">
            <a:avLst/>
          </a:prstGeom>
          <a:solidFill>
            <a:srgbClr val="FF6633"/>
          </a:solidFill>
          <a:ln w="35999">
            <a:solidFill>
              <a:srgbClr val="000000">
                <a:alpha val="50000"/>
              </a:srgbClr>
            </a:solidFill>
            <a:prstDash val="solid"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  <p:txBody>
          <a:bodyPr vert="horz" wrap="square" lIns="81643" tIns="40817" rIns="81643" bIns="40817" anchor="ctr" anchorCtr="1" compatLnSpc="1"/>
          <a:lstStyle/>
          <a:p>
            <a:pPr algn="ctr"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100">
                <a:solidFill>
                  <a:srgbClr val="000000"/>
                </a:solidFill>
                <a:latin typeface="Bitstream Vera Sans Mono" pitchFamily="49"/>
                <a:ea typeface="SimSun" pitchFamily="2"/>
                <a:cs typeface="SimSun" pitchFamily="2"/>
              </a:rPr>
              <a:t>Version 0.2.2</a:t>
            </a:r>
          </a:p>
        </p:txBody>
      </p:sp>
      <p:sp>
        <p:nvSpPr>
          <p:cNvPr id="10" name="Rectangle 9"/>
          <p:cNvSpPr/>
          <p:nvPr/>
        </p:nvSpPr>
        <p:spPr>
          <a:xfrm>
            <a:off x="6204468" y="1959508"/>
            <a:ext cx="1796028" cy="489876"/>
          </a:xfrm>
          <a:prstGeom prst="rect">
            <a:avLst/>
          </a:prstGeom>
          <a:solidFill>
            <a:srgbClr val="FF6633"/>
          </a:solidFill>
          <a:ln w="35999">
            <a:solidFill>
              <a:srgbClr val="000000">
                <a:alpha val="50000"/>
              </a:srgbClr>
            </a:solidFill>
            <a:prstDash val="solid"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  <p:txBody>
          <a:bodyPr vert="horz" wrap="square" lIns="81643" tIns="40817" rIns="81643" bIns="40817" anchor="ctr" anchorCtr="1" compatLnSpc="1"/>
          <a:lstStyle/>
          <a:p>
            <a:pPr algn="ctr"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100">
                <a:solidFill>
                  <a:srgbClr val="000000"/>
                </a:solidFill>
                <a:latin typeface="Bitstream Vera Sans Mono" pitchFamily="49"/>
                <a:ea typeface="SimSun" pitchFamily="2"/>
                <a:cs typeface="SimSun" pitchFamily="2"/>
              </a:rPr>
              <a:t>Version 0.4</a:t>
            </a:r>
          </a:p>
        </p:txBody>
      </p:sp>
      <p:cxnSp>
        <p:nvCxnSpPr>
          <p:cNvPr id="11" name="Curved Connector 10"/>
          <p:cNvCxnSpPr>
            <a:stCxn id="4" idx="0"/>
            <a:endCxn id="5" idx="0"/>
          </p:cNvCxnSpPr>
          <p:nvPr/>
        </p:nvCxnSpPr>
        <p:spPr>
          <a:xfrm rot="5400000" flipH="1" flipV="1">
            <a:off x="2530769" y="1143129"/>
            <a:ext cx="11521" cy="1632760"/>
          </a:xfrm>
          <a:prstGeom prst="curvedConnector3">
            <a:avLst>
              <a:gd name="adj1" fmla="val 1800000"/>
            </a:avLst>
          </a:prstGeom>
          <a:noFill/>
          <a:ln w="35999">
            <a:solidFill>
              <a:srgbClr val="000000">
                <a:alpha val="50000"/>
              </a:srgbClr>
            </a:solidFill>
            <a:prstDash val="solid"/>
            <a:tailEnd type="arrow"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</p:cxnSp>
      <p:cxnSp>
        <p:nvCxnSpPr>
          <p:cNvPr id="12" name="Curved Connector 11"/>
          <p:cNvCxnSpPr>
            <a:stCxn id="5" idx="3"/>
            <a:endCxn id="6" idx="1"/>
          </p:cNvCxnSpPr>
          <p:nvPr/>
        </p:nvCxnSpPr>
        <p:spPr>
          <a:xfrm>
            <a:off x="4081889" y="2204447"/>
            <a:ext cx="326551" cy="11521"/>
          </a:xfrm>
          <a:prstGeom prst="curvedConnector3">
            <a:avLst/>
          </a:prstGeom>
          <a:noFill/>
          <a:ln w="35999">
            <a:solidFill>
              <a:srgbClr val="000000">
                <a:alpha val="50000"/>
              </a:srgbClr>
            </a:solidFill>
            <a:prstDash val="solid"/>
            <a:tailEnd type="arrow"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</p:cxnSp>
      <p:cxnSp>
        <p:nvCxnSpPr>
          <p:cNvPr id="13" name="Curved Connector 12"/>
          <p:cNvCxnSpPr>
            <a:stCxn id="5" idx="2"/>
            <a:endCxn id="7" idx="1"/>
          </p:cNvCxnSpPr>
          <p:nvPr/>
        </p:nvCxnSpPr>
        <p:spPr>
          <a:xfrm rot="5400000">
            <a:off x="2449078" y="2612720"/>
            <a:ext cx="1061409" cy="734738"/>
          </a:xfrm>
          <a:prstGeom prst="curvedConnector4">
            <a:avLst>
              <a:gd name="adj1" fmla="val 38462"/>
              <a:gd name="adj2" fmla="val 128222"/>
            </a:avLst>
          </a:prstGeom>
          <a:noFill/>
          <a:ln w="35999">
            <a:solidFill>
              <a:srgbClr val="000000">
                <a:alpha val="50000"/>
              </a:srgbClr>
            </a:solidFill>
            <a:prstDash val="solid"/>
            <a:tailEnd type="arrow"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</p:cxnSp>
      <p:cxnSp>
        <p:nvCxnSpPr>
          <p:cNvPr id="14" name="Curved Connector 13"/>
          <p:cNvCxnSpPr>
            <a:stCxn id="8" idx="0"/>
          </p:cNvCxnSpPr>
          <p:nvPr/>
        </p:nvCxnSpPr>
        <p:spPr>
          <a:xfrm>
            <a:off x="5143183" y="4898780"/>
            <a:ext cx="1306202" cy="0"/>
          </a:xfrm>
          <a:prstGeom prst="curvedConnector3">
            <a:avLst/>
          </a:prstGeom>
          <a:noFill/>
          <a:ln w="35999">
            <a:solidFill>
              <a:srgbClr val="000000">
                <a:alpha val="50000"/>
              </a:srgbClr>
            </a:solidFill>
            <a:prstDash val="solid"/>
            <a:tailEnd type="arrow"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</p:cxnSp>
      <p:cxnSp>
        <p:nvCxnSpPr>
          <p:cNvPr id="15" name="Curved Connector 14"/>
          <p:cNvCxnSpPr>
            <a:stCxn id="6" idx="0"/>
          </p:cNvCxnSpPr>
          <p:nvPr/>
        </p:nvCxnSpPr>
        <p:spPr>
          <a:xfrm>
            <a:off x="5143183" y="1959508"/>
            <a:ext cx="1959303" cy="0"/>
          </a:xfrm>
          <a:prstGeom prst="curvedConnector3">
            <a:avLst/>
          </a:prstGeom>
          <a:noFill/>
          <a:ln w="35999">
            <a:solidFill>
              <a:srgbClr val="000000">
                <a:alpha val="50000"/>
              </a:srgbClr>
            </a:solidFill>
            <a:prstDash val="solid"/>
            <a:tailEnd type="arrow"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</p:cxnSp>
      <p:sp>
        <p:nvSpPr>
          <p:cNvPr id="16" name="TextBox 15"/>
          <p:cNvSpPr txBox="1"/>
          <p:nvPr/>
        </p:nvSpPr>
        <p:spPr>
          <a:xfrm>
            <a:off x="163275" y="2122810"/>
            <a:ext cx="816376" cy="297105"/>
          </a:xfrm>
          <a:prstGeom prst="rect">
            <a:avLst/>
          </a:prstGeom>
          <a:noFill/>
          <a:ln>
            <a:noFill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  <p:txBody>
          <a:bodyPr vert="horz" wrap="square" lIns="81643" tIns="40817" rIns="81643" bIns="40817" anchor="t" anchorCtr="0" compatLnSpc="1">
            <a:spAutoFit/>
          </a:bodyPr>
          <a:lstStyle/>
          <a:p>
            <a:pPr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500">
                <a:solidFill>
                  <a:srgbClr val="000000"/>
                </a:solidFill>
                <a:latin typeface="Bitstream Vera Sans Mono" pitchFamily="49"/>
                <a:ea typeface="SimSun" pitchFamily="2"/>
                <a:cs typeface="SimSun" pitchFamily="2"/>
              </a:rPr>
              <a:t>Trunk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63275" y="4910867"/>
            <a:ext cx="1306202" cy="511780"/>
          </a:xfrm>
          <a:prstGeom prst="rect">
            <a:avLst/>
          </a:prstGeom>
          <a:noFill/>
          <a:ln>
            <a:noFill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  <p:txBody>
          <a:bodyPr vert="horz" wrap="square" lIns="81643" tIns="40817" rIns="81643" bIns="40817" anchor="t" anchorCtr="0" compatLnSpc="1">
            <a:spAutoFit/>
          </a:bodyPr>
          <a:lstStyle/>
          <a:p>
            <a:pPr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500">
                <a:solidFill>
                  <a:srgbClr val="000000"/>
                </a:solidFill>
                <a:latin typeface="Bitstream Vera Sans Mono" pitchFamily="49"/>
                <a:ea typeface="SimSun" pitchFamily="2"/>
                <a:cs typeface="SimSun" pitchFamily="2"/>
              </a:rPr>
              <a:t>Customer 1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63275" y="3277934"/>
            <a:ext cx="1306202" cy="511780"/>
          </a:xfrm>
          <a:prstGeom prst="rect">
            <a:avLst/>
          </a:prstGeom>
          <a:noFill/>
          <a:ln>
            <a:noFill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  <p:txBody>
          <a:bodyPr vert="horz" wrap="square" lIns="81643" tIns="40817" rIns="81643" bIns="40817" anchor="t" anchorCtr="0" compatLnSpc="1">
            <a:spAutoFit/>
          </a:bodyPr>
          <a:lstStyle/>
          <a:p>
            <a:pPr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500">
                <a:solidFill>
                  <a:srgbClr val="000000"/>
                </a:solidFill>
                <a:latin typeface="Bitstream Vera Sans Mono" pitchFamily="49"/>
                <a:ea typeface="SimSun" pitchFamily="2"/>
                <a:cs typeface="SimSun" pitchFamily="2"/>
              </a:rPr>
              <a:t>Customer 1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367752" y="3265856"/>
            <a:ext cx="1632752" cy="489876"/>
          </a:xfrm>
          <a:prstGeom prst="rect">
            <a:avLst/>
          </a:prstGeom>
          <a:solidFill>
            <a:srgbClr val="FF6633"/>
          </a:solidFill>
          <a:ln w="35999">
            <a:solidFill>
              <a:srgbClr val="000000">
                <a:alpha val="50000"/>
              </a:srgbClr>
            </a:solidFill>
            <a:prstDash val="solid"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  <p:txBody>
          <a:bodyPr vert="horz" wrap="square" lIns="81643" tIns="40817" rIns="81643" bIns="40817" anchor="ctr" anchorCtr="1" compatLnSpc="1"/>
          <a:lstStyle/>
          <a:p>
            <a:pPr algn="ctr"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100">
                <a:solidFill>
                  <a:srgbClr val="000000"/>
                </a:solidFill>
                <a:latin typeface="Bitstream Vera Sans Mono" pitchFamily="49"/>
                <a:ea typeface="SimSun" pitchFamily="2"/>
                <a:cs typeface="SimSun" pitchFamily="2"/>
              </a:rPr>
              <a:t>Version 0.2.3</a:t>
            </a:r>
          </a:p>
        </p:txBody>
      </p:sp>
      <p:sp>
        <p:nvSpPr>
          <p:cNvPr id="20" name="Rectangle 19"/>
          <p:cNvSpPr/>
          <p:nvPr/>
        </p:nvSpPr>
        <p:spPr>
          <a:xfrm>
            <a:off x="5877918" y="4898780"/>
            <a:ext cx="1142926" cy="489876"/>
          </a:xfrm>
          <a:prstGeom prst="rect">
            <a:avLst/>
          </a:prstGeom>
          <a:solidFill>
            <a:srgbClr val="FF6633"/>
          </a:solidFill>
          <a:ln w="35999">
            <a:solidFill>
              <a:srgbClr val="000000">
                <a:alpha val="50000"/>
              </a:srgbClr>
            </a:solidFill>
            <a:prstDash val="solid"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  <p:txBody>
          <a:bodyPr vert="horz" wrap="square" lIns="81643" tIns="40817" rIns="81643" bIns="40817" anchor="ctr" anchorCtr="1" compatLnSpc="1"/>
          <a:lstStyle/>
          <a:p>
            <a:pPr algn="ctr"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100">
                <a:solidFill>
                  <a:srgbClr val="000000"/>
                </a:solidFill>
                <a:latin typeface="Bitstream Vera Sans Mono" pitchFamily="49"/>
                <a:ea typeface="SimSun" pitchFamily="2"/>
                <a:cs typeface="SimSun" pitchFamily="2"/>
              </a:rPr>
              <a:t>Version 0.2.2.2</a:t>
            </a:r>
          </a:p>
        </p:txBody>
      </p:sp>
      <p:cxnSp>
        <p:nvCxnSpPr>
          <p:cNvPr id="21" name="Curved Connector 20"/>
          <p:cNvCxnSpPr>
            <a:stCxn id="7" idx="0"/>
            <a:endCxn id="9" idx="0"/>
          </p:cNvCxnSpPr>
          <p:nvPr/>
        </p:nvCxnSpPr>
        <p:spPr>
          <a:xfrm rot="5400000" flipH="1" flipV="1">
            <a:off x="4326802" y="2286204"/>
            <a:ext cx="11521" cy="1959303"/>
          </a:xfrm>
          <a:prstGeom prst="curvedConnector3">
            <a:avLst>
              <a:gd name="adj1" fmla="val 1800000"/>
            </a:avLst>
          </a:prstGeom>
          <a:noFill/>
          <a:ln w="35999">
            <a:solidFill>
              <a:srgbClr val="000000">
                <a:alpha val="50000"/>
              </a:srgbClr>
            </a:solidFill>
            <a:prstDash val="solid"/>
            <a:tailEnd type="arrow"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</p:cxnSp>
      <p:cxnSp>
        <p:nvCxnSpPr>
          <p:cNvPr id="22" name="Curved Connector 21"/>
          <p:cNvCxnSpPr>
            <a:stCxn id="9" idx="0"/>
          </p:cNvCxnSpPr>
          <p:nvPr/>
        </p:nvCxnSpPr>
        <p:spPr>
          <a:xfrm>
            <a:off x="5306459" y="3265856"/>
            <a:ext cx="1877669" cy="0"/>
          </a:xfrm>
          <a:prstGeom prst="curvedConnector3">
            <a:avLst/>
          </a:prstGeom>
          <a:noFill/>
          <a:ln w="35999">
            <a:solidFill>
              <a:srgbClr val="000000">
                <a:alpha val="50000"/>
              </a:srgbClr>
            </a:solidFill>
            <a:prstDash val="solid"/>
            <a:tailEnd type="arrow"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</p:cxnSp>
      <p:cxnSp>
        <p:nvCxnSpPr>
          <p:cNvPr id="23" name="Curved Connector 22"/>
          <p:cNvCxnSpPr/>
          <p:nvPr/>
        </p:nvCxnSpPr>
        <p:spPr>
          <a:xfrm>
            <a:off x="4081890" y="2204451"/>
            <a:ext cx="326550" cy="0"/>
          </a:xfrm>
          <a:prstGeom prst="curvedConnector3">
            <a:avLst/>
          </a:prstGeom>
          <a:noFill/>
          <a:ln w="35999">
            <a:solidFill>
              <a:srgbClr val="000000">
                <a:alpha val="50000"/>
              </a:srgbClr>
            </a:solidFill>
            <a:prstDash val="solid"/>
            <a:tailEnd type="arrow"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</p:cxnSp>
      <p:cxnSp>
        <p:nvCxnSpPr>
          <p:cNvPr id="24" name="Curved Connector 23"/>
          <p:cNvCxnSpPr>
            <a:stCxn id="5" idx="0"/>
            <a:endCxn id="6" idx="0"/>
          </p:cNvCxnSpPr>
          <p:nvPr/>
        </p:nvCxnSpPr>
        <p:spPr>
          <a:xfrm rot="5400000" flipH="1" flipV="1">
            <a:off x="4245164" y="1061494"/>
            <a:ext cx="11521" cy="1796028"/>
          </a:xfrm>
          <a:prstGeom prst="curvedConnector3">
            <a:avLst>
              <a:gd name="adj1" fmla="val 1800000"/>
            </a:avLst>
          </a:prstGeom>
          <a:noFill/>
          <a:ln w="35999">
            <a:solidFill>
              <a:srgbClr val="000000">
                <a:alpha val="50000"/>
              </a:srgbClr>
            </a:solidFill>
            <a:prstDash val="solid"/>
            <a:tailEnd type="arrow"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</p:cxnSp>
      <p:cxnSp>
        <p:nvCxnSpPr>
          <p:cNvPr id="25" name="Curved Connector 24"/>
          <p:cNvCxnSpPr>
            <a:stCxn id="9" idx="2"/>
            <a:endCxn id="8" idx="1"/>
          </p:cNvCxnSpPr>
          <p:nvPr/>
        </p:nvCxnSpPr>
        <p:spPr>
          <a:xfrm rot="5400000">
            <a:off x="4245092" y="4082356"/>
            <a:ext cx="1387986" cy="734738"/>
          </a:xfrm>
          <a:prstGeom prst="curvedConnector4">
            <a:avLst>
              <a:gd name="adj1" fmla="val 41176"/>
              <a:gd name="adj2" fmla="val 128222"/>
            </a:avLst>
          </a:prstGeom>
          <a:noFill/>
          <a:ln w="35999">
            <a:solidFill>
              <a:srgbClr val="000000">
                <a:alpha val="50000"/>
              </a:srgbClr>
            </a:solidFill>
            <a:prstDash val="solid"/>
            <a:tailEnd type="arrow"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</p:cxnSp>
      <p:sp>
        <p:nvSpPr>
          <p:cNvPr id="26" name="Rectangle 25"/>
          <p:cNvSpPr/>
          <p:nvPr/>
        </p:nvSpPr>
        <p:spPr>
          <a:xfrm>
            <a:off x="7184128" y="4898780"/>
            <a:ext cx="1142926" cy="489876"/>
          </a:xfrm>
          <a:prstGeom prst="rect">
            <a:avLst/>
          </a:prstGeom>
          <a:solidFill>
            <a:srgbClr val="FF6633"/>
          </a:solidFill>
          <a:ln w="35999">
            <a:solidFill>
              <a:srgbClr val="000000">
                <a:alpha val="50000"/>
              </a:srgbClr>
            </a:solidFill>
            <a:prstDash val="solid"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  <p:txBody>
          <a:bodyPr vert="horz" wrap="square" lIns="81643" tIns="40817" rIns="81643" bIns="40817" anchor="ctr" anchorCtr="1" compatLnSpc="1"/>
          <a:lstStyle/>
          <a:p>
            <a:pPr algn="ctr"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100">
                <a:solidFill>
                  <a:srgbClr val="000000"/>
                </a:solidFill>
                <a:latin typeface="Bitstream Vera Sans Mono" pitchFamily="49"/>
                <a:ea typeface="SimSun" pitchFamily="2"/>
                <a:cs typeface="SimSun" pitchFamily="2"/>
              </a:rPr>
              <a:t>Version 0.2.2.3</a:t>
            </a:r>
          </a:p>
        </p:txBody>
      </p:sp>
      <p:cxnSp>
        <p:nvCxnSpPr>
          <p:cNvPr id="27" name="Curved Connector 26"/>
          <p:cNvCxnSpPr>
            <a:endCxn id="26" idx="0"/>
          </p:cNvCxnSpPr>
          <p:nvPr/>
        </p:nvCxnSpPr>
        <p:spPr>
          <a:xfrm>
            <a:off x="6449385" y="4898780"/>
            <a:ext cx="1306202" cy="0"/>
          </a:xfrm>
          <a:prstGeom prst="curvedConnector3">
            <a:avLst/>
          </a:prstGeom>
          <a:noFill/>
          <a:ln w="35999">
            <a:solidFill>
              <a:srgbClr val="000000">
                <a:alpha val="50000"/>
              </a:srgbClr>
            </a:solidFill>
            <a:prstDash val="solid"/>
            <a:tailEnd type="arrow"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</p:cxnSp>
      <p:cxnSp>
        <p:nvCxnSpPr>
          <p:cNvPr id="28" name="Curved Connector 27"/>
          <p:cNvCxnSpPr/>
          <p:nvPr/>
        </p:nvCxnSpPr>
        <p:spPr>
          <a:xfrm>
            <a:off x="7673954" y="4898780"/>
            <a:ext cx="1306202" cy="0"/>
          </a:xfrm>
          <a:prstGeom prst="curvedConnector3">
            <a:avLst/>
          </a:prstGeom>
          <a:noFill/>
          <a:ln w="35999">
            <a:solidFill>
              <a:srgbClr val="000000">
                <a:alpha val="50000"/>
              </a:srgbClr>
            </a:solidFill>
            <a:prstDash val="solid"/>
            <a:tailEnd type="arrow"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</p:cxnSp>
      <p:cxnSp>
        <p:nvCxnSpPr>
          <p:cNvPr id="29" name="Curved Connector 28"/>
          <p:cNvCxnSpPr/>
          <p:nvPr/>
        </p:nvCxnSpPr>
        <p:spPr>
          <a:xfrm>
            <a:off x="8000504" y="3429149"/>
            <a:ext cx="909440" cy="9142"/>
          </a:xfrm>
          <a:prstGeom prst="curvedConnector3">
            <a:avLst/>
          </a:prstGeom>
          <a:noFill/>
          <a:ln w="35999">
            <a:solidFill>
              <a:srgbClr val="000000">
                <a:alpha val="50000"/>
              </a:srgbClr>
            </a:solidFill>
            <a:prstDash val="solid"/>
            <a:tailEnd type="arrow"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</p:cxnSp>
      <p:cxnSp>
        <p:nvCxnSpPr>
          <p:cNvPr id="30" name="Curved Connector 29"/>
          <p:cNvCxnSpPr/>
          <p:nvPr/>
        </p:nvCxnSpPr>
        <p:spPr>
          <a:xfrm>
            <a:off x="7184128" y="1980089"/>
            <a:ext cx="1306202" cy="0"/>
          </a:xfrm>
          <a:prstGeom prst="curvedConnector3">
            <a:avLst/>
          </a:prstGeom>
          <a:noFill/>
          <a:ln w="35999">
            <a:solidFill>
              <a:srgbClr val="000000">
                <a:alpha val="50000"/>
              </a:srgbClr>
            </a:solidFill>
            <a:prstDash val="solid"/>
            <a:tailEnd type="arrow"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7357841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i-FI" dirty="0" smtClean="0"/>
              <a:t>Release &amp; </a:t>
            </a:r>
            <a:r>
              <a:rPr lang="fi-FI" dirty="0" err="1" smtClean="0"/>
              <a:t>Configuration</a:t>
            </a:r>
            <a:r>
              <a:rPr lang="fi-FI" dirty="0" smtClean="0"/>
              <a:t> Management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306202" y="1959508"/>
            <a:ext cx="816376" cy="489876"/>
          </a:xfrm>
          <a:prstGeom prst="rect">
            <a:avLst/>
          </a:prstGeom>
          <a:solidFill>
            <a:srgbClr val="FF6633"/>
          </a:solidFill>
          <a:ln w="35999">
            <a:solidFill>
              <a:srgbClr val="000000">
                <a:alpha val="50000"/>
              </a:srgbClr>
            </a:solidFill>
            <a:prstDash val="solid"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  <p:txBody>
          <a:bodyPr vert="horz" wrap="square" lIns="81643" tIns="40817" rIns="81643" bIns="40817" anchor="ctr" anchorCtr="1" compatLnSpc="1"/>
          <a:lstStyle/>
          <a:p>
            <a:pPr algn="ctr"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100">
                <a:solidFill>
                  <a:srgbClr val="000000"/>
                </a:solidFill>
                <a:latin typeface="Bitstream Vera Sans Mono" pitchFamily="49"/>
                <a:ea typeface="SimSun" pitchFamily="2"/>
                <a:cs typeface="SimSun" pitchFamily="2"/>
              </a:rPr>
              <a:t>Version 0.1</a:t>
            </a:r>
          </a:p>
        </p:txBody>
      </p:sp>
      <p:sp>
        <p:nvSpPr>
          <p:cNvPr id="5" name="Rectangle 4"/>
          <p:cNvSpPr/>
          <p:nvPr/>
        </p:nvSpPr>
        <p:spPr>
          <a:xfrm>
            <a:off x="2612412" y="1959508"/>
            <a:ext cx="1469477" cy="489876"/>
          </a:xfrm>
          <a:prstGeom prst="rect">
            <a:avLst/>
          </a:prstGeom>
          <a:solidFill>
            <a:srgbClr val="FF6633"/>
          </a:solidFill>
          <a:ln w="35999">
            <a:solidFill>
              <a:srgbClr val="000000">
                <a:alpha val="50000"/>
              </a:srgbClr>
            </a:solidFill>
            <a:prstDash val="solid"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  <p:txBody>
          <a:bodyPr vert="horz" wrap="square" lIns="81643" tIns="40817" rIns="81643" bIns="40817" anchor="ctr" anchorCtr="1" compatLnSpc="1"/>
          <a:lstStyle/>
          <a:p>
            <a:pPr algn="ctr"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100">
                <a:solidFill>
                  <a:srgbClr val="000000"/>
                </a:solidFill>
                <a:latin typeface="Bitstream Vera Sans Mono" pitchFamily="49"/>
                <a:ea typeface="SimSun" pitchFamily="2"/>
                <a:cs typeface="SimSun" pitchFamily="2"/>
              </a:rPr>
              <a:t>Version 0.2</a:t>
            </a:r>
          </a:p>
        </p:txBody>
      </p:sp>
      <p:sp>
        <p:nvSpPr>
          <p:cNvPr id="6" name="Rectangle 5"/>
          <p:cNvSpPr/>
          <p:nvPr/>
        </p:nvSpPr>
        <p:spPr>
          <a:xfrm>
            <a:off x="4408440" y="1959508"/>
            <a:ext cx="1469477" cy="489876"/>
          </a:xfrm>
          <a:prstGeom prst="rect">
            <a:avLst/>
          </a:prstGeom>
          <a:solidFill>
            <a:srgbClr val="FF6633"/>
          </a:solidFill>
          <a:ln w="35999">
            <a:solidFill>
              <a:srgbClr val="000000">
                <a:alpha val="50000"/>
              </a:srgbClr>
            </a:solidFill>
            <a:prstDash val="solid"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  <p:txBody>
          <a:bodyPr vert="horz" wrap="square" lIns="81643" tIns="40817" rIns="81643" bIns="40817" anchor="ctr" anchorCtr="1" compatLnSpc="1"/>
          <a:lstStyle/>
          <a:p>
            <a:pPr algn="ctr"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100">
                <a:solidFill>
                  <a:srgbClr val="000000"/>
                </a:solidFill>
                <a:latin typeface="Bitstream Vera Sans Mono" pitchFamily="49"/>
                <a:ea typeface="SimSun" pitchFamily="2"/>
                <a:cs typeface="SimSun" pitchFamily="2"/>
              </a:rPr>
              <a:t>Version 0.3</a:t>
            </a:r>
          </a:p>
        </p:txBody>
      </p:sp>
      <p:sp>
        <p:nvSpPr>
          <p:cNvPr id="7" name="Rectangle 6"/>
          <p:cNvSpPr/>
          <p:nvPr/>
        </p:nvSpPr>
        <p:spPr>
          <a:xfrm>
            <a:off x="2612412" y="3265856"/>
            <a:ext cx="1469477" cy="489876"/>
          </a:xfrm>
          <a:prstGeom prst="rect">
            <a:avLst/>
          </a:prstGeom>
          <a:solidFill>
            <a:srgbClr val="FF6633"/>
          </a:solidFill>
          <a:ln w="35999">
            <a:solidFill>
              <a:srgbClr val="000000">
                <a:alpha val="50000"/>
              </a:srgbClr>
            </a:solidFill>
            <a:prstDash val="solid"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  <p:txBody>
          <a:bodyPr vert="horz" wrap="square" lIns="81643" tIns="40817" rIns="81643" bIns="40817" anchor="ctr" anchorCtr="1" compatLnSpc="1"/>
          <a:lstStyle/>
          <a:p>
            <a:pPr algn="ctr"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100">
                <a:solidFill>
                  <a:srgbClr val="000000"/>
                </a:solidFill>
                <a:latin typeface="Bitstream Vera Sans Mono" pitchFamily="49"/>
                <a:ea typeface="SimSun" pitchFamily="2"/>
                <a:cs typeface="SimSun" pitchFamily="2"/>
              </a:rPr>
              <a:t>Version 0.2.1</a:t>
            </a:r>
          </a:p>
        </p:txBody>
      </p:sp>
      <p:sp>
        <p:nvSpPr>
          <p:cNvPr id="8" name="Rectangle 7"/>
          <p:cNvSpPr/>
          <p:nvPr/>
        </p:nvSpPr>
        <p:spPr>
          <a:xfrm>
            <a:off x="4571716" y="4898780"/>
            <a:ext cx="1142926" cy="489876"/>
          </a:xfrm>
          <a:prstGeom prst="rect">
            <a:avLst/>
          </a:prstGeom>
          <a:solidFill>
            <a:srgbClr val="FF6633"/>
          </a:solidFill>
          <a:ln w="35999">
            <a:solidFill>
              <a:srgbClr val="000000">
                <a:alpha val="50000"/>
              </a:srgbClr>
            </a:solidFill>
            <a:prstDash val="solid"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  <p:txBody>
          <a:bodyPr vert="horz" wrap="square" lIns="81643" tIns="40817" rIns="81643" bIns="40817" anchor="ctr" anchorCtr="1" compatLnSpc="1"/>
          <a:lstStyle/>
          <a:p>
            <a:pPr algn="ctr"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100">
                <a:solidFill>
                  <a:srgbClr val="000000"/>
                </a:solidFill>
                <a:latin typeface="Bitstream Vera Sans Mono" pitchFamily="49"/>
                <a:ea typeface="SimSun" pitchFamily="2"/>
                <a:cs typeface="SimSun" pitchFamily="2"/>
              </a:rPr>
              <a:t>Version 0.2.2.1</a:t>
            </a:r>
          </a:p>
        </p:txBody>
      </p:sp>
      <p:sp>
        <p:nvSpPr>
          <p:cNvPr id="9" name="Rectangle 8"/>
          <p:cNvSpPr/>
          <p:nvPr/>
        </p:nvSpPr>
        <p:spPr>
          <a:xfrm>
            <a:off x="4408440" y="3265856"/>
            <a:ext cx="1796028" cy="489876"/>
          </a:xfrm>
          <a:prstGeom prst="rect">
            <a:avLst/>
          </a:prstGeom>
          <a:solidFill>
            <a:srgbClr val="FF6633"/>
          </a:solidFill>
          <a:ln w="35999">
            <a:solidFill>
              <a:srgbClr val="000000">
                <a:alpha val="50000"/>
              </a:srgbClr>
            </a:solidFill>
            <a:prstDash val="solid"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  <p:txBody>
          <a:bodyPr vert="horz" wrap="square" lIns="81643" tIns="40817" rIns="81643" bIns="40817" anchor="ctr" anchorCtr="1" compatLnSpc="1"/>
          <a:lstStyle/>
          <a:p>
            <a:pPr algn="ctr"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100">
                <a:solidFill>
                  <a:srgbClr val="000000"/>
                </a:solidFill>
                <a:latin typeface="Bitstream Vera Sans Mono" pitchFamily="49"/>
                <a:ea typeface="SimSun" pitchFamily="2"/>
                <a:cs typeface="SimSun" pitchFamily="2"/>
              </a:rPr>
              <a:t>Version 0.2.2</a:t>
            </a:r>
          </a:p>
        </p:txBody>
      </p:sp>
      <p:sp>
        <p:nvSpPr>
          <p:cNvPr id="10" name="Rectangle 9"/>
          <p:cNvSpPr/>
          <p:nvPr/>
        </p:nvSpPr>
        <p:spPr>
          <a:xfrm>
            <a:off x="6204468" y="1959508"/>
            <a:ext cx="1796028" cy="489876"/>
          </a:xfrm>
          <a:prstGeom prst="rect">
            <a:avLst/>
          </a:prstGeom>
          <a:solidFill>
            <a:srgbClr val="FF6633"/>
          </a:solidFill>
          <a:ln w="35999">
            <a:solidFill>
              <a:srgbClr val="000000">
                <a:alpha val="50000"/>
              </a:srgbClr>
            </a:solidFill>
            <a:prstDash val="solid"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  <p:txBody>
          <a:bodyPr vert="horz" wrap="square" lIns="81643" tIns="40817" rIns="81643" bIns="40817" anchor="ctr" anchorCtr="1" compatLnSpc="1"/>
          <a:lstStyle/>
          <a:p>
            <a:pPr algn="ctr"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100">
                <a:solidFill>
                  <a:srgbClr val="000000"/>
                </a:solidFill>
                <a:latin typeface="Bitstream Vera Sans Mono" pitchFamily="49"/>
                <a:ea typeface="SimSun" pitchFamily="2"/>
                <a:cs typeface="SimSun" pitchFamily="2"/>
              </a:rPr>
              <a:t>Version 0.4</a:t>
            </a:r>
          </a:p>
        </p:txBody>
      </p:sp>
      <p:cxnSp>
        <p:nvCxnSpPr>
          <p:cNvPr id="11" name="Curved Connector 10"/>
          <p:cNvCxnSpPr>
            <a:stCxn id="4" idx="0"/>
            <a:endCxn id="5" idx="0"/>
          </p:cNvCxnSpPr>
          <p:nvPr/>
        </p:nvCxnSpPr>
        <p:spPr>
          <a:xfrm rot="5400000" flipH="1" flipV="1">
            <a:off x="2530769" y="1143129"/>
            <a:ext cx="11521" cy="1632760"/>
          </a:xfrm>
          <a:prstGeom prst="curvedConnector3">
            <a:avLst>
              <a:gd name="adj1" fmla="val 1800000"/>
            </a:avLst>
          </a:prstGeom>
          <a:noFill/>
          <a:ln w="35999">
            <a:solidFill>
              <a:srgbClr val="000000">
                <a:alpha val="50000"/>
              </a:srgbClr>
            </a:solidFill>
            <a:prstDash val="solid"/>
            <a:tailEnd type="arrow"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</p:cxnSp>
      <p:cxnSp>
        <p:nvCxnSpPr>
          <p:cNvPr id="12" name="Curved Connector 11"/>
          <p:cNvCxnSpPr>
            <a:stCxn id="5" idx="3"/>
            <a:endCxn id="6" idx="1"/>
          </p:cNvCxnSpPr>
          <p:nvPr/>
        </p:nvCxnSpPr>
        <p:spPr>
          <a:xfrm>
            <a:off x="4081889" y="2204447"/>
            <a:ext cx="326551" cy="11521"/>
          </a:xfrm>
          <a:prstGeom prst="curvedConnector3">
            <a:avLst/>
          </a:prstGeom>
          <a:noFill/>
          <a:ln w="35999">
            <a:solidFill>
              <a:srgbClr val="000000">
                <a:alpha val="50000"/>
              </a:srgbClr>
            </a:solidFill>
            <a:prstDash val="solid"/>
            <a:tailEnd type="arrow"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</p:cxnSp>
      <p:cxnSp>
        <p:nvCxnSpPr>
          <p:cNvPr id="13" name="Curved Connector 12"/>
          <p:cNvCxnSpPr>
            <a:stCxn id="5" idx="2"/>
            <a:endCxn id="7" idx="1"/>
          </p:cNvCxnSpPr>
          <p:nvPr/>
        </p:nvCxnSpPr>
        <p:spPr>
          <a:xfrm rot="5400000">
            <a:off x="2449078" y="2612720"/>
            <a:ext cx="1061409" cy="734738"/>
          </a:xfrm>
          <a:prstGeom prst="curvedConnector4">
            <a:avLst>
              <a:gd name="adj1" fmla="val 38462"/>
              <a:gd name="adj2" fmla="val 128222"/>
            </a:avLst>
          </a:prstGeom>
          <a:noFill/>
          <a:ln w="35999">
            <a:solidFill>
              <a:srgbClr val="000000">
                <a:alpha val="50000"/>
              </a:srgbClr>
            </a:solidFill>
            <a:prstDash val="solid"/>
            <a:tailEnd type="arrow"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</p:cxnSp>
      <p:cxnSp>
        <p:nvCxnSpPr>
          <p:cNvPr id="14" name="Curved Connector 13"/>
          <p:cNvCxnSpPr>
            <a:stCxn id="8" idx="0"/>
          </p:cNvCxnSpPr>
          <p:nvPr/>
        </p:nvCxnSpPr>
        <p:spPr>
          <a:xfrm>
            <a:off x="5143183" y="4898780"/>
            <a:ext cx="1306202" cy="0"/>
          </a:xfrm>
          <a:prstGeom prst="curvedConnector3">
            <a:avLst/>
          </a:prstGeom>
          <a:noFill/>
          <a:ln w="35999">
            <a:solidFill>
              <a:srgbClr val="000000">
                <a:alpha val="50000"/>
              </a:srgbClr>
            </a:solidFill>
            <a:prstDash val="solid"/>
            <a:tailEnd type="arrow"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</p:cxnSp>
      <p:cxnSp>
        <p:nvCxnSpPr>
          <p:cNvPr id="15" name="Curved Connector 14"/>
          <p:cNvCxnSpPr>
            <a:stCxn id="6" idx="0"/>
          </p:cNvCxnSpPr>
          <p:nvPr/>
        </p:nvCxnSpPr>
        <p:spPr>
          <a:xfrm>
            <a:off x="5143183" y="1959508"/>
            <a:ext cx="1959303" cy="0"/>
          </a:xfrm>
          <a:prstGeom prst="curvedConnector3">
            <a:avLst/>
          </a:prstGeom>
          <a:noFill/>
          <a:ln w="35999">
            <a:solidFill>
              <a:srgbClr val="000000">
                <a:alpha val="50000"/>
              </a:srgbClr>
            </a:solidFill>
            <a:prstDash val="solid"/>
            <a:tailEnd type="arrow"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</p:cxnSp>
      <p:sp>
        <p:nvSpPr>
          <p:cNvPr id="16" name="TextBox 15"/>
          <p:cNvSpPr txBox="1"/>
          <p:nvPr/>
        </p:nvSpPr>
        <p:spPr>
          <a:xfrm>
            <a:off x="163275" y="2122809"/>
            <a:ext cx="816376" cy="313195"/>
          </a:xfrm>
          <a:prstGeom prst="rect">
            <a:avLst/>
          </a:prstGeom>
          <a:noFill/>
          <a:ln>
            <a:noFill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  <p:txBody>
          <a:bodyPr vert="horz" wrap="square" lIns="81643" tIns="40817" rIns="81643" bIns="40817" anchor="t" anchorCtr="0" compatLnSpc="1">
            <a:spAutoFit/>
          </a:bodyPr>
          <a:lstStyle/>
          <a:p>
            <a:pPr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600">
                <a:solidFill>
                  <a:srgbClr val="000000"/>
                </a:solidFill>
                <a:latin typeface="Bitstream Vera Sans Mono" pitchFamily="49"/>
                <a:ea typeface="SimSun" pitchFamily="2"/>
                <a:cs typeface="SimSun" pitchFamily="2"/>
              </a:rPr>
              <a:t>Trunk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63275" y="4910867"/>
            <a:ext cx="1306202" cy="544418"/>
          </a:xfrm>
          <a:prstGeom prst="rect">
            <a:avLst/>
          </a:prstGeom>
          <a:noFill/>
          <a:ln>
            <a:noFill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  <p:txBody>
          <a:bodyPr vert="horz" wrap="square" lIns="81643" tIns="40817" rIns="81643" bIns="40817" anchor="t" anchorCtr="0" compatLnSpc="1">
            <a:spAutoFit/>
          </a:bodyPr>
          <a:lstStyle/>
          <a:p>
            <a:pPr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600">
                <a:solidFill>
                  <a:srgbClr val="000000"/>
                </a:solidFill>
                <a:latin typeface="Bitstream Vera Sans Mono" pitchFamily="49"/>
                <a:ea typeface="SimSun" pitchFamily="2"/>
                <a:cs typeface="SimSun" pitchFamily="2"/>
              </a:rPr>
              <a:t>Customer 1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63275" y="3277934"/>
            <a:ext cx="1306202" cy="544418"/>
          </a:xfrm>
          <a:prstGeom prst="rect">
            <a:avLst/>
          </a:prstGeom>
          <a:noFill/>
          <a:ln>
            <a:noFill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  <p:txBody>
          <a:bodyPr vert="horz" wrap="square" lIns="81643" tIns="40817" rIns="81643" bIns="40817" anchor="t" anchorCtr="0" compatLnSpc="1">
            <a:spAutoFit/>
          </a:bodyPr>
          <a:lstStyle/>
          <a:p>
            <a:pPr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600">
                <a:solidFill>
                  <a:srgbClr val="000000"/>
                </a:solidFill>
                <a:latin typeface="Bitstream Vera Sans Mono" pitchFamily="49"/>
                <a:ea typeface="SimSun" pitchFamily="2"/>
                <a:cs typeface="SimSun" pitchFamily="2"/>
              </a:rPr>
              <a:t>Customer 1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367752" y="3265856"/>
            <a:ext cx="1632752" cy="489876"/>
          </a:xfrm>
          <a:prstGeom prst="rect">
            <a:avLst/>
          </a:prstGeom>
          <a:solidFill>
            <a:srgbClr val="FF6633"/>
          </a:solidFill>
          <a:ln w="35999">
            <a:solidFill>
              <a:srgbClr val="000000">
                <a:alpha val="50000"/>
              </a:srgbClr>
            </a:solidFill>
            <a:prstDash val="solid"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  <p:txBody>
          <a:bodyPr vert="horz" wrap="square" lIns="81643" tIns="40817" rIns="81643" bIns="40817" anchor="ctr" anchorCtr="1" compatLnSpc="1"/>
          <a:lstStyle/>
          <a:p>
            <a:pPr algn="ctr"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100">
                <a:solidFill>
                  <a:srgbClr val="000000"/>
                </a:solidFill>
                <a:latin typeface="Bitstream Vera Sans Mono" pitchFamily="49"/>
                <a:ea typeface="SimSun" pitchFamily="2"/>
                <a:cs typeface="SimSun" pitchFamily="2"/>
              </a:rPr>
              <a:t>Version 0.2.3</a:t>
            </a:r>
          </a:p>
        </p:txBody>
      </p:sp>
      <p:sp>
        <p:nvSpPr>
          <p:cNvPr id="20" name="Rectangle 19"/>
          <p:cNvSpPr/>
          <p:nvPr/>
        </p:nvSpPr>
        <p:spPr>
          <a:xfrm>
            <a:off x="5877918" y="4898780"/>
            <a:ext cx="1142926" cy="489876"/>
          </a:xfrm>
          <a:prstGeom prst="rect">
            <a:avLst/>
          </a:prstGeom>
          <a:solidFill>
            <a:srgbClr val="FF6633"/>
          </a:solidFill>
          <a:ln w="35999">
            <a:solidFill>
              <a:srgbClr val="000000">
                <a:alpha val="50000"/>
              </a:srgbClr>
            </a:solidFill>
            <a:prstDash val="solid"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  <p:txBody>
          <a:bodyPr vert="horz" wrap="square" lIns="81643" tIns="40817" rIns="81643" bIns="40817" anchor="ctr" anchorCtr="1" compatLnSpc="1"/>
          <a:lstStyle/>
          <a:p>
            <a:pPr algn="ctr"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100">
                <a:solidFill>
                  <a:srgbClr val="000000"/>
                </a:solidFill>
                <a:latin typeface="Bitstream Vera Sans Mono" pitchFamily="49"/>
                <a:ea typeface="SimSun" pitchFamily="2"/>
                <a:cs typeface="SimSun" pitchFamily="2"/>
              </a:rPr>
              <a:t>Version 0.2.2.2</a:t>
            </a:r>
          </a:p>
        </p:txBody>
      </p:sp>
      <p:cxnSp>
        <p:nvCxnSpPr>
          <p:cNvPr id="21" name="Curved Connector 20"/>
          <p:cNvCxnSpPr>
            <a:stCxn id="7" idx="0"/>
            <a:endCxn id="9" idx="0"/>
          </p:cNvCxnSpPr>
          <p:nvPr/>
        </p:nvCxnSpPr>
        <p:spPr>
          <a:xfrm rot="5400000" flipH="1" flipV="1">
            <a:off x="4326802" y="2286204"/>
            <a:ext cx="11521" cy="1959303"/>
          </a:xfrm>
          <a:prstGeom prst="curvedConnector3">
            <a:avLst>
              <a:gd name="adj1" fmla="val 1800000"/>
            </a:avLst>
          </a:prstGeom>
          <a:noFill/>
          <a:ln w="35999">
            <a:solidFill>
              <a:srgbClr val="000000">
                <a:alpha val="50000"/>
              </a:srgbClr>
            </a:solidFill>
            <a:prstDash val="solid"/>
            <a:tailEnd type="arrow"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</p:cxnSp>
      <p:cxnSp>
        <p:nvCxnSpPr>
          <p:cNvPr id="22" name="Curved Connector 21"/>
          <p:cNvCxnSpPr>
            <a:stCxn id="9" idx="0"/>
          </p:cNvCxnSpPr>
          <p:nvPr/>
        </p:nvCxnSpPr>
        <p:spPr>
          <a:xfrm>
            <a:off x="5306459" y="3265856"/>
            <a:ext cx="1877669" cy="0"/>
          </a:xfrm>
          <a:prstGeom prst="curvedConnector3">
            <a:avLst/>
          </a:prstGeom>
          <a:noFill/>
          <a:ln w="35999">
            <a:solidFill>
              <a:srgbClr val="000000">
                <a:alpha val="50000"/>
              </a:srgbClr>
            </a:solidFill>
            <a:prstDash val="solid"/>
            <a:tailEnd type="arrow"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</p:cxnSp>
      <p:cxnSp>
        <p:nvCxnSpPr>
          <p:cNvPr id="23" name="Curved Connector 22"/>
          <p:cNvCxnSpPr/>
          <p:nvPr/>
        </p:nvCxnSpPr>
        <p:spPr>
          <a:xfrm>
            <a:off x="4081890" y="2204451"/>
            <a:ext cx="326550" cy="0"/>
          </a:xfrm>
          <a:prstGeom prst="curvedConnector3">
            <a:avLst/>
          </a:prstGeom>
          <a:noFill/>
          <a:ln w="35999">
            <a:solidFill>
              <a:srgbClr val="000000">
                <a:alpha val="50000"/>
              </a:srgbClr>
            </a:solidFill>
            <a:prstDash val="solid"/>
            <a:tailEnd type="arrow"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</p:cxnSp>
      <p:cxnSp>
        <p:nvCxnSpPr>
          <p:cNvPr id="24" name="Curved Connector 23"/>
          <p:cNvCxnSpPr>
            <a:stCxn id="5" idx="0"/>
            <a:endCxn id="6" idx="0"/>
          </p:cNvCxnSpPr>
          <p:nvPr/>
        </p:nvCxnSpPr>
        <p:spPr>
          <a:xfrm rot="5400000" flipH="1" flipV="1">
            <a:off x="4245164" y="1061494"/>
            <a:ext cx="11521" cy="1796028"/>
          </a:xfrm>
          <a:prstGeom prst="curvedConnector3">
            <a:avLst>
              <a:gd name="adj1" fmla="val 1800000"/>
            </a:avLst>
          </a:prstGeom>
          <a:noFill/>
          <a:ln w="35999">
            <a:solidFill>
              <a:srgbClr val="000000">
                <a:alpha val="50000"/>
              </a:srgbClr>
            </a:solidFill>
            <a:prstDash val="solid"/>
            <a:tailEnd type="arrow"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</p:cxnSp>
      <p:cxnSp>
        <p:nvCxnSpPr>
          <p:cNvPr id="25" name="Curved Connector 24"/>
          <p:cNvCxnSpPr>
            <a:stCxn id="9" idx="2"/>
            <a:endCxn id="8" idx="1"/>
          </p:cNvCxnSpPr>
          <p:nvPr/>
        </p:nvCxnSpPr>
        <p:spPr>
          <a:xfrm rot="5400000">
            <a:off x="4245092" y="4082356"/>
            <a:ext cx="1387986" cy="734738"/>
          </a:xfrm>
          <a:prstGeom prst="curvedConnector4">
            <a:avLst>
              <a:gd name="adj1" fmla="val 41176"/>
              <a:gd name="adj2" fmla="val 128222"/>
            </a:avLst>
          </a:prstGeom>
          <a:noFill/>
          <a:ln w="35999">
            <a:solidFill>
              <a:srgbClr val="000000">
                <a:alpha val="50000"/>
              </a:srgbClr>
            </a:solidFill>
            <a:prstDash val="solid"/>
            <a:tailEnd type="arrow"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</p:cxnSp>
      <p:sp>
        <p:nvSpPr>
          <p:cNvPr id="26" name="Rectangle 25"/>
          <p:cNvSpPr/>
          <p:nvPr/>
        </p:nvSpPr>
        <p:spPr>
          <a:xfrm>
            <a:off x="7184128" y="4898780"/>
            <a:ext cx="1142926" cy="489876"/>
          </a:xfrm>
          <a:prstGeom prst="rect">
            <a:avLst/>
          </a:prstGeom>
          <a:solidFill>
            <a:srgbClr val="FF6633"/>
          </a:solidFill>
          <a:ln w="35999">
            <a:solidFill>
              <a:srgbClr val="000000">
                <a:alpha val="50000"/>
              </a:srgbClr>
            </a:solidFill>
            <a:prstDash val="solid"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  <p:txBody>
          <a:bodyPr vert="horz" wrap="square" lIns="81643" tIns="40817" rIns="81643" bIns="40817" anchor="ctr" anchorCtr="1" compatLnSpc="1"/>
          <a:lstStyle/>
          <a:p>
            <a:pPr algn="ctr"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100">
                <a:solidFill>
                  <a:srgbClr val="000000"/>
                </a:solidFill>
                <a:latin typeface="Bitstream Vera Sans Mono" pitchFamily="49"/>
                <a:ea typeface="SimSun" pitchFamily="2"/>
                <a:cs typeface="SimSun" pitchFamily="2"/>
              </a:rPr>
              <a:t>Version 0.2.2.3</a:t>
            </a:r>
          </a:p>
        </p:txBody>
      </p:sp>
      <p:cxnSp>
        <p:nvCxnSpPr>
          <p:cNvPr id="27" name="Curved Connector 26"/>
          <p:cNvCxnSpPr>
            <a:endCxn id="26" idx="0"/>
          </p:cNvCxnSpPr>
          <p:nvPr/>
        </p:nvCxnSpPr>
        <p:spPr>
          <a:xfrm>
            <a:off x="6449385" y="4898780"/>
            <a:ext cx="1306202" cy="0"/>
          </a:xfrm>
          <a:prstGeom prst="curvedConnector3">
            <a:avLst/>
          </a:prstGeom>
          <a:noFill/>
          <a:ln w="35999">
            <a:solidFill>
              <a:srgbClr val="000000">
                <a:alpha val="50000"/>
              </a:srgbClr>
            </a:solidFill>
            <a:prstDash val="solid"/>
            <a:tailEnd type="arrow"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</p:cxnSp>
      <p:cxnSp>
        <p:nvCxnSpPr>
          <p:cNvPr id="28" name="Curved Connector 27"/>
          <p:cNvCxnSpPr/>
          <p:nvPr/>
        </p:nvCxnSpPr>
        <p:spPr>
          <a:xfrm>
            <a:off x="7673954" y="4898780"/>
            <a:ext cx="1306202" cy="0"/>
          </a:xfrm>
          <a:prstGeom prst="curvedConnector3">
            <a:avLst/>
          </a:prstGeom>
          <a:noFill/>
          <a:ln w="35999">
            <a:solidFill>
              <a:srgbClr val="000000">
                <a:alpha val="50000"/>
              </a:srgbClr>
            </a:solidFill>
            <a:prstDash val="solid"/>
            <a:tailEnd type="arrow"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</p:cxnSp>
      <p:cxnSp>
        <p:nvCxnSpPr>
          <p:cNvPr id="29" name="Curved Connector 28"/>
          <p:cNvCxnSpPr/>
          <p:nvPr/>
        </p:nvCxnSpPr>
        <p:spPr>
          <a:xfrm>
            <a:off x="7184128" y="3265856"/>
            <a:ext cx="1306202" cy="0"/>
          </a:xfrm>
          <a:prstGeom prst="curvedConnector3">
            <a:avLst/>
          </a:prstGeom>
          <a:noFill/>
          <a:ln w="35999">
            <a:solidFill>
              <a:srgbClr val="000000">
                <a:alpha val="50000"/>
              </a:srgbClr>
            </a:solidFill>
            <a:prstDash val="solid"/>
            <a:tailEnd type="arrow"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</p:cxnSp>
      <p:cxnSp>
        <p:nvCxnSpPr>
          <p:cNvPr id="30" name="Curved Connector 29"/>
          <p:cNvCxnSpPr/>
          <p:nvPr/>
        </p:nvCxnSpPr>
        <p:spPr>
          <a:xfrm>
            <a:off x="7184128" y="1980089"/>
            <a:ext cx="1306202" cy="0"/>
          </a:xfrm>
          <a:prstGeom prst="curvedConnector3">
            <a:avLst/>
          </a:prstGeom>
          <a:noFill/>
          <a:ln w="35999">
            <a:solidFill>
              <a:srgbClr val="000000">
                <a:alpha val="50000"/>
              </a:srgbClr>
            </a:solidFill>
            <a:prstDash val="solid"/>
            <a:tailEnd type="arrow"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</p:cxnSp>
      <p:sp>
        <p:nvSpPr>
          <p:cNvPr id="31" name="Rectangle 30"/>
          <p:cNvSpPr/>
          <p:nvPr/>
        </p:nvSpPr>
        <p:spPr>
          <a:xfrm>
            <a:off x="1469477" y="2449394"/>
            <a:ext cx="163275" cy="326585"/>
          </a:xfrm>
          <a:prstGeom prst="rect">
            <a:avLst/>
          </a:prstGeom>
          <a:solidFill>
            <a:srgbClr val="FF0000"/>
          </a:solidFill>
          <a:ln w="35999">
            <a:solidFill>
              <a:srgbClr val="000000">
                <a:alpha val="50000"/>
              </a:srgbClr>
            </a:solidFill>
            <a:prstDash val="solid"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  <p:txBody>
          <a:bodyPr vert="horz" wrap="square" lIns="81643" tIns="40817" rIns="81643" bIns="40817" anchor="ctr" anchorCtr="1" compatLnSpc="1"/>
          <a:lstStyle/>
          <a:p>
            <a:pPr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i-FI" sz="1100">
              <a:solidFill>
                <a:srgbClr val="000000"/>
              </a:solidFill>
              <a:latin typeface="Bitstream Vera Sans Mono" pitchFamily="49"/>
              <a:ea typeface="SimSun" pitchFamily="2"/>
              <a:cs typeface="SimSun" pitchFamily="2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4898266" y="2449394"/>
            <a:ext cx="163275" cy="326585"/>
          </a:xfrm>
          <a:prstGeom prst="rect">
            <a:avLst/>
          </a:prstGeom>
          <a:solidFill>
            <a:srgbClr val="23FF23"/>
          </a:solidFill>
          <a:ln w="35999">
            <a:solidFill>
              <a:srgbClr val="000000">
                <a:alpha val="50000"/>
              </a:srgbClr>
            </a:solidFill>
            <a:prstDash val="solid"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  <p:txBody>
          <a:bodyPr vert="horz" wrap="square" lIns="81643" tIns="40817" rIns="81643" bIns="40817" anchor="ctr" anchorCtr="1" compatLnSpc="1"/>
          <a:lstStyle/>
          <a:p>
            <a:pPr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i-FI" sz="1100">
              <a:solidFill>
                <a:srgbClr val="000000"/>
              </a:solidFill>
              <a:latin typeface="Bitstream Vera Sans Mono" pitchFamily="49"/>
              <a:ea typeface="SimSun" pitchFamily="2"/>
              <a:cs typeface="SimSun" pitchFamily="2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1632753" y="2449394"/>
            <a:ext cx="163275" cy="326585"/>
          </a:xfrm>
          <a:prstGeom prst="rect">
            <a:avLst/>
          </a:prstGeom>
          <a:solidFill>
            <a:srgbClr val="2300DC"/>
          </a:solidFill>
          <a:ln w="35999">
            <a:solidFill>
              <a:srgbClr val="000000">
                <a:alpha val="50000"/>
              </a:srgbClr>
            </a:solidFill>
            <a:prstDash val="solid"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  <p:txBody>
          <a:bodyPr vert="horz" wrap="square" lIns="81643" tIns="40817" rIns="81643" bIns="40817" anchor="ctr" anchorCtr="1" compatLnSpc="1"/>
          <a:lstStyle/>
          <a:p>
            <a:pPr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i-FI" sz="1100">
              <a:solidFill>
                <a:srgbClr val="000000"/>
              </a:solidFill>
              <a:latin typeface="Bitstream Vera Sans Mono" pitchFamily="49"/>
              <a:ea typeface="SimSun" pitchFamily="2"/>
              <a:cs typeface="SimSun" pitchFamily="2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89825" y="2527121"/>
            <a:ext cx="816376" cy="397261"/>
          </a:xfrm>
          <a:prstGeom prst="rect">
            <a:avLst/>
          </a:prstGeom>
          <a:noFill/>
          <a:ln>
            <a:noFill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  <p:txBody>
          <a:bodyPr vert="horz" wrap="square" lIns="81643" tIns="40817" rIns="81643" bIns="40817" anchor="t" anchorCtr="0" compatLnSpc="1">
            <a:spAutoFit/>
          </a:bodyPr>
          <a:lstStyle/>
          <a:p>
            <a:pPr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100">
                <a:solidFill>
                  <a:srgbClr val="000000"/>
                </a:solidFill>
                <a:latin typeface="Bitstream Vera Sans Mono" pitchFamily="49"/>
                <a:ea typeface="SimSun" pitchFamily="2"/>
                <a:cs typeface="SimSun" pitchFamily="2"/>
              </a:rPr>
              <a:t>Features</a:t>
            </a:r>
          </a:p>
        </p:txBody>
      </p:sp>
      <p:sp>
        <p:nvSpPr>
          <p:cNvPr id="35" name="Rectangle 34"/>
          <p:cNvSpPr/>
          <p:nvPr/>
        </p:nvSpPr>
        <p:spPr>
          <a:xfrm>
            <a:off x="2938963" y="3755733"/>
            <a:ext cx="163275" cy="326585"/>
          </a:xfrm>
          <a:prstGeom prst="rect">
            <a:avLst/>
          </a:prstGeom>
          <a:solidFill>
            <a:srgbClr val="FF0000"/>
          </a:solidFill>
          <a:ln w="35999">
            <a:solidFill>
              <a:srgbClr val="000000">
                <a:alpha val="50000"/>
              </a:srgbClr>
            </a:solidFill>
            <a:prstDash val="solid"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  <p:txBody>
          <a:bodyPr vert="horz" wrap="square" lIns="81643" tIns="40817" rIns="81643" bIns="40817" anchor="ctr" anchorCtr="1" compatLnSpc="1"/>
          <a:lstStyle/>
          <a:p>
            <a:pPr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i-FI" sz="1100">
              <a:solidFill>
                <a:srgbClr val="000000"/>
              </a:solidFill>
              <a:latin typeface="Bitstream Vera Sans Mono" pitchFamily="49"/>
              <a:ea typeface="SimSun" pitchFamily="2"/>
              <a:cs typeface="SimSun" pitchFamily="2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4734991" y="5388658"/>
            <a:ext cx="163275" cy="326585"/>
          </a:xfrm>
          <a:prstGeom prst="rect">
            <a:avLst/>
          </a:prstGeom>
          <a:solidFill>
            <a:srgbClr val="FF0000"/>
          </a:solidFill>
          <a:ln w="35999">
            <a:solidFill>
              <a:srgbClr val="000000">
                <a:alpha val="50000"/>
              </a:srgbClr>
            </a:solidFill>
            <a:prstDash val="solid"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  <p:txBody>
          <a:bodyPr vert="horz" wrap="square" lIns="81643" tIns="40817" rIns="81643" bIns="40817" anchor="ctr" anchorCtr="1" compatLnSpc="1"/>
          <a:lstStyle/>
          <a:p>
            <a:pPr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i-FI" sz="1100">
              <a:solidFill>
                <a:srgbClr val="000000"/>
              </a:solidFill>
              <a:latin typeface="Bitstream Vera Sans Mono" pitchFamily="49"/>
              <a:ea typeface="SimSun" pitchFamily="2"/>
              <a:cs typeface="SimSun" pitchFamily="2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6041193" y="5388658"/>
            <a:ext cx="163275" cy="326585"/>
          </a:xfrm>
          <a:prstGeom prst="rect">
            <a:avLst/>
          </a:prstGeom>
          <a:solidFill>
            <a:srgbClr val="FF0000"/>
          </a:solidFill>
          <a:ln w="35999">
            <a:solidFill>
              <a:srgbClr val="000000">
                <a:alpha val="50000"/>
              </a:srgbClr>
            </a:solidFill>
            <a:prstDash val="solid"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  <p:txBody>
          <a:bodyPr vert="horz" wrap="square" lIns="81643" tIns="40817" rIns="81643" bIns="40817" anchor="ctr" anchorCtr="1" compatLnSpc="1"/>
          <a:lstStyle/>
          <a:p>
            <a:pPr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i-FI" sz="1100">
              <a:solidFill>
                <a:srgbClr val="000000"/>
              </a:solidFill>
              <a:latin typeface="Bitstream Vera Sans Mono" pitchFamily="49"/>
              <a:ea typeface="SimSun" pitchFamily="2"/>
              <a:cs typeface="SimSun" pitchFamily="2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2775688" y="2449394"/>
            <a:ext cx="163275" cy="326585"/>
          </a:xfrm>
          <a:prstGeom prst="rect">
            <a:avLst/>
          </a:prstGeom>
          <a:solidFill>
            <a:srgbClr val="FF0000"/>
          </a:solidFill>
          <a:ln w="35999">
            <a:solidFill>
              <a:srgbClr val="000000">
                <a:alpha val="50000"/>
              </a:srgbClr>
            </a:solidFill>
            <a:prstDash val="solid"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  <p:txBody>
          <a:bodyPr vert="horz" wrap="square" lIns="81643" tIns="40817" rIns="81643" bIns="40817" anchor="ctr" anchorCtr="1" compatLnSpc="1"/>
          <a:lstStyle/>
          <a:p>
            <a:pPr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i-FI" sz="1100">
              <a:solidFill>
                <a:srgbClr val="000000"/>
              </a:solidFill>
              <a:latin typeface="Bitstream Vera Sans Mono" pitchFamily="49"/>
              <a:ea typeface="SimSun" pitchFamily="2"/>
              <a:cs typeface="SimSun" pitchFamily="2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4571716" y="2449394"/>
            <a:ext cx="163275" cy="326585"/>
          </a:xfrm>
          <a:prstGeom prst="rect">
            <a:avLst/>
          </a:prstGeom>
          <a:solidFill>
            <a:srgbClr val="FF0000"/>
          </a:solidFill>
          <a:ln w="35999">
            <a:solidFill>
              <a:srgbClr val="000000">
                <a:alpha val="50000"/>
              </a:srgbClr>
            </a:solidFill>
            <a:prstDash val="solid"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  <p:txBody>
          <a:bodyPr vert="horz" wrap="square" lIns="81643" tIns="40817" rIns="81643" bIns="40817" anchor="ctr" anchorCtr="1" compatLnSpc="1"/>
          <a:lstStyle/>
          <a:p>
            <a:pPr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i-FI" sz="1100">
              <a:solidFill>
                <a:srgbClr val="000000"/>
              </a:solidFill>
              <a:latin typeface="Bitstream Vera Sans Mono" pitchFamily="49"/>
              <a:ea typeface="SimSun" pitchFamily="2"/>
              <a:cs typeface="SimSun" pitchFamily="2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6367752" y="2449394"/>
            <a:ext cx="163275" cy="326585"/>
          </a:xfrm>
          <a:prstGeom prst="rect">
            <a:avLst/>
          </a:prstGeom>
          <a:solidFill>
            <a:srgbClr val="FF0000"/>
          </a:solidFill>
          <a:ln w="35999">
            <a:solidFill>
              <a:srgbClr val="000000">
                <a:alpha val="50000"/>
              </a:srgbClr>
            </a:solidFill>
            <a:prstDash val="solid"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  <p:txBody>
          <a:bodyPr vert="horz" wrap="square" lIns="81643" tIns="40817" rIns="81643" bIns="40817" anchor="ctr" anchorCtr="1" compatLnSpc="1"/>
          <a:lstStyle/>
          <a:p>
            <a:pPr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i-FI" sz="1100">
              <a:solidFill>
                <a:srgbClr val="000000"/>
              </a:solidFill>
              <a:latin typeface="Bitstream Vera Sans Mono" pitchFamily="49"/>
              <a:ea typeface="SimSun" pitchFamily="2"/>
              <a:cs typeface="SimSun" pitchFamily="2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4734991" y="3755733"/>
            <a:ext cx="163275" cy="326585"/>
          </a:xfrm>
          <a:prstGeom prst="rect">
            <a:avLst/>
          </a:prstGeom>
          <a:solidFill>
            <a:srgbClr val="FF0000"/>
          </a:solidFill>
          <a:ln w="35999">
            <a:solidFill>
              <a:srgbClr val="000000">
                <a:alpha val="50000"/>
              </a:srgbClr>
            </a:solidFill>
            <a:prstDash val="solid"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  <p:txBody>
          <a:bodyPr vert="horz" wrap="square" lIns="81643" tIns="40817" rIns="81643" bIns="40817" anchor="ctr" anchorCtr="1" compatLnSpc="1"/>
          <a:lstStyle/>
          <a:p>
            <a:pPr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i-FI" sz="1100">
              <a:solidFill>
                <a:srgbClr val="000000"/>
              </a:solidFill>
              <a:latin typeface="Bitstream Vera Sans Mono" pitchFamily="49"/>
              <a:ea typeface="SimSun" pitchFamily="2"/>
              <a:cs typeface="SimSun" pitchFamily="2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6531027" y="3755733"/>
            <a:ext cx="163275" cy="326585"/>
          </a:xfrm>
          <a:prstGeom prst="rect">
            <a:avLst/>
          </a:prstGeom>
          <a:solidFill>
            <a:srgbClr val="FF0000"/>
          </a:solidFill>
          <a:ln w="35999">
            <a:solidFill>
              <a:srgbClr val="000000">
                <a:alpha val="50000"/>
              </a:srgbClr>
            </a:solidFill>
            <a:prstDash val="solid"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  <p:txBody>
          <a:bodyPr vert="horz" wrap="square" lIns="81643" tIns="40817" rIns="81643" bIns="40817" anchor="ctr" anchorCtr="1" compatLnSpc="1"/>
          <a:lstStyle/>
          <a:p>
            <a:pPr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i-FI" sz="1100">
              <a:solidFill>
                <a:srgbClr val="000000"/>
              </a:solidFill>
              <a:latin typeface="Bitstream Vera Sans Mono" pitchFamily="49"/>
              <a:ea typeface="SimSun" pitchFamily="2"/>
              <a:cs typeface="SimSun" pitchFamily="2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2938963" y="2449394"/>
            <a:ext cx="163275" cy="326585"/>
          </a:xfrm>
          <a:prstGeom prst="rect">
            <a:avLst/>
          </a:prstGeom>
          <a:solidFill>
            <a:srgbClr val="2300DC"/>
          </a:solidFill>
          <a:ln w="35999">
            <a:solidFill>
              <a:srgbClr val="000000">
                <a:alpha val="50000"/>
              </a:srgbClr>
            </a:solidFill>
            <a:prstDash val="solid"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  <p:txBody>
          <a:bodyPr vert="horz" wrap="square" lIns="81643" tIns="40817" rIns="81643" bIns="40817" anchor="ctr" anchorCtr="1" compatLnSpc="1"/>
          <a:lstStyle/>
          <a:p>
            <a:pPr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i-FI" sz="1100">
              <a:solidFill>
                <a:srgbClr val="000000"/>
              </a:solidFill>
              <a:latin typeface="Bitstream Vera Sans Mono" pitchFamily="49"/>
              <a:ea typeface="SimSun" pitchFamily="2"/>
              <a:cs typeface="SimSun" pitchFamily="2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4734991" y="2449394"/>
            <a:ext cx="163275" cy="326585"/>
          </a:xfrm>
          <a:prstGeom prst="rect">
            <a:avLst/>
          </a:prstGeom>
          <a:solidFill>
            <a:srgbClr val="2300DC"/>
          </a:solidFill>
          <a:ln w="35999">
            <a:solidFill>
              <a:srgbClr val="000000">
                <a:alpha val="50000"/>
              </a:srgbClr>
            </a:solidFill>
            <a:prstDash val="solid"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  <p:txBody>
          <a:bodyPr vert="horz" wrap="square" lIns="81643" tIns="40817" rIns="81643" bIns="40817" anchor="ctr" anchorCtr="1" compatLnSpc="1"/>
          <a:lstStyle/>
          <a:p>
            <a:pPr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i-FI" sz="1100">
              <a:solidFill>
                <a:srgbClr val="000000"/>
              </a:solidFill>
              <a:latin typeface="Bitstream Vera Sans Mono" pitchFamily="49"/>
              <a:ea typeface="SimSun" pitchFamily="2"/>
              <a:cs typeface="SimSun" pitchFamily="2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4898266" y="3755733"/>
            <a:ext cx="163275" cy="326585"/>
          </a:xfrm>
          <a:prstGeom prst="rect">
            <a:avLst/>
          </a:prstGeom>
          <a:solidFill>
            <a:srgbClr val="2300DC"/>
          </a:solidFill>
          <a:ln w="35999">
            <a:solidFill>
              <a:srgbClr val="000000">
                <a:alpha val="50000"/>
              </a:srgbClr>
            </a:solidFill>
            <a:prstDash val="solid"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  <p:txBody>
          <a:bodyPr vert="horz" wrap="square" lIns="81643" tIns="40817" rIns="81643" bIns="40817" anchor="ctr" anchorCtr="1" compatLnSpc="1"/>
          <a:lstStyle/>
          <a:p>
            <a:pPr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i-FI" sz="1100">
              <a:solidFill>
                <a:srgbClr val="000000"/>
              </a:solidFill>
              <a:latin typeface="Bitstream Vera Sans Mono" pitchFamily="49"/>
              <a:ea typeface="SimSun" pitchFamily="2"/>
              <a:cs typeface="SimSun" pitchFamily="2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4898266" y="5388658"/>
            <a:ext cx="163275" cy="326585"/>
          </a:xfrm>
          <a:prstGeom prst="rect">
            <a:avLst/>
          </a:prstGeom>
          <a:solidFill>
            <a:srgbClr val="2300DC"/>
          </a:solidFill>
          <a:ln w="35999">
            <a:solidFill>
              <a:srgbClr val="000000">
                <a:alpha val="50000"/>
              </a:srgbClr>
            </a:solidFill>
            <a:prstDash val="solid"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  <p:txBody>
          <a:bodyPr vert="horz" wrap="square" lIns="81643" tIns="40817" rIns="81643" bIns="40817" anchor="ctr" anchorCtr="1" compatLnSpc="1"/>
          <a:lstStyle/>
          <a:p>
            <a:pPr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i-FI" sz="1100">
              <a:solidFill>
                <a:srgbClr val="000000"/>
              </a:solidFill>
              <a:latin typeface="Bitstream Vera Sans Mono" pitchFamily="49"/>
              <a:ea typeface="SimSun" pitchFamily="2"/>
              <a:cs typeface="SimSun" pitchFamily="2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6204468" y="5388658"/>
            <a:ext cx="163275" cy="326585"/>
          </a:xfrm>
          <a:prstGeom prst="rect">
            <a:avLst/>
          </a:prstGeom>
          <a:solidFill>
            <a:srgbClr val="C0C0C0"/>
          </a:solidFill>
          <a:ln w="35999">
            <a:solidFill>
              <a:srgbClr val="000000">
                <a:alpha val="50000"/>
              </a:srgbClr>
            </a:solidFill>
            <a:prstDash val="solid"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  <p:txBody>
          <a:bodyPr vert="horz" wrap="square" lIns="81643" tIns="40817" rIns="81643" bIns="40817" anchor="ctr" anchorCtr="1" compatLnSpc="1"/>
          <a:lstStyle/>
          <a:p>
            <a:pPr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i-FI" sz="1100">
              <a:solidFill>
                <a:srgbClr val="000000"/>
              </a:solidFill>
              <a:latin typeface="Bitstream Vera Sans Mono" pitchFamily="49"/>
              <a:ea typeface="SimSun" pitchFamily="2"/>
              <a:cs typeface="SimSun" pitchFamily="2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7510678" y="5388658"/>
            <a:ext cx="163275" cy="326585"/>
          </a:xfrm>
          <a:prstGeom prst="rect">
            <a:avLst/>
          </a:prstGeom>
          <a:solidFill>
            <a:srgbClr val="FF0000"/>
          </a:solidFill>
          <a:ln w="35999">
            <a:solidFill>
              <a:srgbClr val="000000">
                <a:alpha val="50000"/>
              </a:srgbClr>
            </a:solidFill>
            <a:prstDash val="solid"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  <p:txBody>
          <a:bodyPr vert="horz" wrap="square" lIns="81643" tIns="40817" rIns="81643" bIns="40817" anchor="ctr" anchorCtr="1" compatLnSpc="1"/>
          <a:lstStyle/>
          <a:p>
            <a:pPr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i-FI" sz="1100">
              <a:solidFill>
                <a:srgbClr val="000000"/>
              </a:solidFill>
              <a:latin typeface="Bitstream Vera Sans Mono" pitchFamily="49"/>
              <a:ea typeface="SimSun" pitchFamily="2"/>
              <a:cs typeface="SimSun" pitchFamily="2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7673954" y="5388658"/>
            <a:ext cx="163275" cy="326585"/>
          </a:xfrm>
          <a:prstGeom prst="rect">
            <a:avLst/>
          </a:prstGeom>
          <a:solidFill>
            <a:srgbClr val="2300DC"/>
          </a:solidFill>
          <a:ln w="35999">
            <a:solidFill>
              <a:srgbClr val="000000">
                <a:alpha val="50000"/>
              </a:srgbClr>
            </a:solidFill>
            <a:prstDash val="solid"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  <p:txBody>
          <a:bodyPr vert="horz" wrap="square" lIns="81643" tIns="40817" rIns="81643" bIns="40817" anchor="ctr" anchorCtr="1" compatLnSpc="1"/>
          <a:lstStyle/>
          <a:p>
            <a:pPr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i-FI" sz="1100">
              <a:solidFill>
                <a:srgbClr val="000000"/>
              </a:solidFill>
              <a:latin typeface="Bitstream Vera Sans Mono" pitchFamily="49"/>
              <a:ea typeface="SimSun" pitchFamily="2"/>
              <a:cs typeface="SimSun" pitchFamily="2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8000504" y="5388658"/>
            <a:ext cx="163275" cy="326585"/>
          </a:xfrm>
          <a:prstGeom prst="rect">
            <a:avLst/>
          </a:prstGeom>
          <a:solidFill>
            <a:srgbClr val="C0C0C0"/>
          </a:solidFill>
          <a:ln w="35999">
            <a:solidFill>
              <a:srgbClr val="000000">
                <a:alpha val="50000"/>
              </a:srgbClr>
            </a:solidFill>
            <a:prstDash val="solid"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  <p:txBody>
          <a:bodyPr vert="horz" wrap="square" lIns="81643" tIns="40817" rIns="81643" bIns="40817" anchor="ctr" anchorCtr="1" compatLnSpc="1"/>
          <a:lstStyle/>
          <a:p>
            <a:pPr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i-FI" sz="1100">
              <a:solidFill>
                <a:srgbClr val="000000"/>
              </a:solidFill>
              <a:latin typeface="Bitstream Vera Sans Mono" pitchFamily="49"/>
              <a:ea typeface="SimSun" pitchFamily="2"/>
              <a:cs typeface="SimSun" pitchFamily="2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1306202" y="2449394"/>
            <a:ext cx="163275" cy="326585"/>
          </a:xfrm>
          <a:prstGeom prst="rect">
            <a:avLst/>
          </a:prstGeom>
          <a:solidFill>
            <a:srgbClr val="FFFF00"/>
          </a:solidFill>
          <a:ln w="35999">
            <a:solidFill>
              <a:srgbClr val="000000">
                <a:alpha val="50000"/>
              </a:srgbClr>
            </a:solidFill>
            <a:prstDash val="solid"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  <p:txBody>
          <a:bodyPr vert="horz" wrap="square" lIns="81643" tIns="40817" rIns="81643" bIns="40817" anchor="ctr" anchorCtr="1" compatLnSpc="1"/>
          <a:lstStyle/>
          <a:p>
            <a:pPr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i-FI" sz="1100">
              <a:solidFill>
                <a:srgbClr val="000000"/>
              </a:solidFill>
              <a:latin typeface="Bitstream Vera Sans Mono" pitchFamily="49"/>
              <a:ea typeface="SimSun" pitchFamily="2"/>
              <a:cs typeface="SimSun" pitchFamily="2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2612412" y="2449394"/>
            <a:ext cx="163275" cy="326585"/>
          </a:xfrm>
          <a:prstGeom prst="rect">
            <a:avLst/>
          </a:prstGeom>
          <a:solidFill>
            <a:srgbClr val="FFFF00"/>
          </a:solidFill>
          <a:ln w="35999">
            <a:solidFill>
              <a:srgbClr val="000000">
                <a:alpha val="50000"/>
              </a:srgbClr>
            </a:solidFill>
            <a:prstDash val="solid"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  <p:txBody>
          <a:bodyPr vert="horz" wrap="square" lIns="81643" tIns="40817" rIns="81643" bIns="40817" anchor="ctr" anchorCtr="1" compatLnSpc="1"/>
          <a:lstStyle/>
          <a:p>
            <a:pPr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i-FI" sz="1100">
              <a:solidFill>
                <a:srgbClr val="000000"/>
              </a:solidFill>
              <a:latin typeface="Bitstream Vera Sans Mono" pitchFamily="49"/>
              <a:ea typeface="SimSun" pitchFamily="2"/>
              <a:cs typeface="SimSun" pitchFamily="2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4408440" y="2449394"/>
            <a:ext cx="163275" cy="326585"/>
          </a:xfrm>
          <a:prstGeom prst="rect">
            <a:avLst/>
          </a:prstGeom>
          <a:solidFill>
            <a:srgbClr val="FFFF00"/>
          </a:solidFill>
          <a:ln w="35999">
            <a:solidFill>
              <a:srgbClr val="000000">
                <a:alpha val="50000"/>
              </a:srgbClr>
            </a:solidFill>
            <a:prstDash val="solid"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  <p:txBody>
          <a:bodyPr vert="horz" wrap="square" lIns="81643" tIns="40817" rIns="81643" bIns="40817" anchor="ctr" anchorCtr="1" compatLnSpc="1"/>
          <a:lstStyle/>
          <a:p>
            <a:pPr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i-FI" sz="1100">
              <a:solidFill>
                <a:srgbClr val="000000"/>
              </a:solidFill>
              <a:latin typeface="Bitstream Vera Sans Mono" pitchFamily="49"/>
              <a:ea typeface="SimSun" pitchFamily="2"/>
              <a:cs typeface="SimSun" pitchFamily="2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6204468" y="2449394"/>
            <a:ext cx="163275" cy="326585"/>
          </a:xfrm>
          <a:prstGeom prst="rect">
            <a:avLst/>
          </a:prstGeom>
          <a:solidFill>
            <a:srgbClr val="FFFF00"/>
          </a:solidFill>
          <a:ln w="35999">
            <a:solidFill>
              <a:srgbClr val="000000">
                <a:alpha val="50000"/>
              </a:srgbClr>
            </a:solidFill>
            <a:prstDash val="solid"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  <p:txBody>
          <a:bodyPr vert="horz" wrap="square" lIns="81643" tIns="40817" rIns="81643" bIns="40817" anchor="ctr" anchorCtr="1" compatLnSpc="1"/>
          <a:lstStyle/>
          <a:p>
            <a:pPr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i-FI" sz="1100">
              <a:solidFill>
                <a:srgbClr val="000000"/>
              </a:solidFill>
              <a:latin typeface="Bitstream Vera Sans Mono" pitchFamily="49"/>
              <a:ea typeface="SimSun" pitchFamily="2"/>
              <a:cs typeface="SimSun" pitchFamily="2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6694302" y="2449394"/>
            <a:ext cx="163275" cy="326585"/>
          </a:xfrm>
          <a:prstGeom prst="rect">
            <a:avLst/>
          </a:prstGeom>
          <a:solidFill>
            <a:srgbClr val="23FF23"/>
          </a:solidFill>
          <a:ln w="35999">
            <a:solidFill>
              <a:srgbClr val="000000">
                <a:alpha val="50000"/>
              </a:srgbClr>
            </a:solidFill>
            <a:prstDash val="solid"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  <p:txBody>
          <a:bodyPr vert="horz" wrap="square" lIns="81643" tIns="40817" rIns="81643" bIns="40817" anchor="ctr" anchorCtr="1" compatLnSpc="1"/>
          <a:lstStyle/>
          <a:p>
            <a:pPr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i-FI" sz="1100">
              <a:solidFill>
                <a:srgbClr val="000000"/>
              </a:solidFill>
              <a:latin typeface="Bitstream Vera Sans Mono" pitchFamily="49"/>
              <a:ea typeface="SimSun" pitchFamily="2"/>
              <a:cs typeface="SimSun" pitchFamily="2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6857578" y="2449394"/>
            <a:ext cx="163275" cy="326585"/>
          </a:xfrm>
          <a:prstGeom prst="rect">
            <a:avLst/>
          </a:prstGeom>
          <a:solidFill>
            <a:srgbClr val="C0C0C0"/>
          </a:solidFill>
          <a:ln w="35999">
            <a:solidFill>
              <a:srgbClr val="000000">
                <a:alpha val="50000"/>
              </a:srgbClr>
            </a:solidFill>
            <a:prstDash val="solid"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  <p:txBody>
          <a:bodyPr vert="horz" wrap="square" lIns="81643" tIns="40817" rIns="81643" bIns="40817" anchor="ctr" anchorCtr="1" compatLnSpc="1"/>
          <a:lstStyle/>
          <a:p>
            <a:pPr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i-FI" sz="1100">
              <a:solidFill>
                <a:srgbClr val="000000"/>
              </a:solidFill>
              <a:latin typeface="Bitstream Vera Sans Mono" pitchFamily="49"/>
              <a:ea typeface="SimSun" pitchFamily="2"/>
              <a:cs typeface="SimSun" pitchFamily="2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6531027" y="2449394"/>
            <a:ext cx="163275" cy="326585"/>
          </a:xfrm>
          <a:prstGeom prst="rect">
            <a:avLst/>
          </a:prstGeom>
          <a:solidFill>
            <a:srgbClr val="2300DC"/>
          </a:solidFill>
          <a:ln w="35999">
            <a:solidFill>
              <a:srgbClr val="000000">
                <a:alpha val="50000"/>
              </a:srgbClr>
            </a:solidFill>
            <a:prstDash val="solid"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  <p:txBody>
          <a:bodyPr vert="horz" wrap="square" lIns="81643" tIns="40817" rIns="81643" bIns="40817" anchor="ctr" anchorCtr="1" compatLnSpc="1"/>
          <a:lstStyle/>
          <a:p>
            <a:pPr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i-FI" sz="1100">
              <a:solidFill>
                <a:srgbClr val="000000"/>
              </a:solidFill>
              <a:latin typeface="Bitstream Vera Sans Mono" pitchFamily="49"/>
              <a:ea typeface="SimSun" pitchFamily="2"/>
              <a:cs typeface="SimSun" pitchFamily="2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3102238" y="3755733"/>
            <a:ext cx="163275" cy="326585"/>
          </a:xfrm>
          <a:prstGeom prst="rect">
            <a:avLst/>
          </a:prstGeom>
          <a:solidFill>
            <a:srgbClr val="2300DC"/>
          </a:solidFill>
          <a:ln w="35999">
            <a:solidFill>
              <a:srgbClr val="000000">
                <a:alpha val="50000"/>
              </a:srgbClr>
            </a:solidFill>
            <a:prstDash val="solid"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  <p:txBody>
          <a:bodyPr vert="horz" wrap="square" lIns="81643" tIns="40817" rIns="81643" bIns="40817" anchor="ctr" anchorCtr="1" compatLnSpc="1"/>
          <a:lstStyle/>
          <a:p>
            <a:pPr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i-FI" sz="1100">
              <a:solidFill>
                <a:srgbClr val="000000"/>
              </a:solidFill>
              <a:latin typeface="Bitstream Vera Sans Mono" pitchFamily="49"/>
              <a:ea typeface="SimSun" pitchFamily="2"/>
              <a:cs typeface="SimSun" pitchFamily="2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6694302" y="3755733"/>
            <a:ext cx="163275" cy="326585"/>
          </a:xfrm>
          <a:prstGeom prst="rect">
            <a:avLst/>
          </a:prstGeom>
          <a:solidFill>
            <a:srgbClr val="2300DC"/>
          </a:solidFill>
          <a:ln w="35999">
            <a:solidFill>
              <a:srgbClr val="000000">
                <a:alpha val="50000"/>
              </a:srgbClr>
            </a:solidFill>
            <a:prstDash val="solid"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  <p:txBody>
          <a:bodyPr vert="horz" wrap="square" lIns="81643" tIns="40817" rIns="81643" bIns="40817" anchor="ctr" anchorCtr="1" compatLnSpc="1"/>
          <a:lstStyle/>
          <a:p>
            <a:pPr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i-FI" sz="1100">
              <a:solidFill>
                <a:srgbClr val="000000"/>
              </a:solidFill>
              <a:latin typeface="Bitstream Vera Sans Mono" pitchFamily="49"/>
              <a:ea typeface="SimSun" pitchFamily="2"/>
              <a:cs typeface="SimSun" pitchFamily="2"/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6857578" y="3755733"/>
            <a:ext cx="163275" cy="326585"/>
          </a:xfrm>
          <a:prstGeom prst="rect">
            <a:avLst/>
          </a:prstGeom>
          <a:solidFill>
            <a:srgbClr val="C0C0C0"/>
          </a:solidFill>
          <a:ln w="35999">
            <a:solidFill>
              <a:srgbClr val="000000">
                <a:alpha val="50000"/>
              </a:srgbClr>
            </a:solidFill>
            <a:prstDash val="solid"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  <p:txBody>
          <a:bodyPr vert="horz" wrap="square" lIns="81643" tIns="40817" rIns="81643" bIns="40817" anchor="ctr" anchorCtr="1" compatLnSpc="1"/>
          <a:lstStyle/>
          <a:p>
            <a:pPr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i-FI" sz="1100">
              <a:solidFill>
                <a:srgbClr val="000000"/>
              </a:solidFill>
              <a:latin typeface="Bitstream Vera Sans Mono" pitchFamily="49"/>
              <a:ea typeface="SimSun" pitchFamily="2"/>
              <a:cs typeface="SimSun" pitchFamily="2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7837230" y="5388658"/>
            <a:ext cx="163275" cy="326585"/>
          </a:xfrm>
          <a:prstGeom prst="rect">
            <a:avLst/>
          </a:prstGeom>
          <a:solidFill>
            <a:srgbClr val="23FF23"/>
          </a:solidFill>
          <a:ln w="35999">
            <a:solidFill>
              <a:srgbClr val="000000">
                <a:alpha val="50000"/>
              </a:srgbClr>
            </a:solidFill>
            <a:prstDash val="solid"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  <p:txBody>
          <a:bodyPr vert="horz" wrap="square" lIns="81643" tIns="40817" rIns="81643" bIns="40817" anchor="ctr" anchorCtr="1" compatLnSpc="1"/>
          <a:lstStyle/>
          <a:p>
            <a:pPr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i-FI" sz="1100">
              <a:solidFill>
                <a:srgbClr val="000000"/>
              </a:solidFill>
              <a:latin typeface="Bitstream Vera Sans Mono" pitchFamily="49"/>
              <a:ea typeface="SimSun" pitchFamily="2"/>
              <a:cs typeface="SimSun" pitchFamily="2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8163780" y="2122809"/>
            <a:ext cx="816376" cy="397261"/>
          </a:xfrm>
          <a:prstGeom prst="rect">
            <a:avLst/>
          </a:prstGeom>
          <a:noFill/>
          <a:ln>
            <a:noFill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  <p:txBody>
          <a:bodyPr vert="horz" wrap="square" lIns="81643" tIns="40817" rIns="81643" bIns="40817" anchor="t" anchorCtr="0" compatLnSpc="1">
            <a:spAutoFit/>
          </a:bodyPr>
          <a:lstStyle/>
          <a:p>
            <a:pPr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100">
                <a:solidFill>
                  <a:srgbClr val="000000"/>
                </a:solidFill>
                <a:latin typeface="Bitstream Vera Sans Mono" pitchFamily="49"/>
                <a:ea typeface="SimSun" pitchFamily="2"/>
                <a:cs typeface="SimSun" pitchFamily="2"/>
              </a:rPr>
              <a:t>Release 1.0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8163780" y="3364155"/>
            <a:ext cx="816376" cy="397261"/>
          </a:xfrm>
          <a:prstGeom prst="rect">
            <a:avLst/>
          </a:prstGeom>
          <a:noFill/>
          <a:ln>
            <a:noFill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  <p:txBody>
          <a:bodyPr vert="horz" wrap="square" lIns="81643" tIns="40817" rIns="81643" bIns="40817" anchor="t" anchorCtr="0" compatLnSpc="1">
            <a:spAutoFit/>
          </a:bodyPr>
          <a:lstStyle/>
          <a:p>
            <a:pPr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100">
                <a:solidFill>
                  <a:srgbClr val="000000"/>
                </a:solidFill>
                <a:latin typeface="Bitstream Vera Sans Mono" pitchFamily="49"/>
                <a:ea typeface="SimSun" pitchFamily="2"/>
                <a:cs typeface="SimSun" pitchFamily="2"/>
              </a:rPr>
              <a:t>Release 1.0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489825" y="3755733"/>
            <a:ext cx="816376" cy="397261"/>
          </a:xfrm>
          <a:prstGeom prst="rect">
            <a:avLst/>
          </a:prstGeom>
          <a:noFill/>
          <a:ln>
            <a:noFill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  <p:txBody>
          <a:bodyPr vert="horz" wrap="square" lIns="81643" tIns="40817" rIns="81643" bIns="40817" anchor="t" anchorCtr="0" compatLnSpc="1">
            <a:spAutoFit/>
          </a:bodyPr>
          <a:lstStyle/>
          <a:p>
            <a:pPr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100">
                <a:solidFill>
                  <a:srgbClr val="000000"/>
                </a:solidFill>
                <a:latin typeface="Bitstream Vera Sans Mono" pitchFamily="49"/>
                <a:ea typeface="SimSun" pitchFamily="2"/>
                <a:cs typeface="SimSun" pitchFamily="2"/>
              </a:rPr>
              <a:t>Features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489825" y="5303091"/>
            <a:ext cx="816376" cy="397261"/>
          </a:xfrm>
          <a:prstGeom prst="rect">
            <a:avLst/>
          </a:prstGeom>
          <a:noFill/>
          <a:ln>
            <a:noFill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  <p:txBody>
          <a:bodyPr vert="horz" wrap="square" lIns="81643" tIns="40817" rIns="81643" bIns="40817" anchor="t" anchorCtr="0" compatLnSpc="1">
            <a:spAutoFit/>
          </a:bodyPr>
          <a:lstStyle/>
          <a:p>
            <a:pPr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100">
                <a:solidFill>
                  <a:srgbClr val="000000"/>
                </a:solidFill>
                <a:latin typeface="Bitstream Vera Sans Mono" pitchFamily="49"/>
                <a:ea typeface="SimSun" pitchFamily="2"/>
                <a:cs typeface="SimSun" pitchFamily="2"/>
              </a:rPr>
              <a:t>Features</a:t>
            </a:r>
          </a:p>
        </p:txBody>
      </p:sp>
      <p:cxnSp>
        <p:nvCxnSpPr>
          <p:cNvPr id="66" name="Straight Arrow Connector 65"/>
          <p:cNvCxnSpPr>
            <a:stCxn id="55" idx="2"/>
            <a:endCxn id="61" idx="0"/>
          </p:cNvCxnSpPr>
          <p:nvPr/>
        </p:nvCxnSpPr>
        <p:spPr>
          <a:xfrm>
            <a:off x="6775940" y="2775979"/>
            <a:ext cx="1142927" cy="2612679"/>
          </a:xfrm>
          <a:prstGeom prst="straightConnector1">
            <a:avLst/>
          </a:prstGeom>
          <a:noFill/>
          <a:ln w="35999">
            <a:solidFill>
              <a:srgbClr val="000000">
                <a:alpha val="50000"/>
              </a:srgbClr>
            </a:solidFill>
            <a:prstDash val="solid"/>
            <a:tailEnd type="arrow"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</p:cxnSp>
      <p:cxnSp>
        <p:nvCxnSpPr>
          <p:cNvPr id="67" name="Straight Arrow Connector 66"/>
          <p:cNvCxnSpPr>
            <a:stCxn id="56" idx="2"/>
            <a:endCxn id="50" idx="0"/>
          </p:cNvCxnSpPr>
          <p:nvPr/>
        </p:nvCxnSpPr>
        <p:spPr>
          <a:xfrm>
            <a:off x="6939216" y="2775979"/>
            <a:ext cx="1142926" cy="2612679"/>
          </a:xfrm>
          <a:prstGeom prst="straightConnector1">
            <a:avLst/>
          </a:prstGeom>
          <a:noFill/>
          <a:ln w="35999">
            <a:solidFill>
              <a:srgbClr val="000000">
                <a:alpha val="50000"/>
              </a:srgbClr>
            </a:solidFill>
            <a:prstDash val="solid"/>
            <a:tailEnd type="arrow"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</p:cxnSp>
      <p:cxnSp>
        <p:nvCxnSpPr>
          <p:cNvPr id="68" name="Straight Arrow Connector 67"/>
          <p:cNvCxnSpPr>
            <a:stCxn id="56" idx="2"/>
            <a:endCxn id="60" idx="0"/>
          </p:cNvCxnSpPr>
          <p:nvPr/>
        </p:nvCxnSpPr>
        <p:spPr>
          <a:xfrm>
            <a:off x="6939215" y="2775978"/>
            <a:ext cx="0" cy="979755"/>
          </a:xfrm>
          <a:prstGeom prst="straightConnector1">
            <a:avLst/>
          </a:prstGeom>
          <a:noFill/>
          <a:ln w="35999">
            <a:solidFill>
              <a:srgbClr val="000000">
                <a:alpha val="50000"/>
              </a:srgbClr>
            </a:solidFill>
            <a:prstDash val="solid"/>
            <a:tailEnd type="arrow"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55137500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i-FI" dirty="0" smtClean="0"/>
              <a:t>Release Management and </a:t>
            </a:r>
            <a:r>
              <a:rPr lang="fi-FI" dirty="0" err="1" smtClean="0"/>
              <a:t>integration</a:t>
            </a:r>
            <a:r>
              <a:rPr lang="fi-FI" dirty="0" smtClean="0"/>
              <a:t> </a:t>
            </a:r>
            <a:r>
              <a:rPr lang="fi-FI" dirty="0" err="1" smtClean="0"/>
              <a:t>testing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89825" y="5551949"/>
            <a:ext cx="2775688" cy="653169"/>
          </a:xfrm>
          <a:prstGeom prst="rect">
            <a:avLst/>
          </a:prstGeom>
          <a:solidFill>
            <a:srgbClr val="CCCC00"/>
          </a:solidFill>
          <a:ln w="35999">
            <a:solidFill>
              <a:srgbClr val="000000">
                <a:alpha val="50000"/>
              </a:srgbClr>
            </a:solidFill>
            <a:prstDash val="solid"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  <p:txBody>
          <a:bodyPr vert="horz" wrap="square" lIns="81643" tIns="40817" rIns="81643" bIns="40817" anchor="ctr" anchorCtr="1" compatLnSpc="1"/>
          <a:lstStyle/>
          <a:p>
            <a:pPr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100">
                <a:solidFill>
                  <a:srgbClr val="000000"/>
                </a:solidFill>
                <a:latin typeface="Bitstream Vera Sans Mono" pitchFamily="49"/>
                <a:ea typeface="SimSun" pitchFamily="2"/>
                <a:cs typeface="SimSun" pitchFamily="2"/>
              </a:rPr>
              <a:t>IFDK Application</a:t>
            </a:r>
          </a:p>
          <a:p>
            <a:pPr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i-FI" sz="1100">
              <a:solidFill>
                <a:srgbClr val="000000"/>
              </a:solidFill>
              <a:latin typeface="Bitstream Vera Sans Mono" pitchFamily="49"/>
              <a:ea typeface="SimSun" pitchFamily="2"/>
              <a:cs typeface="SimSun" pitchFamily="2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89825" y="2122809"/>
            <a:ext cx="2775688" cy="653169"/>
          </a:xfrm>
          <a:prstGeom prst="rect">
            <a:avLst/>
          </a:prstGeom>
          <a:solidFill>
            <a:srgbClr val="CCCC00"/>
          </a:solidFill>
          <a:ln w="35999">
            <a:solidFill>
              <a:srgbClr val="000000">
                <a:alpha val="50000"/>
              </a:srgbClr>
            </a:solidFill>
            <a:prstDash val="solid"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  <p:txBody>
          <a:bodyPr vert="horz" wrap="square" lIns="81643" tIns="40817" rIns="81643" bIns="40817" anchor="ctr" anchorCtr="1" compatLnSpc="1"/>
          <a:lstStyle/>
          <a:p>
            <a:pPr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100">
                <a:solidFill>
                  <a:srgbClr val="000000"/>
                </a:solidFill>
                <a:latin typeface="Bitstream Vera Sans Mono" pitchFamily="49"/>
                <a:ea typeface="SimSun" pitchFamily="2"/>
                <a:cs typeface="SimSun" pitchFamily="2"/>
              </a:rPr>
              <a:t>Facebook Web Service</a:t>
            </a:r>
          </a:p>
          <a:p>
            <a:pPr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i-FI" sz="1100">
              <a:solidFill>
                <a:srgbClr val="000000"/>
              </a:solidFill>
              <a:latin typeface="Bitstream Vera Sans Mono" pitchFamily="49"/>
              <a:ea typeface="SimSun" pitchFamily="2"/>
              <a:cs typeface="SimSun" pitchFamily="2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89825" y="2939271"/>
            <a:ext cx="2775688" cy="653169"/>
          </a:xfrm>
          <a:prstGeom prst="rect">
            <a:avLst/>
          </a:prstGeom>
          <a:solidFill>
            <a:srgbClr val="CCCC00"/>
          </a:solidFill>
          <a:ln w="35999">
            <a:solidFill>
              <a:srgbClr val="000000">
                <a:alpha val="50000"/>
              </a:srgbClr>
            </a:solidFill>
            <a:prstDash val="solid"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  <p:txBody>
          <a:bodyPr vert="horz" wrap="square" lIns="81643" tIns="40817" rIns="81643" bIns="40817" anchor="ctr" anchorCtr="1" compatLnSpc="1"/>
          <a:lstStyle/>
          <a:p>
            <a:pPr algn="ctr"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100">
                <a:solidFill>
                  <a:srgbClr val="000000"/>
                </a:solidFill>
                <a:latin typeface="Bitstream Vera Sans Mono" pitchFamily="49"/>
                <a:ea typeface="SimSun" pitchFamily="2"/>
                <a:cs typeface="SimSun" pitchFamily="2"/>
              </a:rPr>
              <a:t>HW Component</a:t>
            </a:r>
          </a:p>
          <a:p>
            <a:pPr algn="ctr"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100">
                <a:solidFill>
                  <a:srgbClr val="000000"/>
                </a:solidFill>
                <a:latin typeface="Bitstream Vera Sans Mono" pitchFamily="49"/>
                <a:ea typeface="SimSun" pitchFamily="2"/>
                <a:cs typeface="SimSun" pitchFamily="2"/>
              </a:rPr>
              <a:t>Calore Meter</a:t>
            </a:r>
          </a:p>
          <a:p>
            <a:pPr algn="ctr"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100">
                <a:solidFill>
                  <a:srgbClr val="000000"/>
                </a:solidFill>
                <a:latin typeface="Bitstream Vera Sans Mono" pitchFamily="49"/>
                <a:ea typeface="SimSun" pitchFamily="2"/>
                <a:cs typeface="SimSun" pitchFamily="2"/>
              </a:rPr>
              <a:t>Enabled Drum Stick</a:t>
            </a:r>
          </a:p>
          <a:p>
            <a:pPr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i-FI" sz="1100">
              <a:solidFill>
                <a:srgbClr val="000000"/>
              </a:solidFill>
              <a:latin typeface="Bitstream Vera Sans Mono" pitchFamily="49"/>
              <a:ea typeface="SimSun" pitchFamily="2"/>
              <a:cs typeface="SimSun" pitchFamily="2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89825" y="3919026"/>
            <a:ext cx="2775688" cy="653169"/>
          </a:xfrm>
          <a:prstGeom prst="rect">
            <a:avLst/>
          </a:prstGeom>
          <a:solidFill>
            <a:srgbClr val="CCCC00"/>
          </a:solidFill>
          <a:ln w="35999">
            <a:solidFill>
              <a:srgbClr val="000000">
                <a:alpha val="50000"/>
              </a:srgbClr>
            </a:solidFill>
            <a:prstDash val="solid"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  <p:txBody>
          <a:bodyPr vert="horz" wrap="square" lIns="81643" tIns="40817" rIns="81643" bIns="40817" anchor="ctr" anchorCtr="1" compatLnSpc="1"/>
          <a:lstStyle/>
          <a:p>
            <a:pPr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100">
                <a:solidFill>
                  <a:srgbClr val="000000"/>
                </a:solidFill>
                <a:latin typeface="Bitstream Vera Sans Mono" pitchFamily="49"/>
                <a:ea typeface="SimSun" pitchFamily="2"/>
                <a:cs typeface="SimSun" pitchFamily="2"/>
              </a:rPr>
              <a:t>Calore Meter SW Component</a:t>
            </a:r>
          </a:p>
          <a:p>
            <a:pPr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100">
                <a:solidFill>
                  <a:srgbClr val="000000"/>
                </a:solidFill>
                <a:latin typeface="Bitstream Vera Sans Mono" pitchFamily="49"/>
                <a:ea typeface="SimSun" pitchFamily="2"/>
                <a:cs typeface="SimSun" pitchFamily="2"/>
              </a:rPr>
              <a:t>    10% tested</a:t>
            </a:r>
          </a:p>
          <a:p>
            <a:pPr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i-FI" sz="1100">
              <a:solidFill>
                <a:srgbClr val="000000"/>
              </a:solidFill>
              <a:latin typeface="Bitstream Vera Sans Mono" pitchFamily="49"/>
              <a:ea typeface="SimSun" pitchFamily="2"/>
              <a:cs typeface="SimSun" pitchFamily="2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89825" y="4898780"/>
            <a:ext cx="2775688" cy="489876"/>
          </a:xfrm>
          <a:prstGeom prst="rect">
            <a:avLst/>
          </a:prstGeom>
          <a:solidFill>
            <a:srgbClr val="CCCC00"/>
          </a:solidFill>
          <a:ln w="35999">
            <a:solidFill>
              <a:srgbClr val="000000">
                <a:alpha val="50000"/>
              </a:srgbClr>
            </a:solidFill>
            <a:prstDash val="solid"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  <p:txBody>
          <a:bodyPr vert="horz" wrap="square" lIns="81643" tIns="40817" rIns="81643" bIns="40817" anchor="ctr" anchorCtr="1" compatLnSpc="1"/>
          <a:lstStyle/>
          <a:p>
            <a:pPr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100">
                <a:solidFill>
                  <a:srgbClr val="000000"/>
                </a:solidFill>
                <a:latin typeface="Bitstream Vera Sans Mono" pitchFamily="49"/>
                <a:ea typeface="SimSun" pitchFamily="2"/>
                <a:cs typeface="SimSun" pitchFamily="2"/>
              </a:rPr>
              <a:t>Data Base Schema Design</a:t>
            </a:r>
          </a:p>
          <a:p>
            <a:pPr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i-FI" sz="1100">
              <a:solidFill>
                <a:srgbClr val="000000"/>
              </a:solidFill>
              <a:latin typeface="Bitstream Vera Sans Mono" pitchFamily="49"/>
              <a:ea typeface="SimSun" pitchFamily="2"/>
              <a:cs typeface="SimSun" pitchFamily="2"/>
            </a:endParaRPr>
          </a:p>
        </p:txBody>
      </p:sp>
      <p:sp>
        <p:nvSpPr>
          <p:cNvPr id="9" name="Straight Connector 7"/>
          <p:cNvSpPr/>
          <p:nvPr/>
        </p:nvSpPr>
        <p:spPr>
          <a:xfrm>
            <a:off x="3265513" y="2449394"/>
            <a:ext cx="2285862" cy="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+- 0 0 -180"/>
              <a:gd name="f8" fmla="+- 0 0 -360"/>
              <a:gd name="f9" fmla="abs f3"/>
              <a:gd name="f10" fmla="abs f4"/>
              <a:gd name="f11" fmla="abs f5"/>
              <a:gd name="f12" fmla="*/ f7 f0 1"/>
              <a:gd name="f13" fmla="*/ f8 f0 1"/>
              <a:gd name="f14" fmla="?: f9 f3 1"/>
              <a:gd name="f15" fmla="?: f10 f4 1"/>
              <a:gd name="f16" fmla="?: f11 f5 1"/>
              <a:gd name="f17" fmla="*/ f12 1 f2"/>
              <a:gd name="f18" fmla="*/ f13 1 f2"/>
              <a:gd name="f19" fmla="*/ f14 1 21600"/>
              <a:gd name="f20" fmla="*/ f15 1 21600"/>
              <a:gd name="f21" fmla="*/ 21600 f14 1"/>
              <a:gd name="f22" fmla="*/ 21600 f15 1"/>
              <a:gd name="f23" fmla="+- f17 0 f1"/>
              <a:gd name="f24" fmla="+- f18 0 f1"/>
              <a:gd name="f25" fmla="min f20 f19"/>
              <a:gd name="f26" fmla="*/ f21 1 f16"/>
              <a:gd name="f27" fmla="*/ f22 1 f16"/>
              <a:gd name="f28" fmla="val f26"/>
              <a:gd name="f29" fmla="val f27"/>
              <a:gd name="f30" fmla="*/ f6 f25 1"/>
              <a:gd name="f31" fmla="*/ f28 f25 1"/>
              <a:gd name="f32" fmla="*/ f29 f2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3">
                <a:pos x="f30" y="f30"/>
              </a:cxn>
              <a:cxn ang="f24">
                <a:pos x="f31" y="f32"/>
              </a:cxn>
            </a:cxnLst>
            <a:rect l="f30" t="f30" r="f31" b="f32"/>
            <a:pathLst>
              <a:path>
                <a:moveTo>
                  <a:pt x="f30" y="f30"/>
                </a:moveTo>
                <a:lnTo>
                  <a:pt x="f31" y="f32"/>
                </a:lnTo>
              </a:path>
            </a:pathLst>
          </a:custGeom>
          <a:noFill/>
          <a:ln w="35999">
            <a:solidFill>
              <a:srgbClr val="000000">
                <a:alpha val="50000"/>
              </a:srgbClr>
            </a:solidFill>
            <a:prstDash val="solid"/>
            <a:tailEnd type="arrow"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  <p:txBody>
          <a:bodyPr vert="horz" wrap="square" lIns="81643" tIns="40817" rIns="81643" bIns="40817" anchor="ctr" anchorCtr="1" compatLnSpc="1"/>
          <a:lstStyle/>
          <a:p>
            <a:pPr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i-FI" sz="1100">
              <a:solidFill>
                <a:srgbClr val="000000"/>
              </a:solidFill>
              <a:latin typeface="Bitstream Vera Sans Mono" pitchFamily="49"/>
              <a:ea typeface="SimSun" pitchFamily="2"/>
              <a:cs typeface="SimSun" pitchFamily="2"/>
            </a:endParaRPr>
          </a:p>
        </p:txBody>
      </p:sp>
      <p:sp>
        <p:nvSpPr>
          <p:cNvPr id="10" name="Straight Connector 8"/>
          <p:cNvSpPr/>
          <p:nvPr/>
        </p:nvSpPr>
        <p:spPr>
          <a:xfrm>
            <a:off x="3265513" y="3265856"/>
            <a:ext cx="3592064" cy="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+- 0 0 -180"/>
              <a:gd name="f8" fmla="+- 0 0 -360"/>
              <a:gd name="f9" fmla="abs f3"/>
              <a:gd name="f10" fmla="abs f4"/>
              <a:gd name="f11" fmla="abs f5"/>
              <a:gd name="f12" fmla="*/ f7 f0 1"/>
              <a:gd name="f13" fmla="*/ f8 f0 1"/>
              <a:gd name="f14" fmla="?: f9 f3 1"/>
              <a:gd name="f15" fmla="?: f10 f4 1"/>
              <a:gd name="f16" fmla="?: f11 f5 1"/>
              <a:gd name="f17" fmla="*/ f12 1 f2"/>
              <a:gd name="f18" fmla="*/ f13 1 f2"/>
              <a:gd name="f19" fmla="*/ f14 1 21600"/>
              <a:gd name="f20" fmla="*/ f15 1 21600"/>
              <a:gd name="f21" fmla="*/ 21600 f14 1"/>
              <a:gd name="f22" fmla="*/ 21600 f15 1"/>
              <a:gd name="f23" fmla="+- f17 0 f1"/>
              <a:gd name="f24" fmla="+- f18 0 f1"/>
              <a:gd name="f25" fmla="min f20 f19"/>
              <a:gd name="f26" fmla="*/ f21 1 f16"/>
              <a:gd name="f27" fmla="*/ f22 1 f16"/>
              <a:gd name="f28" fmla="val f26"/>
              <a:gd name="f29" fmla="val f27"/>
              <a:gd name="f30" fmla="*/ f6 f25 1"/>
              <a:gd name="f31" fmla="*/ f28 f25 1"/>
              <a:gd name="f32" fmla="*/ f29 f2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3">
                <a:pos x="f30" y="f30"/>
              </a:cxn>
              <a:cxn ang="f24">
                <a:pos x="f31" y="f32"/>
              </a:cxn>
            </a:cxnLst>
            <a:rect l="f30" t="f30" r="f31" b="f32"/>
            <a:pathLst>
              <a:path>
                <a:moveTo>
                  <a:pt x="f30" y="f30"/>
                </a:moveTo>
                <a:lnTo>
                  <a:pt x="f31" y="f32"/>
                </a:lnTo>
              </a:path>
            </a:pathLst>
          </a:custGeom>
          <a:noFill/>
          <a:ln w="35999">
            <a:solidFill>
              <a:srgbClr val="000000">
                <a:alpha val="50000"/>
              </a:srgbClr>
            </a:solidFill>
            <a:prstDash val="solid"/>
            <a:tailEnd type="arrow"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  <p:txBody>
          <a:bodyPr vert="horz" wrap="square" lIns="81643" tIns="40817" rIns="81643" bIns="40817" anchor="ctr" anchorCtr="1" compatLnSpc="1"/>
          <a:lstStyle/>
          <a:p>
            <a:pPr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i-FI" sz="1100">
              <a:solidFill>
                <a:srgbClr val="000000"/>
              </a:solidFill>
              <a:latin typeface="Bitstream Vera Sans Mono" pitchFamily="49"/>
              <a:ea typeface="SimSun" pitchFamily="2"/>
              <a:cs typeface="SimSun" pitchFamily="2"/>
            </a:endParaRPr>
          </a:p>
        </p:txBody>
      </p:sp>
      <p:sp>
        <p:nvSpPr>
          <p:cNvPr id="11" name="Straight Connector 9"/>
          <p:cNvSpPr/>
          <p:nvPr/>
        </p:nvSpPr>
        <p:spPr>
          <a:xfrm>
            <a:off x="3265513" y="4245610"/>
            <a:ext cx="489825" cy="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+- 0 0 -180"/>
              <a:gd name="f8" fmla="+- 0 0 -360"/>
              <a:gd name="f9" fmla="abs f3"/>
              <a:gd name="f10" fmla="abs f4"/>
              <a:gd name="f11" fmla="abs f5"/>
              <a:gd name="f12" fmla="*/ f7 f0 1"/>
              <a:gd name="f13" fmla="*/ f8 f0 1"/>
              <a:gd name="f14" fmla="?: f9 f3 1"/>
              <a:gd name="f15" fmla="?: f10 f4 1"/>
              <a:gd name="f16" fmla="?: f11 f5 1"/>
              <a:gd name="f17" fmla="*/ f12 1 f2"/>
              <a:gd name="f18" fmla="*/ f13 1 f2"/>
              <a:gd name="f19" fmla="*/ f14 1 21600"/>
              <a:gd name="f20" fmla="*/ f15 1 21600"/>
              <a:gd name="f21" fmla="*/ 21600 f14 1"/>
              <a:gd name="f22" fmla="*/ 21600 f15 1"/>
              <a:gd name="f23" fmla="+- f17 0 f1"/>
              <a:gd name="f24" fmla="+- f18 0 f1"/>
              <a:gd name="f25" fmla="min f20 f19"/>
              <a:gd name="f26" fmla="*/ f21 1 f16"/>
              <a:gd name="f27" fmla="*/ f22 1 f16"/>
              <a:gd name="f28" fmla="val f26"/>
              <a:gd name="f29" fmla="val f27"/>
              <a:gd name="f30" fmla="*/ f6 f25 1"/>
              <a:gd name="f31" fmla="*/ f28 f25 1"/>
              <a:gd name="f32" fmla="*/ f29 f2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3">
                <a:pos x="f30" y="f30"/>
              </a:cxn>
              <a:cxn ang="f24">
                <a:pos x="f31" y="f32"/>
              </a:cxn>
            </a:cxnLst>
            <a:rect l="f30" t="f30" r="f31" b="f32"/>
            <a:pathLst>
              <a:path>
                <a:moveTo>
                  <a:pt x="f30" y="f30"/>
                </a:moveTo>
                <a:lnTo>
                  <a:pt x="f31" y="f32"/>
                </a:lnTo>
              </a:path>
            </a:pathLst>
          </a:custGeom>
          <a:noFill/>
          <a:ln w="35999">
            <a:solidFill>
              <a:srgbClr val="000000">
                <a:alpha val="50000"/>
              </a:srgbClr>
            </a:solidFill>
            <a:prstDash val="solid"/>
            <a:tailEnd type="arrow"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  <p:txBody>
          <a:bodyPr vert="horz" wrap="square" lIns="81643" tIns="40817" rIns="81643" bIns="40817" anchor="ctr" anchorCtr="1" compatLnSpc="1"/>
          <a:lstStyle/>
          <a:p>
            <a:pPr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i-FI" sz="1100">
              <a:solidFill>
                <a:srgbClr val="000000"/>
              </a:solidFill>
              <a:latin typeface="Bitstream Vera Sans Mono" pitchFamily="49"/>
              <a:ea typeface="SimSun" pitchFamily="2"/>
              <a:cs typeface="SimSun" pitchFamily="2"/>
            </a:endParaRPr>
          </a:p>
        </p:txBody>
      </p:sp>
      <p:sp>
        <p:nvSpPr>
          <p:cNvPr id="12" name="Straight Connector 10"/>
          <p:cNvSpPr/>
          <p:nvPr/>
        </p:nvSpPr>
        <p:spPr>
          <a:xfrm>
            <a:off x="3265513" y="5062072"/>
            <a:ext cx="2612412" cy="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+- 0 0 -180"/>
              <a:gd name="f8" fmla="+- 0 0 -360"/>
              <a:gd name="f9" fmla="abs f3"/>
              <a:gd name="f10" fmla="abs f4"/>
              <a:gd name="f11" fmla="abs f5"/>
              <a:gd name="f12" fmla="*/ f7 f0 1"/>
              <a:gd name="f13" fmla="*/ f8 f0 1"/>
              <a:gd name="f14" fmla="?: f9 f3 1"/>
              <a:gd name="f15" fmla="?: f10 f4 1"/>
              <a:gd name="f16" fmla="?: f11 f5 1"/>
              <a:gd name="f17" fmla="*/ f12 1 f2"/>
              <a:gd name="f18" fmla="*/ f13 1 f2"/>
              <a:gd name="f19" fmla="*/ f14 1 21600"/>
              <a:gd name="f20" fmla="*/ f15 1 21600"/>
              <a:gd name="f21" fmla="*/ 21600 f14 1"/>
              <a:gd name="f22" fmla="*/ 21600 f15 1"/>
              <a:gd name="f23" fmla="+- f17 0 f1"/>
              <a:gd name="f24" fmla="+- f18 0 f1"/>
              <a:gd name="f25" fmla="min f20 f19"/>
              <a:gd name="f26" fmla="*/ f21 1 f16"/>
              <a:gd name="f27" fmla="*/ f22 1 f16"/>
              <a:gd name="f28" fmla="val f26"/>
              <a:gd name="f29" fmla="val f27"/>
              <a:gd name="f30" fmla="*/ f6 f25 1"/>
              <a:gd name="f31" fmla="*/ f28 f25 1"/>
              <a:gd name="f32" fmla="*/ f29 f2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3">
                <a:pos x="f30" y="f30"/>
              </a:cxn>
              <a:cxn ang="f24">
                <a:pos x="f31" y="f32"/>
              </a:cxn>
            </a:cxnLst>
            <a:rect l="f30" t="f30" r="f31" b="f32"/>
            <a:pathLst>
              <a:path>
                <a:moveTo>
                  <a:pt x="f30" y="f30"/>
                </a:moveTo>
                <a:lnTo>
                  <a:pt x="f31" y="f32"/>
                </a:lnTo>
              </a:path>
            </a:pathLst>
          </a:custGeom>
          <a:noFill/>
          <a:ln w="35999">
            <a:solidFill>
              <a:srgbClr val="000000">
                <a:alpha val="50000"/>
              </a:srgbClr>
            </a:solidFill>
            <a:prstDash val="solid"/>
            <a:tailEnd type="arrow"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  <p:txBody>
          <a:bodyPr vert="horz" wrap="square" lIns="81643" tIns="40817" rIns="81643" bIns="40817" anchor="ctr" anchorCtr="1" compatLnSpc="1"/>
          <a:lstStyle/>
          <a:p>
            <a:pPr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i-FI" sz="1100">
              <a:solidFill>
                <a:srgbClr val="000000"/>
              </a:solidFill>
              <a:latin typeface="Bitstream Vera Sans Mono" pitchFamily="49"/>
              <a:ea typeface="SimSun" pitchFamily="2"/>
              <a:cs typeface="SimSun" pitchFamily="2"/>
            </a:endParaRPr>
          </a:p>
        </p:txBody>
      </p:sp>
      <p:sp>
        <p:nvSpPr>
          <p:cNvPr id="13" name="Straight Connector 11"/>
          <p:cNvSpPr/>
          <p:nvPr/>
        </p:nvSpPr>
        <p:spPr>
          <a:xfrm>
            <a:off x="3265513" y="5878535"/>
            <a:ext cx="1796028" cy="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+- 0 0 -180"/>
              <a:gd name="f8" fmla="+- 0 0 -360"/>
              <a:gd name="f9" fmla="abs f3"/>
              <a:gd name="f10" fmla="abs f4"/>
              <a:gd name="f11" fmla="abs f5"/>
              <a:gd name="f12" fmla="*/ f7 f0 1"/>
              <a:gd name="f13" fmla="*/ f8 f0 1"/>
              <a:gd name="f14" fmla="?: f9 f3 1"/>
              <a:gd name="f15" fmla="?: f10 f4 1"/>
              <a:gd name="f16" fmla="?: f11 f5 1"/>
              <a:gd name="f17" fmla="*/ f12 1 f2"/>
              <a:gd name="f18" fmla="*/ f13 1 f2"/>
              <a:gd name="f19" fmla="*/ f14 1 21600"/>
              <a:gd name="f20" fmla="*/ f15 1 21600"/>
              <a:gd name="f21" fmla="*/ 21600 f14 1"/>
              <a:gd name="f22" fmla="*/ 21600 f15 1"/>
              <a:gd name="f23" fmla="+- f17 0 f1"/>
              <a:gd name="f24" fmla="+- f18 0 f1"/>
              <a:gd name="f25" fmla="min f20 f19"/>
              <a:gd name="f26" fmla="*/ f21 1 f16"/>
              <a:gd name="f27" fmla="*/ f22 1 f16"/>
              <a:gd name="f28" fmla="val f26"/>
              <a:gd name="f29" fmla="val f27"/>
              <a:gd name="f30" fmla="*/ f6 f25 1"/>
              <a:gd name="f31" fmla="*/ f28 f25 1"/>
              <a:gd name="f32" fmla="*/ f29 f2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3">
                <a:pos x="f30" y="f30"/>
              </a:cxn>
              <a:cxn ang="f24">
                <a:pos x="f31" y="f32"/>
              </a:cxn>
            </a:cxnLst>
            <a:rect l="f30" t="f30" r="f31" b="f32"/>
            <a:pathLst>
              <a:path>
                <a:moveTo>
                  <a:pt x="f30" y="f30"/>
                </a:moveTo>
                <a:lnTo>
                  <a:pt x="f31" y="f32"/>
                </a:lnTo>
              </a:path>
            </a:pathLst>
          </a:custGeom>
          <a:noFill/>
          <a:ln w="35999">
            <a:solidFill>
              <a:srgbClr val="000000">
                <a:alpha val="50000"/>
              </a:srgbClr>
            </a:solidFill>
            <a:prstDash val="solid"/>
            <a:tailEnd type="arrow"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  <p:txBody>
          <a:bodyPr vert="horz" wrap="square" lIns="81643" tIns="40817" rIns="81643" bIns="40817" anchor="ctr" anchorCtr="1" compatLnSpc="1"/>
          <a:lstStyle/>
          <a:p>
            <a:pPr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i-FI" sz="1100">
              <a:solidFill>
                <a:srgbClr val="000000"/>
              </a:solidFill>
              <a:latin typeface="Bitstream Vera Sans Mono" pitchFamily="49"/>
              <a:ea typeface="SimSun" pitchFamily="2"/>
              <a:cs typeface="SimSun" pitchFamily="2"/>
            </a:endParaRPr>
          </a:p>
        </p:txBody>
      </p:sp>
      <p:sp>
        <p:nvSpPr>
          <p:cNvPr id="14" name="Straight Connector 12"/>
          <p:cNvSpPr/>
          <p:nvPr/>
        </p:nvSpPr>
        <p:spPr>
          <a:xfrm>
            <a:off x="4898266" y="2122810"/>
            <a:ext cx="0" cy="424561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+- 0 0 -180"/>
              <a:gd name="f8" fmla="+- 0 0 -360"/>
              <a:gd name="f9" fmla="abs f3"/>
              <a:gd name="f10" fmla="abs f4"/>
              <a:gd name="f11" fmla="abs f5"/>
              <a:gd name="f12" fmla="*/ f7 f0 1"/>
              <a:gd name="f13" fmla="*/ f8 f0 1"/>
              <a:gd name="f14" fmla="?: f9 f3 1"/>
              <a:gd name="f15" fmla="?: f10 f4 1"/>
              <a:gd name="f16" fmla="?: f11 f5 1"/>
              <a:gd name="f17" fmla="*/ f12 1 f2"/>
              <a:gd name="f18" fmla="*/ f13 1 f2"/>
              <a:gd name="f19" fmla="*/ f14 1 21600"/>
              <a:gd name="f20" fmla="*/ f15 1 21600"/>
              <a:gd name="f21" fmla="*/ 21600 f14 1"/>
              <a:gd name="f22" fmla="*/ 21600 f15 1"/>
              <a:gd name="f23" fmla="+- f17 0 f1"/>
              <a:gd name="f24" fmla="+- f18 0 f1"/>
              <a:gd name="f25" fmla="min f20 f19"/>
              <a:gd name="f26" fmla="*/ f21 1 f16"/>
              <a:gd name="f27" fmla="*/ f22 1 f16"/>
              <a:gd name="f28" fmla="val f26"/>
              <a:gd name="f29" fmla="val f27"/>
              <a:gd name="f30" fmla="*/ f6 f25 1"/>
              <a:gd name="f31" fmla="*/ f28 f25 1"/>
              <a:gd name="f32" fmla="*/ f29 f2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3">
                <a:pos x="f30" y="f30"/>
              </a:cxn>
              <a:cxn ang="f24">
                <a:pos x="f31" y="f32"/>
              </a:cxn>
            </a:cxnLst>
            <a:rect l="f30" t="f30" r="f31" b="f32"/>
            <a:pathLst>
              <a:path>
                <a:moveTo>
                  <a:pt x="f30" y="f30"/>
                </a:moveTo>
                <a:lnTo>
                  <a:pt x="f31" y="f32"/>
                </a:lnTo>
              </a:path>
            </a:pathLst>
          </a:custGeom>
          <a:noFill/>
          <a:ln w="35999">
            <a:solidFill>
              <a:srgbClr val="000000">
                <a:alpha val="50000"/>
              </a:srgbClr>
            </a:solidFill>
            <a:prstDash val="solid"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  <p:txBody>
          <a:bodyPr vert="horz" wrap="square" lIns="81643" tIns="40817" rIns="81643" bIns="40817" anchor="ctr" anchorCtr="1" compatLnSpc="1"/>
          <a:lstStyle/>
          <a:p>
            <a:pPr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i-FI" sz="1100">
              <a:solidFill>
                <a:srgbClr val="000000"/>
              </a:solidFill>
              <a:latin typeface="Bitstream Vera Sans Mono" pitchFamily="49"/>
              <a:ea typeface="SimSun" pitchFamily="2"/>
              <a:cs typeface="SimSun" pitchFamily="2"/>
            </a:endParaRPr>
          </a:p>
        </p:txBody>
      </p:sp>
      <p:sp>
        <p:nvSpPr>
          <p:cNvPr id="15" name="Straight Connector 13"/>
          <p:cNvSpPr/>
          <p:nvPr/>
        </p:nvSpPr>
        <p:spPr>
          <a:xfrm>
            <a:off x="5877918" y="2122810"/>
            <a:ext cx="0" cy="424561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+- 0 0 -180"/>
              <a:gd name="f8" fmla="+- 0 0 -360"/>
              <a:gd name="f9" fmla="abs f3"/>
              <a:gd name="f10" fmla="abs f4"/>
              <a:gd name="f11" fmla="abs f5"/>
              <a:gd name="f12" fmla="*/ f7 f0 1"/>
              <a:gd name="f13" fmla="*/ f8 f0 1"/>
              <a:gd name="f14" fmla="?: f9 f3 1"/>
              <a:gd name="f15" fmla="?: f10 f4 1"/>
              <a:gd name="f16" fmla="?: f11 f5 1"/>
              <a:gd name="f17" fmla="*/ f12 1 f2"/>
              <a:gd name="f18" fmla="*/ f13 1 f2"/>
              <a:gd name="f19" fmla="*/ f14 1 21600"/>
              <a:gd name="f20" fmla="*/ f15 1 21600"/>
              <a:gd name="f21" fmla="*/ 21600 f14 1"/>
              <a:gd name="f22" fmla="*/ 21600 f15 1"/>
              <a:gd name="f23" fmla="+- f17 0 f1"/>
              <a:gd name="f24" fmla="+- f18 0 f1"/>
              <a:gd name="f25" fmla="min f20 f19"/>
              <a:gd name="f26" fmla="*/ f21 1 f16"/>
              <a:gd name="f27" fmla="*/ f22 1 f16"/>
              <a:gd name="f28" fmla="val f26"/>
              <a:gd name="f29" fmla="val f27"/>
              <a:gd name="f30" fmla="*/ f6 f25 1"/>
              <a:gd name="f31" fmla="*/ f28 f25 1"/>
              <a:gd name="f32" fmla="*/ f29 f2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3">
                <a:pos x="f30" y="f30"/>
              </a:cxn>
              <a:cxn ang="f24">
                <a:pos x="f31" y="f32"/>
              </a:cxn>
            </a:cxnLst>
            <a:rect l="f30" t="f30" r="f31" b="f32"/>
            <a:pathLst>
              <a:path>
                <a:moveTo>
                  <a:pt x="f30" y="f30"/>
                </a:moveTo>
                <a:lnTo>
                  <a:pt x="f31" y="f32"/>
                </a:lnTo>
              </a:path>
            </a:pathLst>
          </a:custGeom>
          <a:noFill/>
          <a:ln w="35999">
            <a:solidFill>
              <a:srgbClr val="000000">
                <a:alpha val="50000"/>
              </a:srgbClr>
            </a:solidFill>
            <a:prstDash val="solid"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  <p:txBody>
          <a:bodyPr vert="horz" wrap="square" lIns="81643" tIns="40817" rIns="81643" bIns="40817" anchor="ctr" anchorCtr="1" compatLnSpc="1"/>
          <a:lstStyle/>
          <a:p>
            <a:pPr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i-FI" sz="1100">
              <a:solidFill>
                <a:srgbClr val="000000"/>
              </a:solidFill>
              <a:latin typeface="Bitstream Vera Sans Mono" pitchFamily="49"/>
              <a:ea typeface="SimSun" pitchFamily="2"/>
              <a:cs typeface="SimSun" pitchFamily="2"/>
            </a:endParaRPr>
          </a:p>
        </p:txBody>
      </p:sp>
      <p:sp>
        <p:nvSpPr>
          <p:cNvPr id="16" name="Straight Connector 14"/>
          <p:cNvSpPr/>
          <p:nvPr/>
        </p:nvSpPr>
        <p:spPr>
          <a:xfrm>
            <a:off x="6857578" y="2122810"/>
            <a:ext cx="0" cy="424561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+- 0 0 -180"/>
              <a:gd name="f8" fmla="+- 0 0 -360"/>
              <a:gd name="f9" fmla="abs f3"/>
              <a:gd name="f10" fmla="abs f4"/>
              <a:gd name="f11" fmla="abs f5"/>
              <a:gd name="f12" fmla="*/ f7 f0 1"/>
              <a:gd name="f13" fmla="*/ f8 f0 1"/>
              <a:gd name="f14" fmla="?: f9 f3 1"/>
              <a:gd name="f15" fmla="?: f10 f4 1"/>
              <a:gd name="f16" fmla="?: f11 f5 1"/>
              <a:gd name="f17" fmla="*/ f12 1 f2"/>
              <a:gd name="f18" fmla="*/ f13 1 f2"/>
              <a:gd name="f19" fmla="*/ f14 1 21600"/>
              <a:gd name="f20" fmla="*/ f15 1 21600"/>
              <a:gd name="f21" fmla="*/ 21600 f14 1"/>
              <a:gd name="f22" fmla="*/ 21600 f15 1"/>
              <a:gd name="f23" fmla="+- f17 0 f1"/>
              <a:gd name="f24" fmla="+- f18 0 f1"/>
              <a:gd name="f25" fmla="min f20 f19"/>
              <a:gd name="f26" fmla="*/ f21 1 f16"/>
              <a:gd name="f27" fmla="*/ f22 1 f16"/>
              <a:gd name="f28" fmla="val f26"/>
              <a:gd name="f29" fmla="val f27"/>
              <a:gd name="f30" fmla="*/ f6 f25 1"/>
              <a:gd name="f31" fmla="*/ f28 f25 1"/>
              <a:gd name="f32" fmla="*/ f29 f2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3">
                <a:pos x="f30" y="f30"/>
              </a:cxn>
              <a:cxn ang="f24">
                <a:pos x="f31" y="f32"/>
              </a:cxn>
            </a:cxnLst>
            <a:rect l="f30" t="f30" r="f31" b="f32"/>
            <a:pathLst>
              <a:path>
                <a:moveTo>
                  <a:pt x="f30" y="f30"/>
                </a:moveTo>
                <a:lnTo>
                  <a:pt x="f31" y="f32"/>
                </a:lnTo>
              </a:path>
            </a:pathLst>
          </a:custGeom>
          <a:noFill/>
          <a:ln w="35999">
            <a:solidFill>
              <a:srgbClr val="000000">
                <a:alpha val="50000"/>
              </a:srgbClr>
            </a:solidFill>
            <a:prstDash val="solid"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  <p:txBody>
          <a:bodyPr vert="horz" wrap="square" lIns="81643" tIns="40817" rIns="81643" bIns="40817" anchor="ctr" anchorCtr="1" compatLnSpc="1"/>
          <a:lstStyle/>
          <a:p>
            <a:pPr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i-FI" sz="1100">
              <a:solidFill>
                <a:srgbClr val="000000"/>
              </a:solidFill>
              <a:latin typeface="Bitstream Vera Sans Mono" pitchFamily="49"/>
              <a:ea typeface="SimSun" pitchFamily="2"/>
              <a:cs typeface="SimSun" pitchFamily="2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755338" y="3919026"/>
            <a:ext cx="653101" cy="489876"/>
          </a:xfrm>
          <a:prstGeom prst="rect">
            <a:avLst/>
          </a:prstGeom>
          <a:solidFill>
            <a:srgbClr val="FF6633"/>
          </a:solidFill>
          <a:ln w="35999">
            <a:solidFill>
              <a:srgbClr val="000000">
                <a:alpha val="50000"/>
              </a:srgbClr>
            </a:solidFill>
            <a:prstDash val="solid"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  <p:txBody>
          <a:bodyPr vert="horz" wrap="square" lIns="81643" tIns="40817" rIns="81643" bIns="40817" anchor="ctr" anchorCtr="1" compatLnSpc="1"/>
          <a:lstStyle/>
          <a:p>
            <a:pPr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100">
                <a:solidFill>
                  <a:srgbClr val="000000"/>
                </a:solidFill>
                <a:latin typeface="Bitstream Vera Sans Mono" pitchFamily="49"/>
                <a:ea typeface="SimSun" pitchFamily="2"/>
                <a:cs typeface="SimSun" pitchFamily="2"/>
              </a:rPr>
              <a:t>Stubs</a:t>
            </a:r>
          </a:p>
          <a:p>
            <a:pPr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100">
                <a:solidFill>
                  <a:srgbClr val="000000"/>
                </a:solidFill>
                <a:latin typeface="Bitstream Vera Sans Mono" pitchFamily="49"/>
                <a:ea typeface="SimSun" pitchFamily="2"/>
                <a:cs typeface="SimSun" pitchFamily="2"/>
              </a:rPr>
              <a:t>needed</a:t>
            </a:r>
          </a:p>
        </p:txBody>
      </p:sp>
      <p:sp>
        <p:nvSpPr>
          <p:cNvPr id="18" name="Rectangle 17"/>
          <p:cNvSpPr/>
          <p:nvPr/>
        </p:nvSpPr>
        <p:spPr>
          <a:xfrm>
            <a:off x="5551366" y="2122809"/>
            <a:ext cx="653101" cy="489876"/>
          </a:xfrm>
          <a:prstGeom prst="rect">
            <a:avLst/>
          </a:prstGeom>
          <a:solidFill>
            <a:srgbClr val="FF6633"/>
          </a:solidFill>
          <a:ln w="35999">
            <a:solidFill>
              <a:srgbClr val="000000">
                <a:alpha val="50000"/>
              </a:srgbClr>
            </a:solidFill>
            <a:prstDash val="solid"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  <p:txBody>
          <a:bodyPr vert="horz" wrap="square" lIns="81643" tIns="40817" rIns="81643" bIns="40817" anchor="ctr" anchorCtr="1" compatLnSpc="1"/>
          <a:lstStyle/>
          <a:p>
            <a:pPr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100">
                <a:solidFill>
                  <a:srgbClr val="000000"/>
                </a:solidFill>
                <a:latin typeface="Bitstream Vera Sans Mono" pitchFamily="49"/>
                <a:ea typeface="SimSun" pitchFamily="2"/>
                <a:cs typeface="SimSun" pitchFamily="2"/>
              </a:rPr>
              <a:t>Stubs</a:t>
            </a:r>
          </a:p>
          <a:p>
            <a:pPr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100">
                <a:solidFill>
                  <a:srgbClr val="000000"/>
                </a:solidFill>
                <a:latin typeface="Bitstream Vera Sans Mono" pitchFamily="49"/>
                <a:ea typeface="SimSun" pitchFamily="2"/>
                <a:cs typeface="SimSun" pitchFamily="2"/>
              </a:rPr>
              <a:t>needed</a:t>
            </a:r>
          </a:p>
        </p:txBody>
      </p:sp>
      <p:sp>
        <p:nvSpPr>
          <p:cNvPr id="19" name="Rectangle 18"/>
          <p:cNvSpPr/>
          <p:nvPr/>
        </p:nvSpPr>
        <p:spPr>
          <a:xfrm>
            <a:off x="3755338" y="3919026"/>
            <a:ext cx="653101" cy="489876"/>
          </a:xfrm>
          <a:prstGeom prst="rect">
            <a:avLst/>
          </a:prstGeom>
          <a:solidFill>
            <a:srgbClr val="FF6633"/>
          </a:solidFill>
          <a:ln w="35999">
            <a:solidFill>
              <a:srgbClr val="000000">
                <a:alpha val="50000"/>
              </a:srgbClr>
            </a:solidFill>
            <a:prstDash val="solid"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  <p:txBody>
          <a:bodyPr vert="horz" wrap="square" lIns="81643" tIns="40817" rIns="81643" bIns="40817" anchor="ctr" anchorCtr="1" compatLnSpc="1"/>
          <a:lstStyle/>
          <a:p>
            <a:pPr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100">
                <a:solidFill>
                  <a:srgbClr val="000000"/>
                </a:solidFill>
                <a:latin typeface="Bitstream Vera Sans Mono" pitchFamily="49"/>
                <a:ea typeface="SimSun" pitchFamily="2"/>
                <a:cs typeface="SimSun" pitchFamily="2"/>
              </a:rPr>
              <a:t>Stubs</a:t>
            </a:r>
          </a:p>
          <a:p>
            <a:pPr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100">
                <a:solidFill>
                  <a:srgbClr val="000000"/>
                </a:solidFill>
                <a:latin typeface="Bitstream Vera Sans Mono" pitchFamily="49"/>
                <a:ea typeface="SimSun" pitchFamily="2"/>
                <a:cs typeface="SimSun" pitchFamily="2"/>
              </a:rPr>
              <a:t>needed</a:t>
            </a:r>
          </a:p>
        </p:txBody>
      </p:sp>
      <p:sp>
        <p:nvSpPr>
          <p:cNvPr id="20" name="Rectangle 19"/>
          <p:cNvSpPr/>
          <p:nvPr/>
        </p:nvSpPr>
        <p:spPr>
          <a:xfrm>
            <a:off x="5061540" y="5551950"/>
            <a:ext cx="653101" cy="489876"/>
          </a:xfrm>
          <a:prstGeom prst="rect">
            <a:avLst/>
          </a:prstGeom>
          <a:solidFill>
            <a:srgbClr val="FF6633"/>
          </a:solidFill>
          <a:ln w="35999">
            <a:solidFill>
              <a:srgbClr val="000000">
                <a:alpha val="50000"/>
              </a:srgbClr>
            </a:solidFill>
            <a:prstDash val="solid"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  <p:txBody>
          <a:bodyPr vert="horz" wrap="square" lIns="81643" tIns="40817" rIns="81643" bIns="40817" anchor="ctr" anchorCtr="1" compatLnSpc="1"/>
          <a:lstStyle/>
          <a:p>
            <a:pPr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100">
                <a:solidFill>
                  <a:srgbClr val="000000"/>
                </a:solidFill>
                <a:latin typeface="Bitstream Vera Sans Mono" pitchFamily="49"/>
                <a:ea typeface="SimSun" pitchFamily="2"/>
                <a:cs typeface="SimSun" pitchFamily="2"/>
              </a:rPr>
              <a:t>Stubs</a:t>
            </a:r>
          </a:p>
          <a:p>
            <a:pPr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100">
                <a:solidFill>
                  <a:srgbClr val="000000"/>
                </a:solidFill>
                <a:latin typeface="Bitstream Vera Sans Mono" pitchFamily="49"/>
                <a:ea typeface="SimSun" pitchFamily="2"/>
                <a:cs typeface="SimSun" pitchFamily="2"/>
              </a:rPr>
              <a:t>needed</a:t>
            </a:r>
          </a:p>
        </p:txBody>
      </p:sp>
      <p:cxnSp>
        <p:nvCxnSpPr>
          <p:cNvPr id="21" name="Curved Connector 20"/>
          <p:cNvCxnSpPr>
            <a:stCxn id="12" idx="4"/>
            <a:endCxn id="20" idx="0"/>
          </p:cNvCxnSpPr>
          <p:nvPr/>
        </p:nvCxnSpPr>
        <p:spPr>
          <a:xfrm rot="16200000" flipH="1">
            <a:off x="4081864" y="4245721"/>
            <a:ext cx="489877" cy="2122578"/>
          </a:xfrm>
          <a:prstGeom prst="curvedConnector3">
            <a:avLst/>
          </a:prstGeom>
          <a:noFill/>
          <a:ln w="35999">
            <a:solidFill>
              <a:srgbClr val="000000">
                <a:alpha val="50000"/>
              </a:srgbClr>
            </a:solidFill>
            <a:prstDash val="solid"/>
            <a:tailEnd type="arrow"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</p:cxnSp>
      <p:cxnSp>
        <p:nvCxnSpPr>
          <p:cNvPr id="22" name="Curved Connector 21"/>
          <p:cNvCxnSpPr>
            <a:stCxn id="11" idx="4"/>
            <a:endCxn id="20" idx="1"/>
          </p:cNvCxnSpPr>
          <p:nvPr/>
        </p:nvCxnSpPr>
        <p:spPr>
          <a:xfrm rot="16200000" flipH="1">
            <a:off x="3387888" y="4123235"/>
            <a:ext cx="1551277" cy="1796028"/>
          </a:xfrm>
          <a:prstGeom prst="curvedConnector2">
            <a:avLst/>
          </a:prstGeom>
          <a:noFill/>
          <a:ln w="35999">
            <a:solidFill>
              <a:srgbClr val="000000">
                <a:alpha val="50000"/>
              </a:srgbClr>
            </a:solidFill>
            <a:prstDash val="solid"/>
            <a:tailEnd type="arrow"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</p:cxnSp>
      <p:cxnSp>
        <p:nvCxnSpPr>
          <p:cNvPr id="23" name="Curved Connector 22"/>
          <p:cNvCxnSpPr>
            <a:endCxn id="20" idx="0"/>
          </p:cNvCxnSpPr>
          <p:nvPr/>
        </p:nvCxnSpPr>
        <p:spPr>
          <a:xfrm>
            <a:off x="5061541" y="3265856"/>
            <a:ext cx="326551" cy="2286094"/>
          </a:xfrm>
          <a:prstGeom prst="curvedConnector3">
            <a:avLst/>
          </a:prstGeom>
          <a:noFill/>
          <a:ln w="35999">
            <a:solidFill>
              <a:srgbClr val="000000">
                <a:alpha val="50000"/>
              </a:srgbClr>
            </a:solidFill>
            <a:prstDash val="solid"/>
            <a:tailEnd type="arrow"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</p:cxnSp>
      <p:sp>
        <p:nvSpPr>
          <p:cNvPr id="24" name="Straight Connector 22"/>
          <p:cNvSpPr/>
          <p:nvPr/>
        </p:nvSpPr>
        <p:spPr>
          <a:xfrm>
            <a:off x="5714642" y="5878535"/>
            <a:ext cx="1796028" cy="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+- 0 0 -180"/>
              <a:gd name="f8" fmla="+- 0 0 -360"/>
              <a:gd name="f9" fmla="abs f3"/>
              <a:gd name="f10" fmla="abs f4"/>
              <a:gd name="f11" fmla="abs f5"/>
              <a:gd name="f12" fmla="*/ f7 f0 1"/>
              <a:gd name="f13" fmla="*/ f8 f0 1"/>
              <a:gd name="f14" fmla="?: f9 f3 1"/>
              <a:gd name="f15" fmla="?: f10 f4 1"/>
              <a:gd name="f16" fmla="?: f11 f5 1"/>
              <a:gd name="f17" fmla="*/ f12 1 f2"/>
              <a:gd name="f18" fmla="*/ f13 1 f2"/>
              <a:gd name="f19" fmla="*/ f14 1 21600"/>
              <a:gd name="f20" fmla="*/ f15 1 21600"/>
              <a:gd name="f21" fmla="*/ 21600 f14 1"/>
              <a:gd name="f22" fmla="*/ 21600 f15 1"/>
              <a:gd name="f23" fmla="+- f17 0 f1"/>
              <a:gd name="f24" fmla="+- f18 0 f1"/>
              <a:gd name="f25" fmla="min f20 f19"/>
              <a:gd name="f26" fmla="*/ f21 1 f16"/>
              <a:gd name="f27" fmla="*/ f22 1 f16"/>
              <a:gd name="f28" fmla="val f26"/>
              <a:gd name="f29" fmla="val f27"/>
              <a:gd name="f30" fmla="*/ f6 f25 1"/>
              <a:gd name="f31" fmla="*/ f28 f25 1"/>
              <a:gd name="f32" fmla="*/ f29 f2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3">
                <a:pos x="f30" y="f30"/>
              </a:cxn>
              <a:cxn ang="f24">
                <a:pos x="f31" y="f32"/>
              </a:cxn>
            </a:cxnLst>
            <a:rect l="f30" t="f30" r="f31" b="f32"/>
            <a:pathLst>
              <a:path>
                <a:moveTo>
                  <a:pt x="f30" y="f30"/>
                </a:moveTo>
                <a:lnTo>
                  <a:pt x="f31" y="f32"/>
                </a:lnTo>
              </a:path>
            </a:pathLst>
          </a:custGeom>
          <a:noFill/>
          <a:ln w="35999">
            <a:solidFill>
              <a:srgbClr val="000000">
                <a:alpha val="50000"/>
              </a:srgbClr>
            </a:solidFill>
            <a:prstDash val="solid"/>
            <a:tailEnd type="arrow"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  <p:txBody>
          <a:bodyPr vert="horz" wrap="square" lIns="81643" tIns="40817" rIns="81643" bIns="40817" anchor="ctr" anchorCtr="1" compatLnSpc="1"/>
          <a:lstStyle/>
          <a:p>
            <a:pPr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i-FI" sz="1100">
              <a:solidFill>
                <a:srgbClr val="000000"/>
              </a:solidFill>
              <a:latin typeface="Bitstream Vera Sans Mono" pitchFamily="49"/>
              <a:ea typeface="SimSun" pitchFamily="2"/>
              <a:cs typeface="SimSun" pitchFamily="2"/>
            </a:endParaRPr>
          </a:p>
        </p:txBody>
      </p:sp>
      <p:sp>
        <p:nvSpPr>
          <p:cNvPr id="25" name="Straight Connector 23"/>
          <p:cNvSpPr/>
          <p:nvPr/>
        </p:nvSpPr>
        <p:spPr>
          <a:xfrm>
            <a:off x="5877918" y="5062072"/>
            <a:ext cx="1632752" cy="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+- 0 0 -180"/>
              <a:gd name="f8" fmla="+- 0 0 -360"/>
              <a:gd name="f9" fmla="abs f3"/>
              <a:gd name="f10" fmla="abs f4"/>
              <a:gd name="f11" fmla="abs f5"/>
              <a:gd name="f12" fmla="*/ f7 f0 1"/>
              <a:gd name="f13" fmla="*/ f8 f0 1"/>
              <a:gd name="f14" fmla="?: f9 f3 1"/>
              <a:gd name="f15" fmla="?: f10 f4 1"/>
              <a:gd name="f16" fmla="?: f11 f5 1"/>
              <a:gd name="f17" fmla="*/ f12 1 f2"/>
              <a:gd name="f18" fmla="*/ f13 1 f2"/>
              <a:gd name="f19" fmla="*/ f14 1 21600"/>
              <a:gd name="f20" fmla="*/ f15 1 21600"/>
              <a:gd name="f21" fmla="*/ 21600 f14 1"/>
              <a:gd name="f22" fmla="*/ 21600 f15 1"/>
              <a:gd name="f23" fmla="+- f17 0 f1"/>
              <a:gd name="f24" fmla="+- f18 0 f1"/>
              <a:gd name="f25" fmla="min f20 f19"/>
              <a:gd name="f26" fmla="*/ f21 1 f16"/>
              <a:gd name="f27" fmla="*/ f22 1 f16"/>
              <a:gd name="f28" fmla="val f26"/>
              <a:gd name="f29" fmla="val f27"/>
              <a:gd name="f30" fmla="*/ f6 f25 1"/>
              <a:gd name="f31" fmla="*/ f28 f25 1"/>
              <a:gd name="f32" fmla="*/ f29 f2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3">
                <a:pos x="f30" y="f30"/>
              </a:cxn>
              <a:cxn ang="f24">
                <a:pos x="f31" y="f32"/>
              </a:cxn>
            </a:cxnLst>
            <a:rect l="f30" t="f30" r="f31" b="f32"/>
            <a:pathLst>
              <a:path>
                <a:moveTo>
                  <a:pt x="f30" y="f30"/>
                </a:moveTo>
                <a:lnTo>
                  <a:pt x="f31" y="f32"/>
                </a:lnTo>
              </a:path>
            </a:pathLst>
          </a:custGeom>
          <a:noFill/>
          <a:ln w="35999">
            <a:solidFill>
              <a:srgbClr val="000000">
                <a:alpha val="50000"/>
              </a:srgbClr>
            </a:solidFill>
            <a:prstDash val="solid"/>
            <a:tailEnd type="arrow"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  <p:txBody>
          <a:bodyPr vert="horz" wrap="square" lIns="81643" tIns="40817" rIns="81643" bIns="40817" anchor="ctr" anchorCtr="1" compatLnSpc="1"/>
          <a:lstStyle/>
          <a:p>
            <a:pPr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i-FI" sz="1100">
              <a:solidFill>
                <a:srgbClr val="000000"/>
              </a:solidFill>
              <a:latin typeface="Bitstream Vera Sans Mono" pitchFamily="49"/>
              <a:ea typeface="SimSun" pitchFamily="2"/>
              <a:cs typeface="SimSun" pitchFamily="2"/>
            </a:endParaRPr>
          </a:p>
        </p:txBody>
      </p:sp>
      <p:sp>
        <p:nvSpPr>
          <p:cNvPr id="26" name="Straight Connector 24"/>
          <p:cNvSpPr/>
          <p:nvPr/>
        </p:nvSpPr>
        <p:spPr>
          <a:xfrm>
            <a:off x="4408440" y="4245610"/>
            <a:ext cx="3102238" cy="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+- 0 0 -180"/>
              <a:gd name="f8" fmla="+- 0 0 -360"/>
              <a:gd name="f9" fmla="abs f3"/>
              <a:gd name="f10" fmla="abs f4"/>
              <a:gd name="f11" fmla="abs f5"/>
              <a:gd name="f12" fmla="*/ f7 f0 1"/>
              <a:gd name="f13" fmla="*/ f8 f0 1"/>
              <a:gd name="f14" fmla="?: f9 f3 1"/>
              <a:gd name="f15" fmla="?: f10 f4 1"/>
              <a:gd name="f16" fmla="?: f11 f5 1"/>
              <a:gd name="f17" fmla="*/ f12 1 f2"/>
              <a:gd name="f18" fmla="*/ f13 1 f2"/>
              <a:gd name="f19" fmla="*/ f14 1 21600"/>
              <a:gd name="f20" fmla="*/ f15 1 21600"/>
              <a:gd name="f21" fmla="*/ 21600 f14 1"/>
              <a:gd name="f22" fmla="*/ 21600 f15 1"/>
              <a:gd name="f23" fmla="+- f17 0 f1"/>
              <a:gd name="f24" fmla="+- f18 0 f1"/>
              <a:gd name="f25" fmla="min f20 f19"/>
              <a:gd name="f26" fmla="*/ f21 1 f16"/>
              <a:gd name="f27" fmla="*/ f22 1 f16"/>
              <a:gd name="f28" fmla="val f26"/>
              <a:gd name="f29" fmla="val f27"/>
              <a:gd name="f30" fmla="*/ f6 f25 1"/>
              <a:gd name="f31" fmla="*/ f28 f25 1"/>
              <a:gd name="f32" fmla="*/ f29 f2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3">
                <a:pos x="f30" y="f30"/>
              </a:cxn>
              <a:cxn ang="f24">
                <a:pos x="f31" y="f32"/>
              </a:cxn>
            </a:cxnLst>
            <a:rect l="f30" t="f30" r="f31" b="f32"/>
            <a:pathLst>
              <a:path>
                <a:moveTo>
                  <a:pt x="f30" y="f30"/>
                </a:moveTo>
                <a:lnTo>
                  <a:pt x="f31" y="f32"/>
                </a:lnTo>
              </a:path>
            </a:pathLst>
          </a:custGeom>
          <a:noFill/>
          <a:ln w="35999">
            <a:solidFill>
              <a:srgbClr val="000000">
                <a:alpha val="50000"/>
              </a:srgbClr>
            </a:solidFill>
            <a:prstDash val="solid"/>
            <a:tailEnd type="arrow"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  <p:txBody>
          <a:bodyPr vert="horz" wrap="square" lIns="81643" tIns="40817" rIns="81643" bIns="40817" anchor="ctr" anchorCtr="1" compatLnSpc="1"/>
          <a:lstStyle/>
          <a:p>
            <a:pPr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i-FI" sz="1100">
              <a:solidFill>
                <a:srgbClr val="000000"/>
              </a:solidFill>
              <a:latin typeface="Bitstream Vera Sans Mono" pitchFamily="49"/>
              <a:ea typeface="SimSun" pitchFamily="2"/>
              <a:cs typeface="SimSun" pitchFamily="2"/>
            </a:endParaRPr>
          </a:p>
        </p:txBody>
      </p:sp>
      <p:sp>
        <p:nvSpPr>
          <p:cNvPr id="27" name="Straight Connector 25"/>
          <p:cNvSpPr/>
          <p:nvPr/>
        </p:nvSpPr>
        <p:spPr>
          <a:xfrm>
            <a:off x="6204468" y="2449394"/>
            <a:ext cx="1306202" cy="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+- 0 0 -180"/>
              <a:gd name="f8" fmla="+- 0 0 -360"/>
              <a:gd name="f9" fmla="abs f3"/>
              <a:gd name="f10" fmla="abs f4"/>
              <a:gd name="f11" fmla="abs f5"/>
              <a:gd name="f12" fmla="*/ f7 f0 1"/>
              <a:gd name="f13" fmla="*/ f8 f0 1"/>
              <a:gd name="f14" fmla="?: f9 f3 1"/>
              <a:gd name="f15" fmla="?: f10 f4 1"/>
              <a:gd name="f16" fmla="?: f11 f5 1"/>
              <a:gd name="f17" fmla="*/ f12 1 f2"/>
              <a:gd name="f18" fmla="*/ f13 1 f2"/>
              <a:gd name="f19" fmla="*/ f14 1 21600"/>
              <a:gd name="f20" fmla="*/ f15 1 21600"/>
              <a:gd name="f21" fmla="*/ 21600 f14 1"/>
              <a:gd name="f22" fmla="*/ 21600 f15 1"/>
              <a:gd name="f23" fmla="+- f17 0 f1"/>
              <a:gd name="f24" fmla="+- f18 0 f1"/>
              <a:gd name="f25" fmla="min f20 f19"/>
              <a:gd name="f26" fmla="*/ f21 1 f16"/>
              <a:gd name="f27" fmla="*/ f22 1 f16"/>
              <a:gd name="f28" fmla="val f26"/>
              <a:gd name="f29" fmla="val f27"/>
              <a:gd name="f30" fmla="*/ f6 f25 1"/>
              <a:gd name="f31" fmla="*/ f28 f25 1"/>
              <a:gd name="f32" fmla="*/ f29 f2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3">
                <a:pos x="f30" y="f30"/>
              </a:cxn>
              <a:cxn ang="f24">
                <a:pos x="f31" y="f32"/>
              </a:cxn>
            </a:cxnLst>
            <a:rect l="f30" t="f30" r="f31" b="f32"/>
            <a:pathLst>
              <a:path>
                <a:moveTo>
                  <a:pt x="f30" y="f30"/>
                </a:moveTo>
                <a:lnTo>
                  <a:pt x="f31" y="f32"/>
                </a:lnTo>
              </a:path>
            </a:pathLst>
          </a:custGeom>
          <a:noFill/>
          <a:ln w="35999">
            <a:solidFill>
              <a:srgbClr val="000000">
                <a:alpha val="50000"/>
              </a:srgbClr>
            </a:solidFill>
            <a:prstDash val="solid"/>
            <a:tailEnd type="arrow"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  <p:txBody>
          <a:bodyPr vert="horz" wrap="square" lIns="81643" tIns="40817" rIns="81643" bIns="40817" anchor="ctr" anchorCtr="1" compatLnSpc="1"/>
          <a:lstStyle/>
          <a:p>
            <a:pPr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i-FI" sz="1100">
              <a:solidFill>
                <a:srgbClr val="000000"/>
              </a:solidFill>
              <a:latin typeface="Bitstream Vera Sans Mono" pitchFamily="49"/>
              <a:ea typeface="SimSun" pitchFamily="2"/>
              <a:cs typeface="SimSun" pitchFamily="2"/>
            </a:endParaRPr>
          </a:p>
        </p:txBody>
      </p:sp>
      <p:sp>
        <p:nvSpPr>
          <p:cNvPr id="28" name="Freeform 27"/>
          <p:cNvSpPr/>
          <p:nvPr/>
        </p:nvSpPr>
        <p:spPr>
          <a:xfrm>
            <a:off x="6694302" y="1469631"/>
            <a:ext cx="2122586" cy="653169"/>
          </a:xfrm>
          <a:custGeom>
            <a:avLst>
              <a:gd name="f0" fmla="val 1405"/>
              <a:gd name="f1" fmla="val 32815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+- 0 0 1"/>
              <a:gd name="f10" fmla="val 2147483647"/>
              <a:gd name="f11" fmla="val 3590"/>
              <a:gd name="f12" fmla="val 8970"/>
              <a:gd name="f13" fmla="val 12630"/>
              <a:gd name="f14" fmla="val 18010"/>
              <a:gd name="f15" fmla="val -2147483647"/>
              <a:gd name="f16" fmla="+- 0 0 0"/>
              <a:gd name="f17" fmla="*/ f5 1 21600"/>
              <a:gd name="f18" fmla="*/ f6 1 21600"/>
              <a:gd name="f19" fmla="+- f8 0 f7"/>
              <a:gd name="f20" fmla="pin -2147483647 f0 2147483647"/>
              <a:gd name="f21" fmla="pin -2147483647 f1 2147483647"/>
              <a:gd name="f22" fmla="*/ f16 f2 1"/>
              <a:gd name="f23" fmla="val f20"/>
              <a:gd name="f24" fmla="val f21"/>
              <a:gd name="f25" fmla="*/ f19 1 21600"/>
              <a:gd name="f26" fmla="*/ f20 f17 1"/>
              <a:gd name="f27" fmla="*/ f21 f18 1"/>
              <a:gd name="f28" fmla="*/ f22 1 f4"/>
              <a:gd name="f29" fmla="+- f23 0 10800"/>
              <a:gd name="f30" fmla="+- f24 0 10800"/>
              <a:gd name="f31" fmla="+- f24 0 21600"/>
              <a:gd name="f32" fmla="+- f23 0 21600"/>
              <a:gd name="f33" fmla="*/ 0 f25 1"/>
              <a:gd name="f34" fmla="*/ 21600 f25 1"/>
              <a:gd name="f35" fmla="*/ 10800 f25 1"/>
              <a:gd name="f36" fmla="+- f28 0 f3"/>
              <a:gd name="f37" fmla="*/ f23 f17 1"/>
              <a:gd name="f38" fmla="*/ f24 f18 1"/>
              <a:gd name="f39" fmla="abs f29"/>
              <a:gd name="f40" fmla="abs f30"/>
              <a:gd name="f41" fmla="*/ f35 1 f25"/>
              <a:gd name="f42" fmla="*/ f33 1 f25"/>
              <a:gd name="f43" fmla="*/ f34 1 f25"/>
              <a:gd name="f44" fmla="+- f39 0 f40"/>
              <a:gd name="f45" fmla="+- f40 0 f39"/>
              <a:gd name="f46" fmla="*/ f42 f17 1"/>
              <a:gd name="f47" fmla="*/ f43 f17 1"/>
              <a:gd name="f48" fmla="*/ f43 f18 1"/>
              <a:gd name="f49" fmla="*/ f42 f18 1"/>
              <a:gd name="f50" fmla="*/ f41 f17 1"/>
              <a:gd name="f51" fmla="*/ f41 f18 1"/>
              <a:gd name="f52" fmla="?: f30 f9 f44"/>
              <a:gd name="f53" fmla="?: f30 f44 f9"/>
              <a:gd name="f54" fmla="?: f29 f9 f45"/>
              <a:gd name="f55" fmla="?: f29 f45 f9"/>
              <a:gd name="f56" fmla="?: f23 f9 f52"/>
              <a:gd name="f57" fmla="?: f23 f9 f53"/>
              <a:gd name="f58" fmla="?: f31 f54 f9"/>
              <a:gd name="f59" fmla="?: f31 f55 f9"/>
              <a:gd name="f60" fmla="?: f32 f53 f9"/>
              <a:gd name="f61" fmla="?: f32 f52 f9"/>
              <a:gd name="f62" fmla="?: f24 f9 f55"/>
              <a:gd name="f63" fmla="?: f24 f9 f54"/>
              <a:gd name="f64" fmla="?: f56 f23 0"/>
              <a:gd name="f65" fmla="?: f56 f24 6280"/>
              <a:gd name="f66" fmla="?: f57 f23 0"/>
              <a:gd name="f67" fmla="?: f57 f24 15320"/>
              <a:gd name="f68" fmla="?: f58 f23 6280"/>
              <a:gd name="f69" fmla="?: f58 f24 21600"/>
              <a:gd name="f70" fmla="?: f59 f23 15320"/>
              <a:gd name="f71" fmla="?: f59 f24 21600"/>
              <a:gd name="f72" fmla="?: f60 f23 21600"/>
              <a:gd name="f73" fmla="?: f60 f24 15320"/>
              <a:gd name="f74" fmla="?: f61 f23 21600"/>
              <a:gd name="f75" fmla="?: f61 f24 6280"/>
              <a:gd name="f76" fmla="?: f62 f23 15320"/>
              <a:gd name="f77" fmla="?: f62 f24 0"/>
              <a:gd name="f78" fmla="?: f63 f23 6280"/>
              <a:gd name="f79" fmla="?: f63 f24 0"/>
            </a:gdLst>
            <a:ahLst>
              <a:ahXY gdRefX="f0" minX="f15" maxX="f10" gdRefY="f1" minY="f15" maxY="f10">
                <a:pos x="f26" y="f2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6">
                <a:pos x="f50" y="f49"/>
              </a:cxn>
              <a:cxn ang="f36">
                <a:pos x="f46" y="f51"/>
              </a:cxn>
              <a:cxn ang="f36">
                <a:pos x="f50" y="f48"/>
              </a:cxn>
              <a:cxn ang="f36">
                <a:pos x="f47" y="f51"/>
              </a:cxn>
              <a:cxn ang="f36">
                <a:pos x="f37" y="f38"/>
              </a:cxn>
            </a:cxnLst>
            <a:rect l="f46" t="f49" r="f47" b="f48"/>
            <a:pathLst>
              <a:path w="21600" h="21600">
                <a:moveTo>
                  <a:pt x="f7" y="f7"/>
                </a:moveTo>
                <a:lnTo>
                  <a:pt x="f7" y="f11"/>
                </a:lnTo>
                <a:lnTo>
                  <a:pt x="f64" y="f65"/>
                </a:lnTo>
                <a:lnTo>
                  <a:pt x="f7" y="f12"/>
                </a:lnTo>
                <a:lnTo>
                  <a:pt x="f7" y="f13"/>
                </a:lnTo>
                <a:lnTo>
                  <a:pt x="f66" y="f67"/>
                </a:lnTo>
                <a:lnTo>
                  <a:pt x="f7" y="f14"/>
                </a:lnTo>
                <a:lnTo>
                  <a:pt x="f7" y="f8"/>
                </a:lnTo>
                <a:lnTo>
                  <a:pt x="f11" y="f8"/>
                </a:lnTo>
                <a:lnTo>
                  <a:pt x="f68" y="f69"/>
                </a:lnTo>
                <a:lnTo>
                  <a:pt x="f12" y="f8"/>
                </a:lnTo>
                <a:lnTo>
                  <a:pt x="f13" y="f8"/>
                </a:lnTo>
                <a:lnTo>
                  <a:pt x="f70" y="f71"/>
                </a:lnTo>
                <a:lnTo>
                  <a:pt x="f14" y="f8"/>
                </a:lnTo>
                <a:lnTo>
                  <a:pt x="f8" y="f8"/>
                </a:lnTo>
                <a:lnTo>
                  <a:pt x="f8" y="f14"/>
                </a:lnTo>
                <a:lnTo>
                  <a:pt x="f72" y="f73"/>
                </a:lnTo>
                <a:lnTo>
                  <a:pt x="f8" y="f13"/>
                </a:lnTo>
                <a:lnTo>
                  <a:pt x="f8" y="f12"/>
                </a:lnTo>
                <a:lnTo>
                  <a:pt x="f74" y="f75"/>
                </a:lnTo>
                <a:lnTo>
                  <a:pt x="f8" y="f11"/>
                </a:lnTo>
                <a:lnTo>
                  <a:pt x="f8" y="f7"/>
                </a:lnTo>
                <a:lnTo>
                  <a:pt x="f14" y="f7"/>
                </a:lnTo>
                <a:lnTo>
                  <a:pt x="f76" y="f77"/>
                </a:lnTo>
                <a:lnTo>
                  <a:pt x="f13" y="f7"/>
                </a:lnTo>
                <a:lnTo>
                  <a:pt x="f12" y="f7"/>
                </a:lnTo>
                <a:lnTo>
                  <a:pt x="f78" y="f79"/>
                </a:lnTo>
                <a:lnTo>
                  <a:pt x="f11" y="f7"/>
                </a:lnTo>
                <a:lnTo>
                  <a:pt x="f7" y="f7"/>
                </a:lnTo>
                <a:close/>
              </a:path>
            </a:pathLst>
          </a:custGeom>
          <a:solidFill>
            <a:srgbClr val="FFCC99"/>
          </a:solidFill>
          <a:ln w="35999">
            <a:solidFill>
              <a:srgbClr val="000000">
                <a:alpha val="50000"/>
              </a:srgbClr>
            </a:solidFill>
            <a:prstDash val="solid"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  <p:txBody>
          <a:bodyPr vert="horz" wrap="none" lIns="81643" tIns="40817" rIns="81643" bIns="40817" anchor="ctr" anchorCtr="1" compatLnSpc="1"/>
          <a:lstStyle/>
          <a:p>
            <a:pPr algn="ctr"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100">
                <a:solidFill>
                  <a:srgbClr val="000000"/>
                </a:solidFill>
                <a:latin typeface="Bitstream Vera Sans Mono" pitchFamily="49"/>
                <a:ea typeface="SimSun" pitchFamily="2"/>
                <a:cs typeface="SimSun" pitchFamily="2"/>
              </a:rPr>
              <a:t>First System Test</a:t>
            </a:r>
          </a:p>
          <a:p>
            <a:pPr algn="ctr"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100">
                <a:solidFill>
                  <a:srgbClr val="000000"/>
                </a:solidFill>
                <a:latin typeface="Bitstream Vera Sans Mono" pitchFamily="49"/>
                <a:ea typeface="SimSun" pitchFamily="2"/>
                <a:cs typeface="SimSun" pitchFamily="2"/>
              </a:rPr>
              <a:t>With all components</a:t>
            </a:r>
          </a:p>
        </p:txBody>
      </p:sp>
      <p:cxnSp>
        <p:nvCxnSpPr>
          <p:cNvPr id="29" name="Curved Connector 28"/>
          <p:cNvCxnSpPr>
            <a:stCxn id="12" idx="4"/>
            <a:endCxn id="18" idx="2"/>
          </p:cNvCxnSpPr>
          <p:nvPr/>
        </p:nvCxnSpPr>
        <p:spPr>
          <a:xfrm rot="5400000" flipH="1" flipV="1">
            <a:off x="3347022" y="2531177"/>
            <a:ext cx="2449386" cy="2612404"/>
          </a:xfrm>
          <a:prstGeom prst="curvedConnector5">
            <a:avLst>
              <a:gd name="adj1" fmla="val -8467"/>
              <a:gd name="adj2" fmla="val -107938"/>
              <a:gd name="adj3" fmla="val 50000"/>
            </a:avLst>
          </a:prstGeom>
          <a:noFill/>
          <a:ln w="35999">
            <a:solidFill>
              <a:srgbClr val="000000">
                <a:alpha val="50000"/>
              </a:srgbClr>
            </a:solidFill>
            <a:prstDash val="solid"/>
            <a:tailEnd type="arrow"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</p:cxnSp>
      <p:sp>
        <p:nvSpPr>
          <p:cNvPr id="30" name="Straight Connector 28"/>
          <p:cNvSpPr/>
          <p:nvPr/>
        </p:nvSpPr>
        <p:spPr>
          <a:xfrm>
            <a:off x="6857577" y="3265856"/>
            <a:ext cx="653101" cy="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+- 0 0 -180"/>
              <a:gd name="f8" fmla="+- 0 0 -360"/>
              <a:gd name="f9" fmla="abs f3"/>
              <a:gd name="f10" fmla="abs f4"/>
              <a:gd name="f11" fmla="abs f5"/>
              <a:gd name="f12" fmla="*/ f7 f0 1"/>
              <a:gd name="f13" fmla="*/ f8 f0 1"/>
              <a:gd name="f14" fmla="?: f9 f3 1"/>
              <a:gd name="f15" fmla="?: f10 f4 1"/>
              <a:gd name="f16" fmla="?: f11 f5 1"/>
              <a:gd name="f17" fmla="*/ f12 1 f2"/>
              <a:gd name="f18" fmla="*/ f13 1 f2"/>
              <a:gd name="f19" fmla="*/ f14 1 21600"/>
              <a:gd name="f20" fmla="*/ f15 1 21600"/>
              <a:gd name="f21" fmla="*/ 21600 f14 1"/>
              <a:gd name="f22" fmla="*/ 21600 f15 1"/>
              <a:gd name="f23" fmla="+- f17 0 f1"/>
              <a:gd name="f24" fmla="+- f18 0 f1"/>
              <a:gd name="f25" fmla="min f20 f19"/>
              <a:gd name="f26" fmla="*/ f21 1 f16"/>
              <a:gd name="f27" fmla="*/ f22 1 f16"/>
              <a:gd name="f28" fmla="val f26"/>
              <a:gd name="f29" fmla="val f27"/>
              <a:gd name="f30" fmla="*/ f6 f25 1"/>
              <a:gd name="f31" fmla="*/ f28 f25 1"/>
              <a:gd name="f32" fmla="*/ f29 f2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3">
                <a:pos x="f30" y="f30"/>
              </a:cxn>
              <a:cxn ang="f24">
                <a:pos x="f31" y="f32"/>
              </a:cxn>
            </a:cxnLst>
            <a:rect l="f30" t="f30" r="f31" b="f32"/>
            <a:pathLst>
              <a:path>
                <a:moveTo>
                  <a:pt x="f30" y="f30"/>
                </a:moveTo>
                <a:lnTo>
                  <a:pt x="f31" y="f32"/>
                </a:lnTo>
              </a:path>
            </a:pathLst>
          </a:custGeom>
          <a:noFill/>
          <a:ln w="35999">
            <a:solidFill>
              <a:srgbClr val="000000">
                <a:alpha val="50000"/>
              </a:srgbClr>
            </a:solidFill>
            <a:prstDash val="solid"/>
            <a:tailEnd type="arrow"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  <p:txBody>
          <a:bodyPr vert="horz" wrap="square" lIns="81643" tIns="40817" rIns="81643" bIns="40817" anchor="ctr" anchorCtr="1" compatLnSpc="1"/>
          <a:lstStyle/>
          <a:p>
            <a:pPr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i-FI" sz="1100">
              <a:solidFill>
                <a:srgbClr val="000000"/>
              </a:solidFill>
              <a:latin typeface="Bitstream Vera Sans Mono" pitchFamily="49"/>
              <a:ea typeface="SimSun" pitchFamily="2"/>
              <a:cs typeface="SimSun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5396835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smtClean="0"/>
              <a:t>System </a:t>
            </a:r>
            <a:r>
              <a:rPr lang="fi-FI" dirty="0" err="1" smtClean="0"/>
              <a:t>Requirements</a:t>
            </a:r>
            <a:r>
              <a:rPr lang="fi-FI" dirty="0" smtClean="0"/>
              <a:t>?</a:t>
            </a:r>
            <a:endParaRPr lang="en-US" dirty="0"/>
          </a:p>
        </p:txBody>
      </p:sp>
      <p:pic>
        <p:nvPicPr>
          <p:cNvPr id="4" name="Picture 2" descr="C:\Users\rinma\Dropbox\Public\IIO12300-S11K12\Testikurssikamat S11K12\IFDKConsept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827584" y="1196752"/>
            <a:ext cx="7056784" cy="47495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6456583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Test Planning &amp; Management 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627784" y="3212976"/>
            <a:ext cx="5256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mtClean="0"/>
              <a:t>Why Test Management is needed ?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244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 smtClean="0"/>
              <a:t>What</a:t>
            </a:r>
            <a:r>
              <a:rPr lang="fi-FI" dirty="0" smtClean="0"/>
              <a:t> </a:t>
            </a:r>
            <a:r>
              <a:rPr lang="fi-FI" dirty="0" err="1" smtClean="0"/>
              <a:t>should</a:t>
            </a:r>
            <a:r>
              <a:rPr lang="fi-FI" dirty="0" smtClean="0"/>
              <a:t> </a:t>
            </a:r>
            <a:r>
              <a:rPr lang="fi-FI" dirty="0" err="1" smtClean="0"/>
              <a:t>be</a:t>
            </a:r>
            <a:r>
              <a:rPr lang="fi-FI" dirty="0" smtClean="0"/>
              <a:t> </a:t>
            </a:r>
            <a:r>
              <a:rPr lang="fi-FI" dirty="0" err="1" smtClean="0"/>
              <a:t>tested</a:t>
            </a:r>
            <a:r>
              <a:rPr lang="fi-FI" dirty="0" smtClean="0"/>
              <a:t> </a:t>
            </a:r>
            <a:r>
              <a:rPr lang="fi-FI" dirty="0" err="1" smtClean="0"/>
              <a:t>first</a:t>
            </a:r>
            <a:r>
              <a:rPr lang="fi-FI" dirty="0" smtClean="0"/>
              <a:t>?</a:t>
            </a:r>
            <a:endParaRPr lang="en-US" dirty="0"/>
          </a:p>
        </p:txBody>
      </p:sp>
      <p:pic>
        <p:nvPicPr>
          <p:cNvPr id="4" name="Picture 3" descr="C:\Users\rinma\AppData\Local\Microsoft\Windows\Temporary Internet Files\Content.IE5\TFC1HVGV\MC900288976[1].wmf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089964" y="4866138"/>
            <a:ext cx="2572831" cy="1698431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/>
          <p:cNvSpPr/>
          <p:nvPr/>
        </p:nvSpPr>
        <p:spPr>
          <a:xfrm>
            <a:off x="652952" y="1732302"/>
            <a:ext cx="1763571" cy="1175837"/>
          </a:xfrm>
          <a:prstGeom prst="rect">
            <a:avLst/>
          </a:prstGeom>
          <a:solidFill>
            <a:srgbClr val="4F81BD"/>
          </a:solidFill>
          <a:ln w="25402">
            <a:solidFill>
              <a:srgbClr val="385D8A"/>
            </a:solidFill>
            <a:prstDash val="solid"/>
          </a:ln>
        </p:spPr>
        <p:txBody>
          <a:bodyPr vert="horz" wrap="square" lIns="82945" tIns="41473" rIns="82945" bIns="41473" anchor="ctr" anchorCtr="1" compatLnSpc="1"/>
          <a:lstStyle/>
          <a:p>
            <a:pPr algn="ctr"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>
                <a:solidFill>
                  <a:srgbClr val="FFFFFF"/>
                </a:solidFill>
                <a:latin typeface="Calibri"/>
              </a:rPr>
              <a:t>Test Case 1</a:t>
            </a:r>
          </a:p>
        </p:txBody>
      </p:sp>
      <p:sp>
        <p:nvSpPr>
          <p:cNvPr id="6" name="Rectangle 5"/>
          <p:cNvSpPr/>
          <p:nvPr/>
        </p:nvSpPr>
        <p:spPr>
          <a:xfrm>
            <a:off x="3200336" y="1732302"/>
            <a:ext cx="1763571" cy="1175837"/>
          </a:xfrm>
          <a:prstGeom prst="rect">
            <a:avLst/>
          </a:prstGeom>
          <a:solidFill>
            <a:srgbClr val="4F81BD"/>
          </a:solidFill>
          <a:ln w="25402">
            <a:solidFill>
              <a:srgbClr val="385D8A"/>
            </a:solidFill>
            <a:prstDash val="solid"/>
          </a:ln>
        </p:spPr>
        <p:txBody>
          <a:bodyPr vert="horz" wrap="square" lIns="82945" tIns="41473" rIns="82945" bIns="41473" anchor="ctr" anchorCtr="1" compatLnSpc="1"/>
          <a:lstStyle/>
          <a:p>
            <a:pPr algn="ctr"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>
                <a:solidFill>
                  <a:srgbClr val="FFFFFF"/>
                </a:solidFill>
                <a:latin typeface="Calibri"/>
              </a:rPr>
              <a:t>Test Case 2</a:t>
            </a:r>
          </a:p>
          <a:p>
            <a:pPr algn="ctr"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>
                <a:solidFill>
                  <a:srgbClr val="FFFFFF"/>
                </a:solidFill>
                <a:latin typeface="Calibri"/>
              </a:rPr>
              <a:t>V2.0</a:t>
            </a:r>
          </a:p>
        </p:txBody>
      </p:sp>
      <p:pic>
        <p:nvPicPr>
          <p:cNvPr id="7" name="Picture 2" descr="C:\Users\rinma\AppData\Local\Microsoft\Windows\Temporary Internet Files\Content.IE5\TFC1HVGV\MC900366080[1].wm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828666" y="3440106"/>
            <a:ext cx="1833120" cy="1677777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/>
          <p:cNvSpPr/>
          <p:nvPr/>
        </p:nvSpPr>
        <p:spPr>
          <a:xfrm>
            <a:off x="5813031" y="1732302"/>
            <a:ext cx="1763571" cy="1175837"/>
          </a:xfrm>
          <a:prstGeom prst="rect">
            <a:avLst/>
          </a:prstGeom>
          <a:solidFill>
            <a:srgbClr val="4F81BD"/>
          </a:solidFill>
          <a:ln w="25402">
            <a:solidFill>
              <a:srgbClr val="385D8A"/>
            </a:solidFill>
            <a:prstDash val="solid"/>
          </a:ln>
        </p:spPr>
        <p:txBody>
          <a:bodyPr vert="horz" wrap="square" lIns="82945" tIns="41473" rIns="82945" bIns="41473" anchor="ctr" anchorCtr="1" compatLnSpc="1"/>
          <a:lstStyle/>
          <a:p>
            <a:pPr algn="ctr"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>
                <a:solidFill>
                  <a:srgbClr val="FFFFFF"/>
                </a:solidFill>
                <a:latin typeface="Calibri"/>
              </a:rPr>
              <a:t>Test Case 3</a:t>
            </a:r>
          </a:p>
          <a:p>
            <a:pPr algn="ctr"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>
                <a:solidFill>
                  <a:srgbClr val="FFFFFF"/>
                </a:solidFill>
                <a:latin typeface="Calibri"/>
              </a:rPr>
              <a:t>V2.0</a:t>
            </a:r>
          </a:p>
        </p:txBody>
      </p:sp>
      <p:sp>
        <p:nvSpPr>
          <p:cNvPr id="9" name="Rectangle 6"/>
          <p:cNvSpPr/>
          <p:nvPr/>
        </p:nvSpPr>
        <p:spPr>
          <a:xfrm>
            <a:off x="2971718" y="2340834"/>
            <a:ext cx="457220" cy="718569"/>
          </a:xfrm>
          <a:prstGeom prst="rect">
            <a:avLst/>
          </a:prstGeom>
          <a:gradFill>
            <a:gsLst>
              <a:gs pos="0">
                <a:srgbClr val="9B2D2A"/>
              </a:gs>
              <a:gs pos="100000">
                <a:srgbClr val="CB3D3A"/>
              </a:gs>
            </a:gsLst>
            <a:lin ang="16200000"/>
          </a:gradFill>
          <a:ln>
            <a:noFill/>
            <a:prstDash val="solid"/>
          </a:ln>
          <a:effectLst>
            <a:outerShdw dist="22997" dir="5400000" algn="tl">
              <a:srgbClr val="000000">
                <a:alpha val="35000"/>
              </a:srgbClr>
            </a:outerShdw>
          </a:effectLst>
        </p:spPr>
        <p:txBody>
          <a:bodyPr vert="horz" wrap="square" lIns="82945" tIns="41473" rIns="82945" bIns="41473" anchor="ctr" anchorCtr="1" compatLnSpc="1"/>
          <a:lstStyle/>
          <a:p>
            <a:pPr algn="ctr"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>
                <a:solidFill>
                  <a:srgbClr val="FFFFFF"/>
                </a:solidFill>
                <a:latin typeface="Calibri"/>
              </a:rPr>
              <a:t>P1</a:t>
            </a:r>
          </a:p>
        </p:txBody>
      </p:sp>
      <p:sp>
        <p:nvSpPr>
          <p:cNvPr id="10" name="Rectangle 9"/>
          <p:cNvSpPr/>
          <p:nvPr/>
        </p:nvSpPr>
        <p:spPr>
          <a:xfrm>
            <a:off x="5584420" y="2438677"/>
            <a:ext cx="457220" cy="718569"/>
          </a:xfrm>
          <a:prstGeom prst="rect">
            <a:avLst/>
          </a:prstGeom>
          <a:gradFill>
            <a:gsLst>
              <a:gs pos="0">
                <a:srgbClr val="C9B5E8"/>
              </a:gs>
              <a:gs pos="100000">
                <a:srgbClr val="D9CBEE"/>
              </a:gs>
            </a:gsLst>
            <a:lin ang="16200000"/>
          </a:gradFill>
          <a:ln w="9528">
            <a:solidFill>
              <a:srgbClr val="7D60A0"/>
            </a:solidFill>
            <a:prstDash val="solid"/>
          </a:ln>
          <a:effectLst>
            <a:outerShdw dist="19997" dir="5400000" algn="tl">
              <a:srgbClr val="000000">
                <a:alpha val="38000"/>
              </a:srgbClr>
            </a:outerShdw>
          </a:effectLst>
        </p:spPr>
        <p:txBody>
          <a:bodyPr vert="horz" wrap="square" lIns="82945" tIns="41473" rIns="82945" bIns="41473" anchor="ctr" anchorCtr="1" compatLnSpc="1"/>
          <a:lstStyle/>
          <a:p>
            <a:pPr algn="ctr"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>
                <a:solidFill>
                  <a:srgbClr val="000000"/>
                </a:solidFill>
                <a:latin typeface="Calibri"/>
              </a:rPr>
              <a:t>P3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24342" y="2438677"/>
            <a:ext cx="457220" cy="718569"/>
          </a:xfrm>
          <a:prstGeom prst="rect">
            <a:avLst/>
          </a:prstGeom>
          <a:gradFill>
            <a:gsLst>
              <a:gs pos="0">
                <a:srgbClr val="A3C4FF"/>
              </a:gs>
              <a:gs pos="100000">
                <a:srgbClr val="BFD5FF"/>
              </a:gs>
            </a:gsLst>
            <a:lin ang="16200000"/>
          </a:gradFill>
          <a:ln w="9528">
            <a:solidFill>
              <a:srgbClr val="4A7EBB"/>
            </a:solidFill>
            <a:prstDash val="solid"/>
          </a:ln>
          <a:effectLst>
            <a:outerShdw dist="19997" dir="5400000" algn="tl">
              <a:srgbClr val="000000">
                <a:alpha val="38000"/>
              </a:srgbClr>
            </a:outerShdw>
          </a:effectLst>
        </p:spPr>
        <p:txBody>
          <a:bodyPr vert="horz" wrap="square" lIns="82945" tIns="41473" rIns="82945" bIns="41473" anchor="ctr" anchorCtr="1" compatLnSpc="1"/>
          <a:lstStyle/>
          <a:p>
            <a:pPr algn="ctr"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>
                <a:solidFill>
                  <a:srgbClr val="000000"/>
                </a:solidFill>
                <a:latin typeface="Calibri"/>
              </a:rPr>
              <a:t>P4</a:t>
            </a:r>
          </a:p>
        </p:txBody>
      </p:sp>
    </p:spTree>
    <p:extLst>
      <p:ext uri="{BB962C8B-B14F-4D97-AF65-F5344CB8AC3E}">
        <p14:creationId xmlns:p14="http://schemas.microsoft.com/office/powerpoint/2010/main" val="387817942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 smtClean="0"/>
              <a:t>What</a:t>
            </a:r>
            <a:r>
              <a:rPr lang="fi-FI" dirty="0" smtClean="0"/>
              <a:t> is a </a:t>
            </a:r>
            <a:r>
              <a:rPr lang="fi-FI" dirty="0" err="1" smtClean="0"/>
              <a:t>test</a:t>
            </a:r>
            <a:r>
              <a:rPr lang="fi-FI" dirty="0" smtClean="0"/>
              <a:t> </a:t>
            </a:r>
            <a:r>
              <a:rPr lang="fi-FI" dirty="0" err="1" smtClean="0"/>
              <a:t>target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003713" y="2597447"/>
            <a:ext cx="1567616" cy="2856609"/>
          </a:xfrm>
          <a:prstGeom prst="rect">
            <a:avLst/>
          </a:prstGeom>
          <a:gradFill>
            <a:gsLst>
              <a:gs pos="0">
                <a:srgbClr val="A3C4FF"/>
              </a:gs>
              <a:gs pos="100000">
                <a:srgbClr val="BFD5FF"/>
              </a:gs>
            </a:gsLst>
            <a:lin ang="16200000"/>
          </a:gradFill>
          <a:ln w="9528">
            <a:solidFill>
              <a:srgbClr val="4A7EBB"/>
            </a:solidFill>
            <a:prstDash val="solid"/>
          </a:ln>
          <a:effectLst>
            <a:outerShdw dist="19997" dir="5400000" algn="tl">
              <a:srgbClr val="000000">
                <a:alpha val="38000"/>
              </a:srgbClr>
            </a:outerShdw>
          </a:effectLst>
        </p:spPr>
        <p:txBody>
          <a:bodyPr vert="horz" wrap="square" lIns="82945" tIns="41473" rIns="82945" bIns="41473" anchor="ctr" anchorCtr="1" compatLnSpc="1"/>
          <a:lstStyle/>
          <a:p>
            <a:pPr algn="ctr"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90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278665" y="2779604"/>
            <a:ext cx="1017714" cy="766773"/>
          </a:xfrm>
          <a:prstGeom prst="rect">
            <a:avLst/>
          </a:prstGeom>
          <a:gradFill>
            <a:gsLst>
              <a:gs pos="0">
                <a:srgbClr val="FFA2A1"/>
              </a:gs>
              <a:gs pos="100000">
                <a:srgbClr val="FFBEBD"/>
              </a:gs>
            </a:gsLst>
            <a:lin ang="16200000"/>
          </a:gradFill>
          <a:ln w="9528">
            <a:solidFill>
              <a:srgbClr val="BE4B48"/>
            </a:solidFill>
            <a:prstDash val="solid"/>
          </a:ln>
          <a:effectLst>
            <a:outerShdw dist="19997" dir="5400000" algn="tl">
              <a:srgbClr val="000000">
                <a:alpha val="38000"/>
              </a:srgbClr>
            </a:outerShdw>
          </a:effectLst>
        </p:spPr>
        <p:txBody>
          <a:bodyPr vert="horz" wrap="square" lIns="82945" tIns="41473" rIns="82945" bIns="41473" anchor="ctr" anchorCtr="1" compatLnSpc="1"/>
          <a:lstStyle/>
          <a:p>
            <a:pPr algn="ctr"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900">
                <a:solidFill>
                  <a:srgbClr val="000000"/>
                </a:solidFill>
                <a:latin typeface="Calibri"/>
              </a:rPr>
              <a:t>Test Case 1</a:t>
            </a:r>
          </a:p>
        </p:txBody>
      </p:sp>
      <p:sp>
        <p:nvSpPr>
          <p:cNvPr id="6" name="Rectangle 5"/>
          <p:cNvSpPr/>
          <p:nvPr/>
        </p:nvSpPr>
        <p:spPr>
          <a:xfrm>
            <a:off x="1278665" y="3635005"/>
            <a:ext cx="1017714" cy="766773"/>
          </a:xfrm>
          <a:prstGeom prst="rect">
            <a:avLst/>
          </a:prstGeom>
          <a:gradFill>
            <a:gsLst>
              <a:gs pos="0">
                <a:srgbClr val="FFA2A1"/>
              </a:gs>
              <a:gs pos="100000">
                <a:srgbClr val="FFBEBD"/>
              </a:gs>
            </a:gsLst>
            <a:lin ang="16200000"/>
          </a:gradFill>
          <a:ln w="9528">
            <a:solidFill>
              <a:srgbClr val="BE4B48"/>
            </a:solidFill>
            <a:prstDash val="solid"/>
          </a:ln>
          <a:effectLst>
            <a:outerShdw dist="19997" dir="5400000" algn="tl">
              <a:srgbClr val="000000">
                <a:alpha val="38000"/>
              </a:srgbClr>
            </a:outerShdw>
          </a:effectLst>
        </p:spPr>
        <p:txBody>
          <a:bodyPr vert="horz" wrap="square" lIns="82945" tIns="41473" rIns="82945" bIns="41473" anchor="ctr" anchorCtr="1" compatLnSpc="1"/>
          <a:lstStyle/>
          <a:p>
            <a:pPr algn="ctr"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900">
                <a:solidFill>
                  <a:srgbClr val="000000"/>
                </a:solidFill>
                <a:latin typeface="Calibri"/>
              </a:rPr>
              <a:t>Test Case 2</a:t>
            </a:r>
          </a:p>
          <a:p>
            <a:pPr algn="ctr"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900">
                <a:solidFill>
                  <a:srgbClr val="000000"/>
                </a:solidFill>
                <a:latin typeface="Calibri"/>
              </a:rPr>
              <a:t>V2.0</a:t>
            </a:r>
          </a:p>
        </p:txBody>
      </p:sp>
      <p:sp>
        <p:nvSpPr>
          <p:cNvPr id="7" name="Rectangle 6"/>
          <p:cNvSpPr/>
          <p:nvPr/>
        </p:nvSpPr>
        <p:spPr>
          <a:xfrm>
            <a:off x="1278665" y="4474187"/>
            <a:ext cx="1017714" cy="766773"/>
          </a:xfrm>
          <a:prstGeom prst="rect">
            <a:avLst/>
          </a:prstGeom>
          <a:gradFill>
            <a:gsLst>
              <a:gs pos="0">
                <a:srgbClr val="FFA2A1"/>
              </a:gs>
              <a:gs pos="100000">
                <a:srgbClr val="FFBEBD"/>
              </a:gs>
            </a:gsLst>
            <a:lin ang="16200000"/>
          </a:gradFill>
          <a:ln w="9528">
            <a:solidFill>
              <a:srgbClr val="BE4B48"/>
            </a:solidFill>
            <a:prstDash val="solid"/>
          </a:ln>
          <a:effectLst>
            <a:outerShdw dist="19997" dir="5400000" algn="tl">
              <a:srgbClr val="000000">
                <a:alpha val="38000"/>
              </a:srgbClr>
            </a:outerShdw>
          </a:effectLst>
        </p:spPr>
        <p:txBody>
          <a:bodyPr vert="horz" wrap="square" lIns="82945" tIns="41473" rIns="82945" bIns="41473" anchor="ctr" anchorCtr="1" compatLnSpc="1"/>
          <a:lstStyle/>
          <a:p>
            <a:pPr algn="ctr"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900">
                <a:solidFill>
                  <a:srgbClr val="000000"/>
                </a:solidFill>
                <a:latin typeface="Calibri"/>
              </a:rPr>
              <a:t>Test Case 3</a:t>
            </a:r>
          </a:p>
          <a:p>
            <a:pPr algn="ctr"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900">
                <a:solidFill>
                  <a:srgbClr val="000000"/>
                </a:solidFill>
                <a:latin typeface="Calibri"/>
              </a:rPr>
              <a:t>V2.0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200374" y="2346159"/>
            <a:ext cx="1281567" cy="223366"/>
          </a:xfrm>
          <a:prstGeom prst="rect">
            <a:avLst/>
          </a:prstGeom>
          <a:gradFill>
            <a:gsLst>
              <a:gs pos="0">
                <a:srgbClr val="FFA2A1"/>
              </a:gs>
              <a:gs pos="100000">
                <a:srgbClr val="FFBEBD"/>
              </a:gs>
            </a:gsLst>
            <a:lin ang="16200000"/>
          </a:gradFill>
          <a:ln w="9528">
            <a:solidFill>
              <a:srgbClr val="BE4B48"/>
            </a:solidFill>
            <a:prstDash val="solid"/>
          </a:ln>
          <a:effectLst>
            <a:outerShdw dist="19997" dir="5400000" algn="tl">
              <a:srgbClr val="000000">
                <a:alpha val="38000"/>
              </a:srgbClr>
            </a:outerShdw>
          </a:effectLst>
        </p:spPr>
        <p:txBody>
          <a:bodyPr vert="horz" wrap="square" lIns="82945" tIns="41473" rIns="82945" bIns="41473" anchor="t" anchorCtr="0" compatLnSpc="1">
            <a:spAutoFit/>
          </a:bodyPr>
          <a:lstStyle/>
          <a:p>
            <a:pPr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900">
                <a:solidFill>
                  <a:srgbClr val="000000"/>
                </a:solidFill>
                <a:latin typeface="Calibri"/>
              </a:rPr>
              <a:t>Test Plan V 0.1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2794972" y="3515402"/>
            <a:ext cx="0" cy="61950"/>
          </a:xfrm>
          <a:prstGeom prst="straightConnector1">
            <a:avLst/>
          </a:prstGeom>
          <a:noFill/>
          <a:ln w="9528">
            <a:solidFill>
              <a:srgbClr val="4A7EBB"/>
            </a:solidFill>
            <a:prstDash val="solid"/>
            <a:tailEnd type="arrow"/>
          </a:ln>
        </p:spPr>
      </p:cxnSp>
      <p:pic>
        <p:nvPicPr>
          <p:cNvPr id="10" name="Picture 4" descr="C:\Users\rinma\AppData\Local\Microsoft\Windows\Temporary Internet Files\Content.IE5\4FIJ4XJ8\MC900240587[1].wmf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200336" y="3470202"/>
            <a:ext cx="856280" cy="8355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5" descr="C:\Users\rinma\AppData\Local\Microsoft\Windows\Temporary Internet Files\Content.IE5\TFC1HVGV\MC900383320[1].wm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396283" y="2216347"/>
            <a:ext cx="1054898" cy="11265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6" descr="C:\Users\rinma\AppData\Local\Microsoft\Windows\Temporary Internet Files\Content.IE5\XM1S2UHB\MC900251124[1].wmf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3073274" y="4674650"/>
            <a:ext cx="1110396" cy="14326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" name="Straight Arrow Connector 16"/>
          <p:cNvCxnSpPr>
            <a:stCxn id="5" idx="3"/>
          </p:cNvCxnSpPr>
          <p:nvPr/>
        </p:nvCxnSpPr>
        <p:spPr>
          <a:xfrm flipV="1">
            <a:off x="2296379" y="2748331"/>
            <a:ext cx="1174794" cy="414664"/>
          </a:xfrm>
          <a:prstGeom prst="straightConnector1">
            <a:avLst/>
          </a:prstGeom>
          <a:noFill/>
          <a:ln w="9528">
            <a:solidFill>
              <a:srgbClr val="4A7EBB"/>
            </a:solidFill>
            <a:prstDash val="solid"/>
            <a:tailEnd type="arrow"/>
          </a:ln>
        </p:spPr>
      </p:cxnSp>
      <p:cxnSp>
        <p:nvCxnSpPr>
          <p:cNvPr id="14" name="Straight Arrow Connector 20"/>
          <p:cNvCxnSpPr>
            <a:stCxn id="11" idx="3"/>
            <a:endCxn id="29" idx="1"/>
          </p:cNvCxnSpPr>
          <p:nvPr/>
        </p:nvCxnSpPr>
        <p:spPr>
          <a:xfrm>
            <a:off x="4451181" y="2779605"/>
            <a:ext cx="1538313" cy="1068534"/>
          </a:xfrm>
          <a:prstGeom prst="straightConnector1">
            <a:avLst/>
          </a:prstGeom>
          <a:noFill/>
          <a:ln w="9528">
            <a:solidFill>
              <a:srgbClr val="4A7EBB"/>
            </a:solidFill>
            <a:prstDash val="solid"/>
            <a:tailEnd type="arrow"/>
          </a:ln>
        </p:spPr>
      </p:cxnSp>
      <p:cxnSp>
        <p:nvCxnSpPr>
          <p:cNvPr id="15" name="Straight Arrow Connector 26"/>
          <p:cNvCxnSpPr>
            <a:stCxn id="6" idx="3"/>
            <a:endCxn id="10" idx="1"/>
          </p:cNvCxnSpPr>
          <p:nvPr/>
        </p:nvCxnSpPr>
        <p:spPr>
          <a:xfrm flipV="1">
            <a:off x="2296379" y="3887973"/>
            <a:ext cx="903957" cy="130418"/>
          </a:xfrm>
          <a:prstGeom prst="straightConnector1">
            <a:avLst/>
          </a:prstGeom>
          <a:noFill/>
          <a:ln w="9528">
            <a:solidFill>
              <a:srgbClr val="4A7EBB"/>
            </a:solidFill>
            <a:prstDash val="solid"/>
            <a:tailEnd type="arrow"/>
          </a:ln>
        </p:spPr>
      </p:cxnSp>
      <p:cxnSp>
        <p:nvCxnSpPr>
          <p:cNvPr id="16" name="Straight Arrow Connector 28"/>
          <p:cNvCxnSpPr>
            <a:stCxn id="10" idx="3"/>
            <a:endCxn id="29" idx="1"/>
          </p:cNvCxnSpPr>
          <p:nvPr/>
        </p:nvCxnSpPr>
        <p:spPr>
          <a:xfrm flipV="1">
            <a:off x="4056616" y="3848139"/>
            <a:ext cx="1932878" cy="39834"/>
          </a:xfrm>
          <a:prstGeom prst="straightConnector1">
            <a:avLst/>
          </a:prstGeom>
          <a:noFill/>
          <a:ln w="9528">
            <a:solidFill>
              <a:srgbClr val="4A7EBB"/>
            </a:solidFill>
            <a:prstDash val="solid"/>
            <a:tailEnd type="arrow"/>
          </a:ln>
        </p:spPr>
      </p:cxnSp>
      <p:cxnSp>
        <p:nvCxnSpPr>
          <p:cNvPr id="17" name="Straight Arrow Connector 30"/>
          <p:cNvCxnSpPr>
            <a:stCxn id="7" idx="3"/>
            <a:endCxn id="12" idx="1"/>
          </p:cNvCxnSpPr>
          <p:nvPr/>
        </p:nvCxnSpPr>
        <p:spPr>
          <a:xfrm>
            <a:off x="2296379" y="4857574"/>
            <a:ext cx="776895" cy="533402"/>
          </a:xfrm>
          <a:prstGeom prst="straightConnector1">
            <a:avLst/>
          </a:prstGeom>
          <a:noFill/>
          <a:ln w="9528">
            <a:solidFill>
              <a:srgbClr val="4A7EBB"/>
            </a:solidFill>
            <a:prstDash val="solid"/>
            <a:tailEnd type="arrow"/>
          </a:ln>
        </p:spPr>
      </p:cxnSp>
      <p:cxnSp>
        <p:nvCxnSpPr>
          <p:cNvPr id="18" name="Straight Arrow Connector 32"/>
          <p:cNvCxnSpPr>
            <a:stCxn id="12" idx="3"/>
            <a:endCxn id="29" idx="1"/>
          </p:cNvCxnSpPr>
          <p:nvPr/>
        </p:nvCxnSpPr>
        <p:spPr>
          <a:xfrm flipV="1">
            <a:off x="4183670" y="3848138"/>
            <a:ext cx="1805824" cy="1542837"/>
          </a:xfrm>
          <a:prstGeom prst="straightConnector1">
            <a:avLst/>
          </a:prstGeom>
          <a:noFill/>
          <a:ln w="9528">
            <a:solidFill>
              <a:srgbClr val="4A7EBB"/>
            </a:solidFill>
            <a:prstDash val="solid"/>
            <a:tailEnd type="arrow"/>
          </a:ln>
        </p:spPr>
      </p:cxnSp>
      <p:cxnSp>
        <p:nvCxnSpPr>
          <p:cNvPr id="19" name="Curved Connector 48"/>
          <p:cNvCxnSpPr>
            <a:stCxn id="12" idx="2"/>
            <a:endCxn id="7" idx="2"/>
          </p:cNvCxnSpPr>
          <p:nvPr/>
        </p:nvCxnSpPr>
        <p:spPr>
          <a:xfrm rot="5400000" flipH="1">
            <a:off x="2274827" y="4753656"/>
            <a:ext cx="866341" cy="1840950"/>
          </a:xfrm>
          <a:prstGeom prst="curvedConnector3">
            <a:avLst>
              <a:gd name="adj1" fmla="val -23938"/>
            </a:avLst>
          </a:prstGeom>
          <a:noFill/>
          <a:ln w="38103">
            <a:solidFill>
              <a:srgbClr val="4F81BD"/>
            </a:solidFill>
            <a:prstDash val="solid"/>
            <a:tailEnd type="arrow"/>
          </a:ln>
          <a:effectLst>
            <a:outerShdw dist="22997" dir="5400000" algn="tl">
              <a:srgbClr val="000000">
                <a:alpha val="35000"/>
              </a:srgbClr>
            </a:outerShdw>
          </a:effectLst>
        </p:spPr>
      </p:cxnSp>
      <p:sp>
        <p:nvSpPr>
          <p:cNvPr id="20" name="TextBox 51"/>
          <p:cNvSpPr txBox="1"/>
          <p:nvPr/>
        </p:nvSpPr>
        <p:spPr>
          <a:xfrm>
            <a:off x="1984817" y="5772248"/>
            <a:ext cx="1173027" cy="335054"/>
          </a:xfrm>
          <a:prstGeom prst="rect">
            <a:avLst/>
          </a:prstGeom>
          <a:noFill/>
          <a:ln>
            <a:noFill/>
          </a:ln>
        </p:spPr>
        <p:txBody>
          <a:bodyPr vert="horz" wrap="square" lIns="82945" tIns="41473" rIns="82945" bIns="41473" anchor="t" anchorCtr="0" compatLnSpc="1">
            <a:spAutoFit/>
          </a:bodyPr>
          <a:lstStyle/>
          <a:p>
            <a:pPr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>
                <a:solidFill>
                  <a:srgbClr val="000000"/>
                </a:solidFill>
                <a:latin typeface="Calibri"/>
              </a:rPr>
              <a:t>PASS / FAIL </a:t>
            </a:r>
          </a:p>
        </p:txBody>
      </p:sp>
      <p:cxnSp>
        <p:nvCxnSpPr>
          <p:cNvPr id="21" name="Curved Connector 52"/>
          <p:cNvCxnSpPr>
            <a:stCxn id="10" idx="2"/>
            <a:endCxn id="6" idx="3"/>
          </p:cNvCxnSpPr>
          <p:nvPr/>
        </p:nvCxnSpPr>
        <p:spPr>
          <a:xfrm rot="5400000" flipH="1">
            <a:off x="2818752" y="3496019"/>
            <a:ext cx="287352" cy="1332098"/>
          </a:xfrm>
          <a:prstGeom prst="curvedConnector4">
            <a:avLst>
              <a:gd name="adj1" fmla="val -72170"/>
              <a:gd name="adj2" fmla="val 66070"/>
            </a:avLst>
          </a:prstGeom>
          <a:noFill/>
          <a:ln w="38103">
            <a:solidFill>
              <a:srgbClr val="4F81BD"/>
            </a:solidFill>
            <a:prstDash val="solid"/>
            <a:tailEnd type="arrow"/>
          </a:ln>
          <a:effectLst>
            <a:outerShdw dist="22997" dir="5400000" algn="tl">
              <a:srgbClr val="000000">
                <a:alpha val="35000"/>
              </a:srgbClr>
            </a:outerShdw>
          </a:effectLst>
        </p:spPr>
      </p:cxnSp>
      <p:sp>
        <p:nvSpPr>
          <p:cNvPr id="22" name="TextBox 55"/>
          <p:cNvSpPr txBox="1"/>
          <p:nvPr/>
        </p:nvSpPr>
        <p:spPr>
          <a:xfrm>
            <a:off x="2375914" y="4305743"/>
            <a:ext cx="1173027" cy="335054"/>
          </a:xfrm>
          <a:prstGeom prst="rect">
            <a:avLst/>
          </a:prstGeom>
          <a:noFill/>
          <a:ln>
            <a:noFill/>
          </a:ln>
        </p:spPr>
        <p:txBody>
          <a:bodyPr vert="horz" wrap="square" lIns="82945" tIns="41473" rIns="82945" bIns="41473" anchor="t" anchorCtr="0" compatLnSpc="1">
            <a:spAutoFit/>
          </a:bodyPr>
          <a:lstStyle/>
          <a:p>
            <a:pPr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>
                <a:solidFill>
                  <a:srgbClr val="000000"/>
                </a:solidFill>
                <a:latin typeface="Calibri"/>
              </a:rPr>
              <a:t>PASS / FAIL </a:t>
            </a:r>
          </a:p>
        </p:txBody>
      </p:sp>
      <p:cxnSp>
        <p:nvCxnSpPr>
          <p:cNvPr id="23" name="Curved Connector 56"/>
          <p:cNvCxnSpPr>
            <a:stCxn id="11" idx="2"/>
            <a:endCxn id="5" idx="3"/>
          </p:cNvCxnSpPr>
          <p:nvPr/>
        </p:nvCxnSpPr>
        <p:spPr>
          <a:xfrm rot="5400000" flipH="1">
            <a:off x="3020120" y="2439249"/>
            <a:ext cx="179871" cy="1627353"/>
          </a:xfrm>
          <a:prstGeom prst="curvedConnector4">
            <a:avLst>
              <a:gd name="adj1" fmla="val -115295"/>
              <a:gd name="adj2" fmla="val 66206"/>
            </a:avLst>
          </a:prstGeom>
          <a:noFill/>
          <a:ln w="38103">
            <a:solidFill>
              <a:srgbClr val="4F81BD"/>
            </a:solidFill>
            <a:prstDash val="solid"/>
            <a:tailEnd type="arrow"/>
          </a:ln>
          <a:effectLst>
            <a:outerShdw dist="22997" dir="5400000" algn="tl">
              <a:srgbClr val="000000">
                <a:alpha val="35000"/>
              </a:srgbClr>
            </a:outerShdw>
          </a:effectLst>
        </p:spPr>
      </p:cxnSp>
      <p:sp>
        <p:nvSpPr>
          <p:cNvPr id="24" name="TextBox 60"/>
          <p:cNvSpPr txBox="1"/>
          <p:nvPr/>
        </p:nvSpPr>
        <p:spPr>
          <a:xfrm>
            <a:off x="4552514" y="2580808"/>
            <a:ext cx="1436988" cy="335054"/>
          </a:xfrm>
          <a:prstGeom prst="rect">
            <a:avLst/>
          </a:prstGeom>
          <a:noFill/>
          <a:ln>
            <a:noFill/>
          </a:ln>
        </p:spPr>
        <p:txBody>
          <a:bodyPr vert="horz" wrap="square" lIns="82945" tIns="41473" rIns="82945" bIns="41473" anchor="t" anchorCtr="0" compatLnSpc="1">
            <a:spAutoFit/>
          </a:bodyPr>
          <a:lstStyle/>
          <a:p>
            <a:pPr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>
                <a:solidFill>
                  <a:srgbClr val="000000"/>
                </a:solidFill>
                <a:latin typeface="Calibri"/>
              </a:rPr>
              <a:t>Executes</a:t>
            </a:r>
          </a:p>
        </p:txBody>
      </p:sp>
      <p:sp>
        <p:nvSpPr>
          <p:cNvPr id="25" name="TextBox 61"/>
          <p:cNvSpPr txBox="1"/>
          <p:nvPr/>
        </p:nvSpPr>
        <p:spPr>
          <a:xfrm>
            <a:off x="4451181" y="3513089"/>
            <a:ext cx="1436988" cy="335054"/>
          </a:xfrm>
          <a:prstGeom prst="rect">
            <a:avLst/>
          </a:prstGeom>
          <a:noFill/>
          <a:ln>
            <a:noFill/>
          </a:ln>
        </p:spPr>
        <p:txBody>
          <a:bodyPr vert="horz" wrap="square" lIns="82945" tIns="41473" rIns="82945" bIns="41473" anchor="t" anchorCtr="0" compatLnSpc="1">
            <a:spAutoFit/>
          </a:bodyPr>
          <a:lstStyle/>
          <a:p>
            <a:pPr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>
                <a:solidFill>
                  <a:srgbClr val="000000"/>
                </a:solidFill>
                <a:latin typeface="Calibri"/>
              </a:rPr>
              <a:t>Executes</a:t>
            </a:r>
          </a:p>
        </p:txBody>
      </p:sp>
      <p:sp>
        <p:nvSpPr>
          <p:cNvPr id="26" name="TextBox 62"/>
          <p:cNvSpPr txBox="1"/>
          <p:nvPr/>
        </p:nvSpPr>
        <p:spPr>
          <a:xfrm>
            <a:off x="4898589" y="4702896"/>
            <a:ext cx="1436988" cy="335054"/>
          </a:xfrm>
          <a:prstGeom prst="rect">
            <a:avLst/>
          </a:prstGeom>
          <a:noFill/>
          <a:ln>
            <a:noFill/>
          </a:ln>
        </p:spPr>
        <p:txBody>
          <a:bodyPr vert="horz" wrap="square" lIns="82945" tIns="41473" rIns="82945" bIns="41473" anchor="t" anchorCtr="0" compatLnSpc="1">
            <a:spAutoFit/>
          </a:bodyPr>
          <a:lstStyle/>
          <a:p>
            <a:pPr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>
                <a:solidFill>
                  <a:srgbClr val="000000"/>
                </a:solidFill>
                <a:latin typeface="Calibri"/>
              </a:rPr>
              <a:t>Executes</a:t>
            </a:r>
          </a:p>
        </p:txBody>
      </p:sp>
      <p:sp>
        <p:nvSpPr>
          <p:cNvPr id="27" name="Rectangle 63"/>
          <p:cNvSpPr/>
          <p:nvPr/>
        </p:nvSpPr>
        <p:spPr>
          <a:xfrm>
            <a:off x="6021220" y="1686751"/>
            <a:ext cx="2540259" cy="1318807"/>
          </a:xfrm>
          <a:prstGeom prst="rect">
            <a:avLst/>
          </a:prstGeom>
          <a:gradFill>
            <a:gsLst>
              <a:gs pos="0">
                <a:srgbClr val="769535"/>
              </a:gs>
              <a:gs pos="100000">
                <a:srgbClr val="9BC348"/>
              </a:gs>
            </a:gsLst>
            <a:lin ang="16200000"/>
          </a:gradFill>
          <a:ln>
            <a:noFill/>
            <a:prstDash val="solid"/>
          </a:ln>
          <a:effectLst>
            <a:outerShdw dist="22997" dir="5400000" algn="tl">
              <a:srgbClr val="000000">
                <a:alpha val="35000"/>
              </a:srgbClr>
            </a:outerShdw>
          </a:effectLst>
        </p:spPr>
        <p:txBody>
          <a:bodyPr vert="horz" wrap="square" lIns="82945" tIns="41473" rIns="82945" bIns="41473" anchor="ctr" anchorCtr="1" compatLnSpc="1"/>
          <a:lstStyle/>
          <a:p>
            <a:pPr algn="ctr"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100">
                <a:solidFill>
                  <a:srgbClr val="FFFFFF"/>
                </a:solidFill>
                <a:latin typeface="Calibri"/>
              </a:rPr>
              <a:t>Product </a:t>
            </a:r>
          </a:p>
          <a:p>
            <a:pPr algn="ctr"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100">
              <a:solidFill>
                <a:srgbClr val="FFFFFF"/>
              </a:solidFill>
              <a:latin typeface="Calibri"/>
            </a:endParaRPr>
          </a:p>
          <a:p>
            <a:pPr algn="ctr"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100">
                <a:solidFill>
                  <a:srgbClr val="FFFFFF"/>
                </a:solidFill>
                <a:latin typeface="Calibri"/>
              </a:rPr>
              <a:t>RELEASE/BUILD</a:t>
            </a:r>
          </a:p>
          <a:p>
            <a:pPr algn="ctr"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100">
              <a:solidFill>
                <a:srgbClr val="FFFFFF"/>
              </a:solidFill>
              <a:latin typeface="Calibri"/>
            </a:endParaRPr>
          </a:p>
          <a:p>
            <a:pPr algn="ctr"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100">
                <a:solidFill>
                  <a:srgbClr val="FFFFFF"/>
                </a:solidFill>
                <a:latin typeface="Calibri"/>
              </a:rPr>
              <a:t>VERSION 1.1</a:t>
            </a:r>
          </a:p>
        </p:txBody>
      </p:sp>
      <p:sp>
        <p:nvSpPr>
          <p:cNvPr id="28" name="Rectangle 64"/>
          <p:cNvSpPr/>
          <p:nvPr/>
        </p:nvSpPr>
        <p:spPr>
          <a:xfrm>
            <a:off x="6021220" y="4686040"/>
            <a:ext cx="2540259" cy="1450312"/>
          </a:xfrm>
          <a:prstGeom prst="rect">
            <a:avLst/>
          </a:prstGeom>
          <a:gradFill>
            <a:gsLst>
              <a:gs pos="0">
                <a:srgbClr val="769535"/>
              </a:gs>
              <a:gs pos="100000">
                <a:srgbClr val="9BC348"/>
              </a:gs>
            </a:gsLst>
            <a:lin ang="16200000"/>
          </a:gradFill>
          <a:ln>
            <a:noFill/>
            <a:prstDash val="solid"/>
          </a:ln>
          <a:effectLst>
            <a:outerShdw dist="22997" dir="5400000" algn="tl">
              <a:srgbClr val="000000">
                <a:alpha val="35000"/>
              </a:srgbClr>
            </a:outerShdw>
          </a:effectLst>
        </p:spPr>
        <p:txBody>
          <a:bodyPr vert="horz" wrap="square" lIns="82945" tIns="41473" rIns="82945" bIns="41473" anchor="ctr" anchorCtr="1" compatLnSpc="1"/>
          <a:lstStyle/>
          <a:p>
            <a:pPr algn="ctr"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100">
                <a:solidFill>
                  <a:srgbClr val="FFFFFF"/>
                </a:solidFill>
                <a:latin typeface="Calibri"/>
              </a:rPr>
              <a:t>Product </a:t>
            </a:r>
          </a:p>
          <a:p>
            <a:pPr algn="ctr"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100">
              <a:solidFill>
                <a:srgbClr val="FFFFFF"/>
              </a:solidFill>
              <a:latin typeface="Calibri"/>
            </a:endParaRPr>
          </a:p>
          <a:p>
            <a:pPr algn="ctr"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100">
                <a:solidFill>
                  <a:srgbClr val="FFFFFF"/>
                </a:solidFill>
                <a:latin typeface="Calibri"/>
              </a:rPr>
              <a:t>RELEASE/BUILD</a:t>
            </a:r>
          </a:p>
          <a:p>
            <a:pPr algn="ctr"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100">
              <a:solidFill>
                <a:srgbClr val="FFFFFF"/>
              </a:solidFill>
              <a:latin typeface="Calibri"/>
            </a:endParaRPr>
          </a:p>
          <a:p>
            <a:pPr algn="ctr"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100">
                <a:solidFill>
                  <a:srgbClr val="FFFFFF"/>
                </a:solidFill>
                <a:latin typeface="Calibri"/>
              </a:rPr>
              <a:t>VERSION 1.3</a:t>
            </a:r>
          </a:p>
        </p:txBody>
      </p:sp>
      <p:sp>
        <p:nvSpPr>
          <p:cNvPr id="29" name="Rectangle 14"/>
          <p:cNvSpPr/>
          <p:nvPr/>
        </p:nvSpPr>
        <p:spPr>
          <a:xfrm>
            <a:off x="5989495" y="3198075"/>
            <a:ext cx="2542664" cy="1300126"/>
          </a:xfrm>
          <a:prstGeom prst="rect">
            <a:avLst/>
          </a:prstGeom>
          <a:gradFill>
            <a:gsLst>
              <a:gs pos="0">
                <a:srgbClr val="769535"/>
              </a:gs>
              <a:gs pos="100000">
                <a:srgbClr val="9BC348"/>
              </a:gs>
            </a:gsLst>
            <a:lin ang="16200000"/>
          </a:gradFill>
          <a:ln>
            <a:noFill/>
            <a:prstDash val="solid"/>
          </a:ln>
          <a:effectLst>
            <a:outerShdw dist="22997" dir="5400000" algn="tl">
              <a:srgbClr val="000000">
                <a:alpha val="35000"/>
              </a:srgbClr>
            </a:outerShdw>
          </a:effectLst>
        </p:spPr>
        <p:txBody>
          <a:bodyPr vert="horz" wrap="square" lIns="82945" tIns="41473" rIns="82945" bIns="41473" anchor="ctr" anchorCtr="1" compatLnSpc="1"/>
          <a:lstStyle/>
          <a:p>
            <a:pPr algn="ctr"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100">
                <a:solidFill>
                  <a:srgbClr val="FFFFFF"/>
                </a:solidFill>
                <a:latin typeface="Calibri"/>
              </a:rPr>
              <a:t>Product </a:t>
            </a:r>
          </a:p>
          <a:p>
            <a:pPr algn="ctr"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100">
              <a:solidFill>
                <a:srgbClr val="FFFFFF"/>
              </a:solidFill>
              <a:latin typeface="Calibri"/>
            </a:endParaRPr>
          </a:p>
          <a:p>
            <a:pPr algn="ctr"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100">
                <a:solidFill>
                  <a:srgbClr val="FFFFFF"/>
                </a:solidFill>
                <a:latin typeface="Calibri"/>
              </a:rPr>
              <a:t>RELEASE/BUILD</a:t>
            </a:r>
          </a:p>
          <a:p>
            <a:pPr algn="ctr"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100">
              <a:solidFill>
                <a:srgbClr val="FFFFFF"/>
              </a:solidFill>
              <a:latin typeface="Calibri"/>
            </a:endParaRPr>
          </a:p>
          <a:p>
            <a:pPr algn="ctr"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100">
                <a:solidFill>
                  <a:srgbClr val="FFFFFF"/>
                </a:solidFill>
                <a:latin typeface="Calibri"/>
              </a:rPr>
              <a:t>VERSION 1.2</a:t>
            </a:r>
          </a:p>
        </p:txBody>
      </p:sp>
      <p:pic>
        <p:nvPicPr>
          <p:cNvPr id="30" name="Picture 3" descr="C:\Users\rinma\AppData\Local\Microsoft\Windows\Temporary Internet Files\Content.IE5\9WPCB8NU\MC900048773[1].wmf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7808049" y="541907"/>
            <a:ext cx="753430" cy="83918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981823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i-FI" dirty="0" err="1" smtClean="0"/>
              <a:t>Who</a:t>
            </a:r>
            <a:r>
              <a:rPr lang="fi-FI" dirty="0" smtClean="0"/>
              <a:t> </a:t>
            </a:r>
            <a:r>
              <a:rPr lang="fi-FI" dirty="0" err="1" smtClean="0"/>
              <a:t>executes</a:t>
            </a:r>
            <a:r>
              <a:rPr lang="fi-FI" dirty="0" smtClean="0"/>
              <a:t> </a:t>
            </a:r>
            <a:r>
              <a:rPr lang="fi-FI" dirty="0" err="1" smtClean="0"/>
              <a:t>test</a:t>
            </a:r>
            <a:r>
              <a:rPr lang="fi-FI" dirty="0" smtClean="0"/>
              <a:t> </a:t>
            </a:r>
            <a:r>
              <a:rPr lang="fi-FI" dirty="0" err="1" smtClean="0"/>
              <a:t>cases</a:t>
            </a:r>
            <a:r>
              <a:rPr lang="fi-FI" dirty="0" smtClean="0"/>
              <a:t> and </a:t>
            </a:r>
            <a:r>
              <a:rPr lang="fi-FI" dirty="0" err="1" smtClean="0"/>
              <a:t>when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110171" y="1648510"/>
            <a:ext cx="2155474" cy="4001514"/>
          </a:xfrm>
          <a:prstGeom prst="rect">
            <a:avLst/>
          </a:prstGeom>
          <a:gradFill>
            <a:gsLst>
              <a:gs pos="0">
                <a:srgbClr val="A3C4FF"/>
              </a:gs>
              <a:gs pos="100000">
                <a:srgbClr val="BFD5FF"/>
              </a:gs>
            </a:gsLst>
            <a:lin ang="16200000"/>
          </a:gradFill>
          <a:ln w="9528">
            <a:solidFill>
              <a:srgbClr val="4A7EBB"/>
            </a:solidFill>
            <a:prstDash val="solid"/>
          </a:ln>
          <a:effectLst>
            <a:outerShdw dist="19997" dir="5400000" algn="tl">
              <a:srgbClr val="000000">
                <a:alpha val="38000"/>
              </a:srgbClr>
            </a:outerShdw>
          </a:effectLst>
        </p:spPr>
        <p:txBody>
          <a:bodyPr vert="horz" wrap="square" lIns="82945" tIns="41473" rIns="82945" bIns="41473" anchor="ctr" anchorCtr="1" compatLnSpc="1"/>
          <a:lstStyle/>
          <a:p>
            <a:pPr algn="ctr"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10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502074" y="2079798"/>
            <a:ext cx="1399356" cy="973342"/>
          </a:xfrm>
          <a:prstGeom prst="rect">
            <a:avLst/>
          </a:prstGeom>
          <a:gradFill>
            <a:gsLst>
              <a:gs pos="0">
                <a:srgbClr val="FFA2A1"/>
              </a:gs>
              <a:gs pos="100000">
                <a:srgbClr val="FFBEBD"/>
              </a:gs>
            </a:gsLst>
            <a:lin ang="16200000"/>
          </a:gradFill>
          <a:ln w="9528">
            <a:solidFill>
              <a:srgbClr val="BE4B48"/>
            </a:solidFill>
            <a:prstDash val="solid"/>
          </a:ln>
          <a:effectLst>
            <a:outerShdw dist="19997" dir="5400000" algn="tl">
              <a:srgbClr val="000000">
                <a:alpha val="38000"/>
              </a:srgbClr>
            </a:outerShdw>
          </a:effectLst>
        </p:spPr>
        <p:txBody>
          <a:bodyPr vert="horz" wrap="square" lIns="82945" tIns="41473" rIns="82945" bIns="41473" anchor="ctr" anchorCtr="1" compatLnSpc="1"/>
          <a:lstStyle/>
          <a:p>
            <a:pPr algn="ctr"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100">
                <a:solidFill>
                  <a:srgbClr val="000000"/>
                </a:solidFill>
                <a:latin typeface="Calibri"/>
              </a:rPr>
              <a:t>Test Case 1</a:t>
            </a:r>
          </a:p>
        </p:txBody>
      </p:sp>
      <p:sp>
        <p:nvSpPr>
          <p:cNvPr id="6" name="Rectangle 5"/>
          <p:cNvSpPr/>
          <p:nvPr/>
        </p:nvSpPr>
        <p:spPr>
          <a:xfrm>
            <a:off x="1502074" y="3351845"/>
            <a:ext cx="1399356" cy="973342"/>
          </a:xfrm>
          <a:prstGeom prst="rect">
            <a:avLst/>
          </a:prstGeom>
          <a:gradFill>
            <a:gsLst>
              <a:gs pos="0">
                <a:srgbClr val="FFA2A1"/>
              </a:gs>
              <a:gs pos="100000">
                <a:srgbClr val="FFBEBD"/>
              </a:gs>
            </a:gsLst>
            <a:lin ang="16200000"/>
          </a:gradFill>
          <a:ln w="9528">
            <a:solidFill>
              <a:srgbClr val="BE4B48"/>
            </a:solidFill>
            <a:prstDash val="solid"/>
          </a:ln>
          <a:effectLst>
            <a:outerShdw dist="19997" dir="5400000" algn="tl">
              <a:srgbClr val="000000">
                <a:alpha val="38000"/>
              </a:srgbClr>
            </a:outerShdw>
          </a:effectLst>
        </p:spPr>
        <p:txBody>
          <a:bodyPr vert="horz" wrap="square" lIns="82945" tIns="41473" rIns="82945" bIns="41473" anchor="ctr" anchorCtr="1" compatLnSpc="1"/>
          <a:lstStyle/>
          <a:p>
            <a:pPr algn="ctr"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100">
                <a:solidFill>
                  <a:srgbClr val="000000"/>
                </a:solidFill>
                <a:latin typeface="Calibri"/>
              </a:rPr>
              <a:t>Test Case 2</a:t>
            </a:r>
          </a:p>
          <a:p>
            <a:pPr algn="ctr"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100">
                <a:solidFill>
                  <a:srgbClr val="000000"/>
                </a:solidFill>
                <a:latin typeface="Calibri"/>
              </a:rPr>
              <a:t>V2.0</a:t>
            </a:r>
          </a:p>
        </p:txBody>
      </p:sp>
      <p:sp>
        <p:nvSpPr>
          <p:cNvPr id="7" name="Rectangle 6"/>
          <p:cNvSpPr/>
          <p:nvPr/>
        </p:nvSpPr>
        <p:spPr>
          <a:xfrm>
            <a:off x="1502074" y="4604464"/>
            <a:ext cx="1399356" cy="973342"/>
          </a:xfrm>
          <a:prstGeom prst="rect">
            <a:avLst/>
          </a:prstGeom>
          <a:gradFill>
            <a:gsLst>
              <a:gs pos="0">
                <a:srgbClr val="FFA2A1"/>
              </a:gs>
              <a:gs pos="100000">
                <a:srgbClr val="FFBEBD"/>
              </a:gs>
            </a:gsLst>
            <a:lin ang="16200000"/>
          </a:gradFill>
          <a:ln w="9528">
            <a:solidFill>
              <a:srgbClr val="BE4B48"/>
            </a:solidFill>
            <a:prstDash val="solid"/>
          </a:ln>
          <a:effectLst>
            <a:outerShdw dist="19997" dir="5400000" algn="tl">
              <a:srgbClr val="000000">
                <a:alpha val="38000"/>
              </a:srgbClr>
            </a:outerShdw>
          </a:effectLst>
        </p:spPr>
        <p:txBody>
          <a:bodyPr vert="horz" wrap="square" lIns="82945" tIns="41473" rIns="82945" bIns="41473" anchor="ctr" anchorCtr="1" compatLnSpc="1"/>
          <a:lstStyle/>
          <a:p>
            <a:pPr algn="ctr"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100">
                <a:solidFill>
                  <a:srgbClr val="000000"/>
                </a:solidFill>
                <a:latin typeface="Calibri"/>
              </a:rPr>
              <a:t>Test Case 2</a:t>
            </a:r>
          </a:p>
          <a:p>
            <a:pPr algn="ctr"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100">
                <a:solidFill>
                  <a:srgbClr val="000000"/>
                </a:solidFill>
                <a:latin typeface="Calibri"/>
              </a:rPr>
              <a:t>V2.0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306833" y="1397222"/>
            <a:ext cx="1762153" cy="251288"/>
          </a:xfrm>
          <a:prstGeom prst="rect">
            <a:avLst/>
          </a:prstGeom>
          <a:gradFill>
            <a:gsLst>
              <a:gs pos="0">
                <a:srgbClr val="FFA2A1"/>
              </a:gs>
              <a:gs pos="100000">
                <a:srgbClr val="FFBEBD"/>
              </a:gs>
            </a:gsLst>
            <a:lin ang="16200000"/>
          </a:gradFill>
          <a:ln w="9528">
            <a:solidFill>
              <a:srgbClr val="BE4B48"/>
            </a:solidFill>
            <a:prstDash val="solid"/>
          </a:ln>
          <a:effectLst>
            <a:outerShdw dist="19997" dir="5400000" algn="tl">
              <a:srgbClr val="000000">
                <a:alpha val="38000"/>
              </a:srgbClr>
            </a:outerShdw>
          </a:effectLst>
        </p:spPr>
        <p:txBody>
          <a:bodyPr vert="horz" wrap="square" lIns="82945" tIns="41473" rIns="82945" bIns="41473" anchor="t" anchorCtr="0" compatLnSpc="1">
            <a:spAutoFit/>
          </a:bodyPr>
          <a:lstStyle/>
          <a:p>
            <a:pPr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100">
                <a:solidFill>
                  <a:srgbClr val="000000"/>
                </a:solidFill>
                <a:latin typeface="Calibri"/>
              </a:rPr>
              <a:t>Test Plan V 0.1</a:t>
            </a:r>
          </a:p>
        </p:txBody>
      </p:sp>
      <p:pic>
        <p:nvPicPr>
          <p:cNvPr id="9" name="Picture 3" descr="C:\Users\rinma\AppData\Local\Microsoft\Windows\Temporary Internet Files\Content.IE5\9WPCB8NU\MC900048773[1].wmf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511524" y="1216377"/>
            <a:ext cx="1481761" cy="16504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4" descr="C:\Users\rinma\AppData\Local\Microsoft\Windows\Temporary Internet Files\Content.IE5\4FIJ4XJ8\MC900240587[1].wm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7148130" y="4043447"/>
            <a:ext cx="856280" cy="8355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5" descr="C:\Users\rinma\AppData\Local\Microsoft\Windows\Temporary Internet Files\Content.IE5\TFC1HVGV\MC900383320[1].wmf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832174" y="3897956"/>
            <a:ext cx="1054898" cy="11265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7" descr="C:\Users\rinma\AppData\Local\Microsoft\Windows\Temporary Internet Files\Content.IE5\9WPCB8NU\MC900383328[1].wmf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5048652" y="5247066"/>
            <a:ext cx="1354824" cy="123544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" name="Straight Arrow Connector 9"/>
          <p:cNvCxnSpPr/>
          <p:nvPr/>
        </p:nvCxnSpPr>
        <p:spPr>
          <a:xfrm>
            <a:off x="2901431" y="2566474"/>
            <a:ext cx="0" cy="78631"/>
          </a:xfrm>
          <a:prstGeom prst="straightConnector1">
            <a:avLst/>
          </a:prstGeom>
          <a:noFill/>
          <a:ln w="9528">
            <a:solidFill>
              <a:srgbClr val="4A7EBB"/>
            </a:solidFill>
            <a:prstDash val="solid"/>
            <a:tailEnd type="arrow"/>
          </a:ln>
        </p:spPr>
      </p:cxnSp>
      <p:cxnSp>
        <p:nvCxnSpPr>
          <p:cNvPr id="14" name="Straight Arrow Connector 11"/>
          <p:cNvCxnSpPr>
            <a:stCxn id="5" idx="3"/>
            <a:endCxn id="11" idx="1"/>
          </p:cNvCxnSpPr>
          <p:nvPr/>
        </p:nvCxnSpPr>
        <p:spPr>
          <a:xfrm>
            <a:off x="2901430" y="2566469"/>
            <a:ext cx="2930744" cy="1894744"/>
          </a:xfrm>
          <a:prstGeom prst="straightConnector1">
            <a:avLst/>
          </a:prstGeom>
          <a:noFill/>
          <a:ln w="9528">
            <a:solidFill>
              <a:srgbClr val="4A7EBB"/>
            </a:solidFill>
            <a:prstDash val="solid"/>
            <a:tailEnd type="arrow"/>
          </a:ln>
        </p:spPr>
      </p:cxnSp>
      <p:cxnSp>
        <p:nvCxnSpPr>
          <p:cNvPr id="15" name="Straight Arrow Connector 15"/>
          <p:cNvCxnSpPr>
            <a:stCxn id="6" idx="3"/>
            <a:endCxn id="10" idx="1"/>
          </p:cNvCxnSpPr>
          <p:nvPr/>
        </p:nvCxnSpPr>
        <p:spPr>
          <a:xfrm>
            <a:off x="2901430" y="3838517"/>
            <a:ext cx="4246700" cy="622701"/>
          </a:xfrm>
          <a:prstGeom prst="straightConnector1">
            <a:avLst/>
          </a:prstGeom>
          <a:noFill/>
          <a:ln w="9528">
            <a:solidFill>
              <a:srgbClr val="4A7EBB"/>
            </a:solidFill>
            <a:prstDash val="solid"/>
            <a:tailEnd type="arrow"/>
          </a:ln>
        </p:spPr>
      </p:cxnSp>
      <p:cxnSp>
        <p:nvCxnSpPr>
          <p:cNvPr id="16" name="Straight Arrow Connector 17"/>
          <p:cNvCxnSpPr>
            <a:stCxn id="7" idx="3"/>
          </p:cNvCxnSpPr>
          <p:nvPr/>
        </p:nvCxnSpPr>
        <p:spPr>
          <a:xfrm>
            <a:off x="2901430" y="5091136"/>
            <a:ext cx="4021997" cy="971143"/>
          </a:xfrm>
          <a:prstGeom prst="straightConnector1">
            <a:avLst/>
          </a:prstGeom>
          <a:noFill/>
          <a:ln w="9528">
            <a:solidFill>
              <a:srgbClr val="4A7EBB"/>
            </a:solidFill>
            <a:prstDash val="solid"/>
            <a:tailEnd type="arrow"/>
          </a:ln>
        </p:spPr>
      </p:cxnSp>
      <p:pic>
        <p:nvPicPr>
          <p:cNvPr id="17" name="Picture 8" descr="C:\Users\rinma\AppData\Local\Microsoft\Windows\Temporary Internet Files\Content.IE5\4FIJ4XJ8\MC900432664[1].png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6720479" y="2016215"/>
            <a:ext cx="1555200" cy="15553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4278912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i-FI" dirty="0" smtClean="0"/>
              <a:t>Group of </a:t>
            </a:r>
            <a:r>
              <a:rPr lang="fi-FI" dirty="0" err="1" smtClean="0"/>
              <a:t>Test</a:t>
            </a:r>
            <a:r>
              <a:rPr lang="fi-FI" dirty="0" smtClean="0"/>
              <a:t> </a:t>
            </a:r>
            <a:r>
              <a:rPr lang="fi-FI" dirty="0" err="1" smtClean="0"/>
              <a:t>Cases</a:t>
            </a:r>
            <a:r>
              <a:rPr lang="fi-FI" dirty="0" smtClean="0"/>
              <a:t> </a:t>
            </a:r>
            <a:r>
              <a:rPr lang="fi-FI" smtClean="0"/>
              <a:t>= Test Plan</a:t>
            </a:r>
            <a:endParaRPr lang="en-US" dirty="0"/>
          </a:p>
        </p:txBody>
      </p:sp>
      <p:sp>
        <p:nvSpPr>
          <p:cNvPr id="4" name="Rectangle 9"/>
          <p:cNvSpPr/>
          <p:nvPr/>
        </p:nvSpPr>
        <p:spPr>
          <a:xfrm>
            <a:off x="4180095" y="1653778"/>
            <a:ext cx="3004605" cy="4834002"/>
          </a:xfrm>
          <a:prstGeom prst="rect">
            <a:avLst/>
          </a:prstGeom>
          <a:gradFill>
            <a:gsLst>
              <a:gs pos="0">
                <a:srgbClr val="A3C4FF"/>
              </a:gs>
              <a:gs pos="100000">
                <a:srgbClr val="BFD5FF"/>
              </a:gs>
            </a:gsLst>
            <a:lin ang="16200000"/>
          </a:gradFill>
          <a:ln w="9528">
            <a:solidFill>
              <a:srgbClr val="4A7EBB"/>
            </a:solidFill>
            <a:prstDash val="solid"/>
          </a:ln>
          <a:effectLst>
            <a:outerShdw dist="19997" dir="5400000" algn="tl">
              <a:srgbClr val="000000">
                <a:alpha val="38000"/>
              </a:srgbClr>
            </a:outerShdw>
          </a:effectLst>
        </p:spPr>
        <p:txBody>
          <a:bodyPr vert="horz" wrap="square" lIns="82945" tIns="41473" rIns="82945" bIns="41473" anchor="ctr" anchorCtr="1" compatLnSpc="1"/>
          <a:lstStyle/>
          <a:p>
            <a:pPr algn="ctr"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355612" y="2264684"/>
            <a:ext cx="1763571" cy="1175837"/>
          </a:xfrm>
          <a:prstGeom prst="rect">
            <a:avLst/>
          </a:prstGeom>
          <a:solidFill>
            <a:srgbClr val="4F81BD"/>
          </a:solidFill>
          <a:ln w="25402">
            <a:solidFill>
              <a:srgbClr val="385D8A"/>
            </a:solidFill>
            <a:prstDash val="solid"/>
          </a:ln>
        </p:spPr>
        <p:txBody>
          <a:bodyPr vert="horz" wrap="square" lIns="82945" tIns="41473" rIns="82945" bIns="41473" anchor="ctr" anchorCtr="1" compatLnSpc="1"/>
          <a:lstStyle/>
          <a:p>
            <a:pPr algn="ctr"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>
                <a:solidFill>
                  <a:srgbClr val="FFFFFF"/>
                </a:solidFill>
                <a:latin typeface="Calibri"/>
              </a:rPr>
              <a:t>Test Case 1</a:t>
            </a:r>
          </a:p>
        </p:txBody>
      </p:sp>
      <p:sp>
        <p:nvSpPr>
          <p:cNvPr id="6" name="Rectangle 5"/>
          <p:cNvSpPr/>
          <p:nvPr/>
        </p:nvSpPr>
        <p:spPr>
          <a:xfrm>
            <a:off x="1355612" y="3536731"/>
            <a:ext cx="1763571" cy="1175837"/>
          </a:xfrm>
          <a:prstGeom prst="rect">
            <a:avLst/>
          </a:prstGeom>
          <a:solidFill>
            <a:srgbClr val="4F81BD"/>
          </a:solidFill>
          <a:ln w="25402">
            <a:solidFill>
              <a:srgbClr val="385D8A"/>
            </a:solidFill>
            <a:prstDash val="solid"/>
          </a:ln>
        </p:spPr>
        <p:txBody>
          <a:bodyPr vert="horz" wrap="square" lIns="82945" tIns="41473" rIns="82945" bIns="41473" anchor="ctr" anchorCtr="1" compatLnSpc="1"/>
          <a:lstStyle/>
          <a:p>
            <a:pPr algn="ctr"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>
                <a:solidFill>
                  <a:srgbClr val="FFFFFF"/>
                </a:solidFill>
                <a:latin typeface="Calibri"/>
              </a:rPr>
              <a:t>Test Case 2</a:t>
            </a:r>
          </a:p>
          <a:p>
            <a:pPr algn="ctr"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>
                <a:solidFill>
                  <a:srgbClr val="FFFFFF"/>
                </a:solidFill>
                <a:latin typeface="Calibri"/>
              </a:rPr>
              <a:t>V2.0</a:t>
            </a:r>
          </a:p>
        </p:txBody>
      </p:sp>
      <p:sp>
        <p:nvSpPr>
          <p:cNvPr id="7" name="Rectangle 6"/>
          <p:cNvSpPr/>
          <p:nvPr/>
        </p:nvSpPr>
        <p:spPr>
          <a:xfrm>
            <a:off x="1355612" y="4789349"/>
            <a:ext cx="1763571" cy="1175837"/>
          </a:xfrm>
          <a:prstGeom prst="rect">
            <a:avLst/>
          </a:prstGeom>
          <a:solidFill>
            <a:srgbClr val="4F81BD"/>
          </a:solidFill>
          <a:ln w="25402">
            <a:solidFill>
              <a:srgbClr val="385D8A"/>
            </a:solidFill>
            <a:prstDash val="solid"/>
          </a:ln>
        </p:spPr>
        <p:txBody>
          <a:bodyPr vert="horz" wrap="square" lIns="82945" tIns="41473" rIns="82945" bIns="41473" anchor="ctr" anchorCtr="1" compatLnSpc="1"/>
          <a:lstStyle/>
          <a:p>
            <a:pPr algn="ctr"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>
                <a:solidFill>
                  <a:srgbClr val="FFFFFF"/>
                </a:solidFill>
                <a:latin typeface="Calibri"/>
              </a:rPr>
              <a:t>Test Case 3</a:t>
            </a:r>
          </a:p>
          <a:p>
            <a:pPr algn="ctr"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>
                <a:solidFill>
                  <a:srgbClr val="FFFFFF"/>
                </a:solidFill>
                <a:latin typeface="Calibri"/>
              </a:rPr>
              <a:t>V2.0</a:t>
            </a:r>
          </a:p>
        </p:txBody>
      </p:sp>
      <p:sp>
        <p:nvSpPr>
          <p:cNvPr id="8" name="Rectangle 7"/>
          <p:cNvSpPr/>
          <p:nvPr/>
        </p:nvSpPr>
        <p:spPr>
          <a:xfrm>
            <a:off x="4800608" y="2264684"/>
            <a:ext cx="1763571" cy="1175837"/>
          </a:xfrm>
          <a:prstGeom prst="rect">
            <a:avLst/>
          </a:prstGeom>
          <a:solidFill>
            <a:srgbClr val="4F81BD"/>
          </a:solidFill>
          <a:ln w="25402">
            <a:solidFill>
              <a:srgbClr val="385D8A"/>
            </a:solidFill>
            <a:prstDash val="solid"/>
          </a:ln>
        </p:spPr>
        <p:txBody>
          <a:bodyPr vert="horz" wrap="square" lIns="82945" tIns="41473" rIns="82945" bIns="41473" anchor="ctr" anchorCtr="1" compatLnSpc="1"/>
          <a:lstStyle/>
          <a:p>
            <a:pPr algn="ctr"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>
                <a:solidFill>
                  <a:srgbClr val="FFFFFF"/>
                </a:solidFill>
                <a:latin typeface="Calibri"/>
              </a:rPr>
              <a:t>Test Case 1</a:t>
            </a:r>
          </a:p>
        </p:txBody>
      </p:sp>
      <p:sp>
        <p:nvSpPr>
          <p:cNvPr id="9" name="Rectangle 8"/>
          <p:cNvSpPr/>
          <p:nvPr/>
        </p:nvSpPr>
        <p:spPr>
          <a:xfrm>
            <a:off x="4800608" y="3536731"/>
            <a:ext cx="1763571" cy="1175837"/>
          </a:xfrm>
          <a:prstGeom prst="rect">
            <a:avLst/>
          </a:prstGeom>
          <a:solidFill>
            <a:srgbClr val="4F81BD"/>
          </a:solidFill>
          <a:ln w="25402">
            <a:solidFill>
              <a:srgbClr val="385D8A"/>
            </a:solidFill>
            <a:prstDash val="solid"/>
          </a:ln>
        </p:spPr>
        <p:txBody>
          <a:bodyPr vert="horz" wrap="square" lIns="82945" tIns="41473" rIns="82945" bIns="41473" anchor="ctr" anchorCtr="1" compatLnSpc="1"/>
          <a:lstStyle/>
          <a:p>
            <a:pPr algn="ctr"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>
                <a:solidFill>
                  <a:srgbClr val="FFFFFF"/>
                </a:solidFill>
                <a:latin typeface="Calibri"/>
              </a:rPr>
              <a:t>Test Case 2</a:t>
            </a:r>
          </a:p>
          <a:p>
            <a:pPr algn="ctr"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>
                <a:solidFill>
                  <a:srgbClr val="FFFFFF"/>
                </a:solidFill>
                <a:latin typeface="Calibri"/>
              </a:rPr>
              <a:t>V2.0</a:t>
            </a:r>
          </a:p>
        </p:txBody>
      </p:sp>
      <p:sp>
        <p:nvSpPr>
          <p:cNvPr id="10" name="Rectangle 9"/>
          <p:cNvSpPr/>
          <p:nvPr/>
        </p:nvSpPr>
        <p:spPr>
          <a:xfrm>
            <a:off x="4800608" y="4789349"/>
            <a:ext cx="1763571" cy="1175837"/>
          </a:xfrm>
          <a:prstGeom prst="rect">
            <a:avLst/>
          </a:prstGeom>
          <a:solidFill>
            <a:srgbClr val="4F81BD"/>
          </a:solidFill>
          <a:ln w="25402">
            <a:solidFill>
              <a:srgbClr val="385D8A"/>
            </a:solidFill>
            <a:prstDash val="solid"/>
          </a:ln>
        </p:spPr>
        <p:txBody>
          <a:bodyPr vert="horz" wrap="square" lIns="82945" tIns="41473" rIns="82945" bIns="41473" anchor="ctr" anchorCtr="1" compatLnSpc="1"/>
          <a:lstStyle/>
          <a:p>
            <a:pPr algn="ctr"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>
                <a:solidFill>
                  <a:srgbClr val="FFFFFF"/>
                </a:solidFill>
                <a:latin typeface="Calibri"/>
              </a:rPr>
              <a:t>Test Case 3</a:t>
            </a:r>
          </a:p>
          <a:p>
            <a:pPr algn="ctr"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>
                <a:solidFill>
                  <a:srgbClr val="FFFFFF"/>
                </a:solidFill>
                <a:latin typeface="Calibri"/>
              </a:rPr>
              <a:t>V2.0</a:t>
            </a:r>
          </a:p>
        </p:txBody>
      </p:sp>
      <p:sp>
        <p:nvSpPr>
          <p:cNvPr id="11" name="Right Arrow 10"/>
          <p:cNvSpPr/>
          <p:nvPr/>
        </p:nvSpPr>
        <p:spPr>
          <a:xfrm>
            <a:off x="3428946" y="2568324"/>
            <a:ext cx="457220" cy="587918"/>
          </a:xfrm>
          <a:custGeom>
            <a:avLst>
              <a:gd name="f0" fmla="val 10800"/>
              <a:gd name="f1" fmla="val 54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val 10800"/>
              <a:gd name="f10" fmla="+- 0 0 0"/>
              <a:gd name="f11" fmla="+- 0 0 180"/>
              <a:gd name="f12" fmla="*/ f5 1 21600"/>
              <a:gd name="f13" fmla="*/ f6 1 21600"/>
              <a:gd name="f14" fmla="pin 0 f0 21600"/>
              <a:gd name="f15" fmla="pin 0 f1 10800"/>
              <a:gd name="f16" fmla="*/ f10 f2 1"/>
              <a:gd name="f17" fmla="*/ f11 f2 1"/>
              <a:gd name="f18" fmla="val f15"/>
              <a:gd name="f19" fmla="val f14"/>
              <a:gd name="f20" fmla="+- 21600 0 f15"/>
              <a:gd name="f21" fmla="*/ f14 f12 1"/>
              <a:gd name="f22" fmla="*/ f15 f13 1"/>
              <a:gd name="f23" fmla="*/ 0 f12 1"/>
              <a:gd name="f24" fmla="*/ 0 f13 1"/>
              <a:gd name="f25" fmla="*/ f16 1 f4"/>
              <a:gd name="f26" fmla="*/ 21600 f13 1"/>
              <a:gd name="f27" fmla="*/ f17 1 f4"/>
              <a:gd name="f28" fmla="+- 21600 0 f19"/>
              <a:gd name="f29" fmla="*/ f20 f13 1"/>
              <a:gd name="f30" fmla="*/ f18 f13 1"/>
              <a:gd name="f31" fmla="*/ f19 f12 1"/>
              <a:gd name="f32" fmla="+- f25 0 f3"/>
              <a:gd name="f33" fmla="+- f27 0 f3"/>
              <a:gd name="f34" fmla="*/ f28 f18 1"/>
              <a:gd name="f35" fmla="*/ f34 1 10800"/>
              <a:gd name="f36" fmla="+- f19 f35 0"/>
              <a:gd name="f37" fmla="*/ f36 f12 1"/>
            </a:gdLst>
            <a:ahLst>
              <a:ahXY gdRefX="f0" minX="f7" maxX="f8" gdRefY="f1" minY="f7" maxY="f9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31" y="f24"/>
              </a:cxn>
              <a:cxn ang="f33">
                <a:pos x="f31" y="f26"/>
              </a:cxn>
            </a:cxnLst>
            <a:rect l="f23" t="f30" r="f37" b="f29"/>
            <a:pathLst>
              <a:path w="21600" h="21600">
                <a:moveTo>
                  <a:pt x="f7" y="f18"/>
                </a:moveTo>
                <a:lnTo>
                  <a:pt x="f19" y="f18"/>
                </a:lnTo>
                <a:lnTo>
                  <a:pt x="f19" y="f7"/>
                </a:lnTo>
                <a:lnTo>
                  <a:pt x="f8" y="f9"/>
                </a:lnTo>
                <a:lnTo>
                  <a:pt x="f19" y="f8"/>
                </a:lnTo>
                <a:lnTo>
                  <a:pt x="f19" y="f20"/>
                </a:lnTo>
                <a:lnTo>
                  <a:pt x="f7" y="f20"/>
                </a:lnTo>
                <a:close/>
              </a:path>
            </a:pathLst>
          </a:custGeom>
          <a:solidFill>
            <a:srgbClr val="4F81BD"/>
          </a:solidFill>
          <a:ln w="25402">
            <a:solidFill>
              <a:srgbClr val="385D8A"/>
            </a:solidFill>
            <a:prstDash val="solid"/>
          </a:ln>
        </p:spPr>
        <p:txBody>
          <a:bodyPr vert="horz" wrap="square" lIns="82945" tIns="41473" rIns="82945" bIns="41473" anchor="ctr" anchorCtr="1" compatLnSpc="1"/>
          <a:lstStyle/>
          <a:p>
            <a:pPr algn="ctr"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2" name="Right Arrow 11"/>
          <p:cNvSpPr/>
          <p:nvPr/>
        </p:nvSpPr>
        <p:spPr>
          <a:xfrm>
            <a:off x="3410807" y="3776820"/>
            <a:ext cx="457220" cy="587918"/>
          </a:xfrm>
          <a:custGeom>
            <a:avLst>
              <a:gd name="f0" fmla="val 10800"/>
              <a:gd name="f1" fmla="val 54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val 10800"/>
              <a:gd name="f10" fmla="+- 0 0 0"/>
              <a:gd name="f11" fmla="+- 0 0 180"/>
              <a:gd name="f12" fmla="*/ f5 1 21600"/>
              <a:gd name="f13" fmla="*/ f6 1 21600"/>
              <a:gd name="f14" fmla="pin 0 f0 21600"/>
              <a:gd name="f15" fmla="pin 0 f1 10800"/>
              <a:gd name="f16" fmla="*/ f10 f2 1"/>
              <a:gd name="f17" fmla="*/ f11 f2 1"/>
              <a:gd name="f18" fmla="val f15"/>
              <a:gd name="f19" fmla="val f14"/>
              <a:gd name="f20" fmla="+- 21600 0 f15"/>
              <a:gd name="f21" fmla="*/ f14 f12 1"/>
              <a:gd name="f22" fmla="*/ f15 f13 1"/>
              <a:gd name="f23" fmla="*/ 0 f12 1"/>
              <a:gd name="f24" fmla="*/ 0 f13 1"/>
              <a:gd name="f25" fmla="*/ f16 1 f4"/>
              <a:gd name="f26" fmla="*/ 21600 f13 1"/>
              <a:gd name="f27" fmla="*/ f17 1 f4"/>
              <a:gd name="f28" fmla="+- 21600 0 f19"/>
              <a:gd name="f29" fmla="*/ f20 f13 1"/>
              <a:gd name="f30" fmla="*/ f18 f13 1"/>
              <a:gd name="f31" fmla="*/ f19 f12 1"/>
              <a:gd name="f32" fmla="+- f25 0 f3"/>
              <a:gd name="f33" fmla="+- f27 0 f3"/>
              <a:gd name="f34" fmla="*/ f28 f18 1"/>
              <a:gd name="f35" fmla="*/ f34 1 10800"/>
              <a:gd name="f36" fmla="+- f19 f35 0"/>
              <a:gd name="f37" fmla="*/ f36 f12 1"/>
            </a:gdLst>
            <a:ahLst>
              <a:ahXY gdRefX="f0" minX="f7" maxX="f8" gdRefY="f1" minY="f7" maxY="f9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31" y="f24"/>
              </a:cxn>
              <a:cxn ang="f33">
                <a:pos x="f31" y="f26"/>
              </a:cxn>
            </a:cxnLst>
            <a:rect l="f23" t="f30" r="f37" b="f29"/>
            <a:pathLst>
              <a:path w="21600" h="21600">
                <a:moveTo>
                  <a:pt x="f7" y="f18"/>
                </a:moveTo>
                <a:lnTo>
                  <a:pt x="f19" y="f18"/>
                </a:lnTo>
                <a:lnTo>
                  <a:pt x="f19" y="f7"/>
                </a:lnTo>
                <a:lnTo>
                  <a:pt x="f8" y="f9"/>
                </a:lnTo>
                <a:lnTo>
                  <a:pt x="f19" y="f8"/>
                </a:lnTo>
                <a:lnTo>
                  <a:pt x="f19" y="f20"/>
                </a:lnTo>
                <a:lnTo>
                  <a:pt x="f7" y="f20"/>
                </a:lnTo>
                <a:close/>
              </a:path>
            </a:pathLst>
          </a:custGeom>
          <a:solidFill>
            <a:srgbClr val="4F81BD"/>
          </a:solidFill>
          <a:ln w="25402">
            <a:solidFill>
              <a:srgbClr val="385D8A"/>
            </a:solidFill>
            <a:prstDash val="solid"/>
          </a:ln>
        </p:spPr>
        <p:txBody>
          <a:bodyPr vert="horz" wrap="square" lIns="82945" tIns="41473" rIns="82945" bIns="41473" anchor="ctr" anchorCtr="1" compatLnSpc="1"/>
          <a:lstStyle/>
          <a:p>
            <a:pPr algn="ctr"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3" name="Right Arrow 12"/>
          <p:cNvSpPr/>
          <p:nvPr/>
        </p:nvSpPr>
        <p:spPr>
          <a:xfrm>
            <a:off x="3399949" y="5083309"/>
            <a:ext cx="457220" cy="587918"/>
          </a:xfrm>
          <a:custGeom>
            <a:avLst>
              <a:gd name="f0" fmla="val 10800"/>
              <a:gd name="f1" fmla="val 54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val 10800"/>
              <a:gd name="f10" fmla="+- 0 0 0"/>
              <a:gd name="f11" fmla="+- 0 0 180"/>
              <a:gd name="f12" fmla="*/ f5 1 21600"/>
              <a:gd name="f13" fmla="*/ f6 1 21600"/>
              <a:gd name="f14" fmla="pin 0 f0 21600"/>
              <a:gd name="f15" fmla="pin 0 f1 10800"/>
              <a:gd name="f16" fmla="*/ f10 f2 1"/>
              <a:gd name="f17" fmla="*/ f11 f2 1"/>
              <a:gd name="f18" fmla="val f15"/>
              <a:gd name="f19" fmla="val f14"/>
              <a:gd name="f20" fmla="+- 21600 0 f15"/>
              <a:gd name="f21" fmla="*/ f14 f12 1"/>
              <a:gd name="f22" fmla="*/ f15 f13 1"/>
              <a:gd name="f23" fmla="*/ 0 f12 1"/>
              <a:gd name="f24" fmla="*/ 0 f13 1"/>
              <a:gd name="f25" fmla="*/ f16 1 f4"/>
              <a:gd name="f26" fmla="*/ 21600 f13 1"/>
              <a:gd name="f27" fmla="*/ f17 1 f4"/>
              <a:gd name="f28" fmla="+- 21600 0 f19"/>
              <a:gd name="f29" fmla="*/ f20 f13 1"/>
              <a:gd name="f30" fmla="*/ f18 f13 1"/>
              <a:gd name="f31" fmla="*/ f19 f12 1"/>
              <a:gd name="f32" fmla="+- f25 0 f3"/>
              <a:gd name="f33" fmla="+- f27 0 f3"/>
              <a:gd name="f34" fmla="*/ f28 f18 1"/>
              <a:gd name="f35" fmla="*/ f34 1 10800"/>
              <a:gd name="f36" fmla="+- f19 f35 0"/>
              <a:gd name="f37" fmla="*/ f36 f12 1"/>
            </a:gdLst>
            <a:ahLst>
              <a:ahXY gdRefX="f0" minX="f7" maxX="f8" gdRefY="f1" minY="f7" maxY="f9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31" y="f24"/>
              </a:cxn>
              <a:cxn ang="f33">
                <a:pos x="f31" y="f26"/>
              </a:cxn>
            </a:cxnLst>
            <a:rect l="f23" t="f30" r="f37" b="f29"/>
            <a:pathLst>
              <a:path w="21600" h="21600">
                <a:moveTo>
                  <a:pt x="f7" y="f18"/>
                </a:moveTo>
                <a:lnTo>
                  <a:pt x="f19" y="f18"/>
                </a:lnTo>
                <a:lnTo>
                  <a:pt x="f19" y="f7"/>
                </a:lnTo>
                <a:lnTo>
                  <a:pt x="f8" y="f9"/>
                </a:lnTo>
                <a:lnTo>
                  <a:pt x="f19" y="f8"/>
                </a:lnTo>
                <a:lnTo>
                  <a:pt x="f19" y="f20"/>
                </a:lnTo>
                <a:lnTo>
                  <a:pt x="f7" y="f20"/>
                </a:lnTo>
                <a:close/>
              </a:path>
            </a:pathLst>
          </a:custGeom>
          <a:solidFill>
            <a:srgbClr val="4F81BD"/>
          </a:solidFill>
          <a:ln w="25402">
            <a:solidFill>
              <a:srgbClr val="385D8A"/>
            </a:solidFill>
            <a:prstDash val="solid"/>
          </a:ln>
        </p:spPr>
        <p:txBody>
          <a:bodyPr vert="horz" wrap="square" lIns="82945" tIns="41473" rIns="82945" bIns="41473" anchor="ctr" anchorCtr="1" compatLnSpc="1"/>
          <a:lstStyle/>
          <a:p>
            <a:pPr algn="ctr"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814360" y="1833786"/>
            <a:ext cx="2220792" cy="335054"/>
          </a:xfrm>
          <a:prstGeom prst="rect">
            <a:avLst/>
          </a:prstGeom>
          <a:noFill/>
          <a:ln>
            <a:noFill/>
          </a:ln>
        </p:spPr>
        <p:txBody>
          <a:bodyPr vert="horz" wrap="square" lIns="82945" tIns="41473" rIns="82945" bIns="41473" anchor="t" anchorCtr="0" compatLnSpc="1">
            <a:spAutoFit/>
          </a:bodyPr>
          <a:lstStyle/>
          <a:p>
            <a:pPr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>
                <a:solidFill>
                  <a:srgbClr val="000000"/>
                </a:solidFill>
                <a:latin typeface="Calibri"/>
              </a:rPr>
              <a:t>Test Plan V 0.1</a:t>
            </a:r>
          </a:p>
        </p:txBody>
      </p:sp>
    </p:spTree>
    <p:extLst>
      <p:ext uri="{BB962C8B-B14F-4D97-AF65-F5344CB8AC3E}">
        <p14:creationId xmlns:p14="http://schemas.microsoft.com/office/powerpoint/2010/main" val="185499542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 smtClean="0"/>
              <a:t>Test</a:t>
            </a:r>
            <a:r>
              <a:rPr lang="fi-FI" dirty="0" smtClean="0"/>
              <a:t> </a:t>
            </a:r>
            <a:r>
              <a:rPr lang="fi-FI" dirty="0" err="1" smtClean="0"/>
              <a:t>plan</a:t>
            </a:r>
            <a:r>
              <a:rPr lang="fi-FI" dirty="0" smtClean="0"/>
              <a:t> life </a:t>
            </a:r>
            <a:r>
              <a:rPr lang="fi-FI" dirty="0" err="1" smtClean="0"/>
              <a:t>cycle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53100" y="1632924"/>
            <a:ext cx="1469477" cy="653169"/>
          </a:xfrm>
          <a:prstGeom prst="rect">
            <a:avLst/>
          </a:prstGeom>
          <a:solidFill>
            <a:srgbClr val="FF6633"/>
          </a:solidFill>
          <a:ln w="35999">
            <a:solidFill>
              <a:srgbClr val="000000">
                <a:alpha val="50000"/>
              </a:srgbClr>
            </a:solidFill>
            <a:prstDash val="solid"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  <p:txBody>
          <a:bodyPr vert="horz" wrap="square" lIns="81643" tIns="40817" rIns="81643" bIns="40817" anchor="ctr" anchorCtr="1" compatLnSpc="1"/>
          <a:lstStyle/>
          <a:p>
            <a:pPr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100">
                <a:solidFill>
                  <a:srgbClr val="000000"/>
                </a:solidFill>
                <a:latin typeface="Bitstream Vera Sans Mono" pitchFamily="49"/>
                <a:ea typeface="SimSun" pitchFamily="2"/>
                <a:cs typeface="SimSun" pitchFamily="2"/>
              </a:rPr>
              <a:t>Test</a:t>
            </a:r>
          </a:p>
          <a:p>
            <a:pPr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100">
                <a:solidFill>
                  <a:srgbClr val="000000"/>
                </a:solidFill>
                <a:latin typeface="Bitstream Vera Sans Mono" pitchFamily="49"/>
                <a:ea typeface="SimSun" pitchFamily="2"/>
                <a:cs typeface="SimSun" pitchFamily="2"/>
              </a:rPr>
              <a:t>Plan 1.0</a:t>
            </a:r>
          </a:p>
        </p:txBody>
      </p:sp>
      <p:sp>
        <p:nvSpPr>
          <p:cNvPr id="5" name="Straight Connector 3"/>
          <p:cNvSpPr/>
          <p:nvPr/>
        </p:nvSpPr>
        <p:spPr>
          <a:xfrm>
            <a:off x="816376" y="4898780"/>
            <a:ext cx="7347403" cy="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+- 0 0 -180"/>
              <a:gd name="f8" fmla="+- 0 0 -360"/>
              <a:gd name="f9" fmla="abs f3"/>
              <a:gd name="f10" fmla="abs f4"/>
              <a:gd name="f11" fmla="abs f5"/>
              <a:gd name="f12" fmla="*/ f7 f0 1"/>
              <a:gd name="f13" fmla="*/ f8 f0 1"/>
              <a:gd name="f14" fmla="?: f9 f3 1"/>
              <a:gd name="f15" fmla="?: f10 f4 1"/>
              <a:gd name="f16" fmla="?: f11 f5 1"/>
              <a:gd name="f17" fmla="*/ f12 1 f2"/>
              <a:gd name="f18" fmla="*/ f13 1 f2"/>
              <a:gd name="f19" fmla="*/ f14 1 21600"/>
              <a:gd name="f20" fmla="*/ f15 1 21600"/>
              <a:gd name="f21" fmla="*/ 21600 f14 1"/>
              <a:gd name="f22" fmla="*/ 21600 f15 1"/>
              <a:gd name="f23" fmla="+- f17 0 f1"/>
              <a:gd name="f24" fmla="+- f18 0 f1"/>
              <a:gd name="f25" fmla="min f20 f19"/>
              <a:gd name="f26" fmla="*/ f21 1 f16"/>
              <a:gd name="f27" fmla="*/ f22 1 f16"/>
              <a:gd name="f28" fmla="val f26"/>
              <a:gd name="f29" fmla="val f27"/>
              <a:gd name="f30" fmla="*/ f6 f25 1"/>
              <a:gd name="f31" fmla="*/ f28 f25 1"/>
              <a:gd name="f32" fmla="*/ f29 f2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3">
                <a:pos x="f30" y="f30"/>
              </a:cxn>
              <a:cxn ang="f24">
                <a:pos x="f31" y="f32"/>
              </a:cxn>
            </a:cxnLst>
            <a:rect l="f30" t="f30" r="f31" b="f32"/>
            <a:pathLst>
              <a:path>
                <a:moveTo>
                  <a:pt x="f30" y="f30"/>
                </a:moveTo>
                <a:lnTo>
                  <a:pt x="f31" y="f32"/>
                </a:lnTo>
              </a:path>
            </a:pathLst>
          </a:cu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square" lIns="81643" tIns="40817" rIns="81643" bIns="40817" anchor="ctr" anchorCtr="1" compatLnSpc="1"/>
          <a:lstStyle/>
          <a:p>
            <a:pPr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i-FI" sz="1100">
              <a:solidFill>
                <a:srgbClr val="000000"/>
              </a:solidFill>
              <a:latin typeface="Roboto Cn" pitchFamily="2" charset="0"/>
              <a:ea typeface="Roboto Cn" pitchFamily="2" charset="0"/>
              <a:cs typeface="SimSun" pitchFamily="2"/>
            </a:endParaRPr>
          </a:p>
        </p:txBody>
      </p:sp>
      <p:sp>
        <p:nvSpPr>
          <p:cNvPr id="6" name="Straight Connector 4"/>
          <p:cNvSpPr/>
          <p:nvPr/>
        </p:nvSpPr>
        <p:spPr>
          <a:xfrm>
            <a:off x="816376" y="4082318"/>
            <a:ext cx="0" cy="1632924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+- 0 0 -180"/>
              <a:gd name="f8" fmla="+- 0 0 -360"/>
              <a:gd name="f9" fmla="abs f3"/>
              <a:gd name="f10" fmla="abs f4"/>
              <a:gd name="f11" fmla="abs f5"/>
              <a:gd name="f12" fmla="*/ f7 f0 1"/>
              <a:gd name="f13" fmla="*/ f8 f0 1"/>
              <a:gd name="f14" fmla="?: f9 f3 1"/>
              <a:gd name="f15" fmla="?: f10 f4 1"/>
              <a:gd name="f16" fmla="?: f11 f5 1"/>
              <a:gd name="f17" fmla="*/ f12 1 f2"/>
              <a:gd name="f18" fmla="*/ f13 1 f2"/>
              <a:gd name="f19" fmla="*/ f14 1 21600"/>
              <a:gd name="f20" fmla="*/ f15 1 21600"/>
              <a:gd name="f21" fmla="*/ 21600 f14 1"/>
              <a:gd name="f22" fmla="*/ 21600 f15 1"/>
              <a:gd name="f23" fmla="+- f17 0 f1"/>
              <a:gd name="f24" fmla="+- f18 0 f1"/>
              <a:gd name="f25" fmla="min f20 f19"/>
              <a:gd name="f26" fmla="*/ f21 1 f16"/>
              <a:gd name="f27" fmla="*/ f22 1 f16"/>
              <a:gd name="f28" fmla="val f26"/>
              <a:gd name="f29" fmla="val f27"/>
              <a:gd name="f30" fmla="*/ f6 f25 1"/>
              <a:gd name="f31" fmla="*/ f28 f25 1"/>
              <a:gd name="f32" fmla="*/ f29 f2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3">
                <a:pos x="f30" y="f30"/>
              </a:cxn>
              <a:cxn ang="f24">
                <a:pos x="f31" y="f32"/>
              </a:cxn>
            </a:cxnLst>
            <a:rect l="f30" t="f30" r="f31" b="f32"/>
            <a:pathLst>
              <a:path>
                <a:moveTo>
                  <a:pt x="f30" y="f30"/>
                </a:moveTo>
                <a:lnTo>
                  <a:pt x="f31" y="f32"/>
                </a:lnTo>
              </a:path>
            </a:pathLst>
          </a:cu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square" lIns="81643" tIns="40817" rIns="81643" bIns="40817" anchor="ctr" anchorCtr="1" compatLnSpc="1"/>
          <a:lstStyle/>
          <a:p>
            <a:pPr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i-FI" sz="1100">
              <a:solidFill>
                <a:srgbClr val="000000"/>
              </a:solidFill>
              <a:latin typeface="Roboto Cn" pitchFamily="2" charset="0"/>
              <a:ea typeface="Roboto Cn" pitchFamily="2" charset="0"/>
              <a:cs typeface="SimSun" pitchFamily="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89825" y="5878535"/>
            <a:ext cx="979651" cy="239847"/>
          </a:xfrm>
          <a:prstGeom prst="rect">
            <a:avLst/>
          </a:prstGeom>
          <a:noFill/>
          <a:ln>
            <a:noFill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  <p:txBody>
          <a:bodyPr vert="horz" wrap="square" lIns="81643" tIns="40817" rIns="81643" bIns="40817" anchor="t" anchorCtr="0" compatLnSpc="1">
            <a:spAutoFit/>
          </a:bodyPr>
          <a:lstStyle/>
          <a:p>
            <a:pPr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100">
                <a:solidFill>
                  <a:srgbClr val="000000"/>
                </a:solidFill>
                <a:latin typeface="Roboto Cn" pitchFamily="2" charset="0"/>
                <a:ea typeface="Roboto Cn" pitchFamily="2" charset="0"/>
                <a:cs typeface="SimSun" pitchFamily="2"/>
              </a:rPr>
              <a:t>Week 0</a:t>
            </a:r>
          </a:p>
        </p:txBody>
      </p:sp>
      <p:sp>
        <p:nvSpPr>
          <p:cNvPr id="8" name="Straight Connector 6"/>
          <p:cNvSpPr/>
          <p:nvPr/>
        </p:nvSpPr>
        <p:spPr>
          <a:xfrm>
            <a:off x="4734990" y="4082318"/>
            <a:ext cx="0" cy="1632924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+- 0 0 -180"/>
              <a:gd name="f8" fmla="+- 0 0 -360"/>
              <a:gd name="f9" fmla="abs f3"/>
              <a:gd name="f10" fmla="abs f4"/>
              <a:gd name="f11" fmla="abs f5"/>
              <a:gd name="f12" fmla="*/ f7 f0 1"/>
              <a:gd name="f13" fmla="*/ f8 f0 1"/>
              <a:gd name="f14" fmla="?: f9 f3 1"/>
              <a:gd name="f15" fmla="?: f10 f4 1"/>
              <a:gd name="f16" fmla="?: f11 f5 1"/>
              <a:gd name="f17" fmla="*/ f12 1 f2"/>
              <a:gd name="f18" fmla="*/ f13 1 f2"/>
              <a:gd name="f19" fmla="*/ f14 1 21600"/>
              <a:gd name="f20" fmla="*/ f15 1 21600"/>
              <a:gd name="f21" fmla="*/ 21600 f14 1"/>
              <a:gd name="f22" fmla="*/ 21600 f15 1"/>
              <a:gd name="f23" fmla="+- f17 0 f1"/>
              <a:gd name="f24" fmla="+- f18 0 f1"/>
              <a:gd name="f25" fmla="min f20 f19"/>
              <a:gd name="f26" fmla="*/ f21 1 f16"/>
              <a:gd name="f27" fmla="*/ f22 1 f16"/>
              <a:gd name="f28" fmla="val f26"/>
              <a:gd name="f29" fmla="val f27"/>
              <a:gd name="f30" fmla="*/ f6 f25 1"/>
              <a:gd name="f31" fmla="*/ f28 f25 1"/>
              <a:gd name="f32" fmla="*/ f29 f2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3">
                <a:pos x="f30" y="f30"/>
              </a:cxn>
              <a:cxn ang="f24">
                <a:pos x="f31" y="f32"/>
              </a:cxn>
            </a:cxnLst>
            <a:rect l="f30" t="f30" r="f31" b="f32"/>
            <a:pathLst>
              <a:path>
                <a:moveTo>
                  <a:pt x="f30" y="f30"/>
                </a:moveTo>
                <a:lnTo>
                  <a:pt x="f31" y="f32"/>
                </a:lnTo>
              </a:path>
            </a:pathLst>
          </a:cu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square" lIns="81643" tIns="40817" rIns="81643" bIns="40817" anchor="ctr" anchorCtr="1" compatLnSpc="1"/>
          <a:lstStyle/>
          <a:p>
            <a:pPr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i-FI" sz="1100">
              <a:solidFill>
                <a:srgbClr val="000000"/>
              </a:solidFill>
              <a:latin typeface="Roboto Cn" pitchFamily="2" charset="0"/>
              <a:ea typeface="Roboto Cn" pitchFamily="2" charset="0"/>
              <a:cs typeface="SimSun" pitchFamily="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245165" y="5806034"/>
            <a:ext cx="979651" cy="239847"/>
          </a:xfrm>
          <a:prstGeom prst="rect">
            <a:avLst/>
          </a:prstGeom>
          <a:noFill/>
          <a:ln>
            <a:noFill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  <p:txBody>
          <a:bodyPr vert="horz" wrap="square" lIns="81643" tIns="40817" rIns="81643" bIns="40817" anchor="t" anchorCtr="0" compatLnSpc="1">
            <a:spAutoFit/>
          </a:bodyPr>
          <a:lstStyle/>
          <a:p>
            <a:pPr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100">
                <a:solidFill>
                  <a:srgbClr val="000000"/>
                </a:solidFill>
                <a:latin typeface="Roboto Cn" pitchFamily="2" charset="0"/>
                <a:ea typeface="Roboto Cn" pitchFamily="2" charset="0"/>
                <a:cs typeface="SimSun" pitchFamily="2"/>
              </a:rPr>
              <a:t>Week 26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837230" y="5806034"/>
            <a:ext cx="979651" cy="239847"/>
          </a:xfrm>
          <a:prstGeom prst="rect">
            <a:avLst/>
          </a:prstGeom>
          <a:noFill/>
          <a:ln>
            <a:noFill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  <p:txBody>
          <a:bodyPr vert="horz" wrap="square" lIns="81643" tIns="40817" rIns="81643" bIns="40817" anchor="t" anchorCtr="0" compatLnSpc="1">
            <a:spAutoFit/>
          </a:bodyPr>
          <a:lstStyle/>
          <a:p>
            <a:pPr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100">
                <a:solidFill>
                  <a:srgbClr val="000000"/>
                </a:solidFill>
                <a:latin typeface="Roboto Cn" pitchFamily="2" charset="0"/>
                <a:ea typeface="Roboto Cn" pitchFamily="2" charset="0"/>
                <a:cs typeface="SimSun" pitchFamily="2"/>
              </a:rPr>
              <a:t>Week 52</a:t>
            </a:r>
          </a:p>
        </p:txBody>
      </p:sp>
      <p:sp>
        <p:nvSpPr>
          <p:cNvPr id="11" name="Straight Connector 9"/>
          <p:cNvSpPr/>
          <p:nvPr/>
        </p:nvSpPr>
        <p:spPr>
          <a:xfrm>
            <a:off x="8163780" y="4082318"/>
            <a:ext cx="0" cy="1632924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+- 0 0 -180"/>
              <a:gd name="f8" fmla="+- 0 0 -360"/>
              <a:gd name="f9" fmla="abs f3"/>
              <a:gd name="f10" fmla="abs f4"/>
              <a:gd name="f11" fmla="abs f5"/>
              <a:gd name="f12" fmla="*/ f7 f0 1"/>
              <a:gd name="f13" fmla="*/ f8 f0 1"/>
              <a:gd name="f14" fmla="?: f9 f3 1"/>
              <a:gd name="f15" fmla="?: f10 f4 1"/>
              <a:gd name="f16" fmla="?: f11 f5 1"/>
              <a:gd name="f17" fmla="*/ f12 1 f2"/>
              <a:gd name="f18" fmla="*/ f13 1 f2"/>
              <a:gd name="f19" fmla="*/ f14 1 21600"/>
              <a:gd name="f20" fmla="*/ f15 1 21600"/>
              <a:gd name="f21" fmla="*/ 21600 f14 1"/>
              <a:gd name="f22" fmla="*/ 21600 f15 1"/>
              <a:gd name="f23" fmla="+- f17 0 f1"/>
              <a:gd name="f24" fmla="+- f18 0 f1"/>
              <a:gd name="f25" fmla="min f20 f19"/>
              <a:gd name="f26" fmla="*/ f21 1 f16"/>
              <a:gd name="f27" fmla="*/ f22 1 f16"/>
              <a:gd name="f28" fmla="val f26"/>
              <a:gd name="f29" fmla="val f27"/>
              <a:gd name="f30" fmla="*/ f6 f25 1"/>
              <a:gd name="f31" fmla="*/ f28 f25 1"/>
              <a:gd name="f32" fmla="*/ f29 f2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3">
                <a:pos x="f30" y="f30"/>
              </a:cxn>
              <a:cxn ang="f24">
                <a:pos x="f31" y="f32"/>
              </a:cxn>
            </a:cxnLst>
            <a:rect l="f30" t="f30" r="f31" b="f32"/>
            <a:pathLst>
              <a:path>
                <a:moveTo>
                  <a:pt x="f30" y="f30"/>
                </a:moveTo>
                <a:lnTo>
                  <a:pt x="f31" y="f32"/>
                </a:lnTo>
              </a:path>
            </a:pathLst>
          </a:cu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square" lIns="81643" tIns="40817" rIns="81643" bIns="40817" anchor="ctr" anchorCtr="1" compatLnSpc="1"/>
          <a:lstStyle/>
          <a:p>
            <a:pPr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i-FI" sz="1100">
              <a:solidFill>
                <a:srgbClr val="000000"/>
              </a:solidFill>
              <a:latin typeface="Roboto Cn" pitchFamily="2" charset="0"/>
              <a:ea typeface="Roboto Cn" pitchFamily="2" charset="0"/>
              <a:cs typeface="SimSun" pitchFamily="2"/>
            </a:endParaRPr>
          </a:p>
        </p:txBody>
      </p:sp>
      <p:sp>
        <p:nvSpPr>
          <p:cNvPr id="12" name="Straight Connector 10"/>
          <p:cNvSpPr/>
          <p:nvPr/>
        </p:nvSpPr>
        <p:spPr>
          <a:xfrm flipV="1">
            <a:off x="1306202" y="3919026"/>
            <a:ext cx="0" cy="979754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+- 0 0 -180"/>
              <a:gd name="f8" fmla="+- 0 0 -360"/>
              <a:gd name="f9" fmla="abs f3"/>
              <a:gd name="f10" fmla="abs f4"/>
              <a:gd name="f11" fmla="abs f5"/>
              <a:gd name="f12" fmla="*/ f7 f0 1"/>
              <a:gd name="f13" fmla="*/ f8 f0 1"/>
              <a:gd name="f14" fmla="?: f9 f3 1"/>
              <a:gd name="f15" fmla="?: f10 f4 1"/>
              <a:gd name="f16" fmla="?: f11 f5 1"/>
              <a:gd name="f17" fmla="*/ f12 1 f2"/>
              <a:gd name="f18" fmla="*/ f13 1 f2"/>
              <a:gd name="f19" fmla="*/ f14 1 21600"/>
              <a:gd name="f20" fmla="*/ f15 1 21600"/>
              <a:gd name="f21" fmla="*/ 21600 f14 1"/>
              <a:gd name="f22" fmla="*/ 21600 f15 1"/>
              <a:gd name="f23" fmla="+- f17 0 f1"/>
              <a:gd name="f24" fmla="+- f18 0 f1"/>
              <a:gd name="f25" fmla="min f20 f19"/>
              <a:gd name="f26" fmla="*/ f21 1 f16"/>
              <a:gd name="f27" fmla="*/ f22 1 f16"/>
              <a:gd name="f28" fmla="val f26"/>
              <a:gd name="f29" fmla="val f27"/>
              <a:gd name="f30" fmla="*/ f6 f25 1"/>
              <a:gd name="f31" fmla="*/ f28 f25 1"/>
              <a:gd name="f32" fmla="*/ f29 f2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3">
                <a:pos x="f30" y="f30"/>
              </a:cxn>
              <a:cxn ang="f24">
                <a:pos x="f31" y="f32"/>
              </a:cxn>
            </a:cxnLst>
            <a:rect l="f30" t="f30" r="f31" b="f32"/>
            <a:pathLst>
              <a:path>
                <a:moveTo>
                  <a:pt x="f30" y="f30"/>
                </a:moveTo>
                <a:lnTo>
                  <a:pt x="f31" y="f32"/>
                </a:lnTo>
              </a:path>
            </a:pathLst>
          </a:cu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square" lIns="81643" tIns="40817" rIns="81643" bIns="40817" anchor="ctr" anchorCtr="1" compatLnSpc="1"/>
          <a:lstStyle/>
          <a:p>
            <a:pPr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i-FI" sz="1100">
              <a:solidFill>
                <a:srgbClr val="000000"/>
              </a:solidFill>
              <a:latin typeface="Roboto Cn" pitchFamily="2" charset="0"/>
              <a:ea typeface="Roboto Cn" pitchFamily="2" charset="0"/>
              <a:cs typeface="SimSun" pitchFamily="2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79651" y="3755733"/>
            <a:ext cx="979651" cy="239847"/>
          </a:xfrm>
          <a:prstGeom prst="rect">
            <a:avLst/>
          </a:prstGeom>
          <a:noFill/>
          <a:ln>
            <a:noFill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  <p:txBody>
          <a:bodyPr vert="horz" wrap="square" lIns="81643" tIns="40817" rIns="81643" bIns="40817" anchor="t" anchorCtr="0" compatLnSpc="1">
            <a:spAutoFit/>
          </a:bodyPr>
          <a:lstStyle/>
          <a:p>
            <a:pPr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100">
                <a:solidFill>
                  <a:srgbClr val="000000"/>
                </a:solidFill>
                <a:latin typeface="Roboto Cn" pitchFamily="2" charset="0"/>
                <a:ea typeface="Roboto Cn" pitchFamily="2" charset="0"/>
                <a:cs typeface="SimSun" pitchFamily="2"/>
              </a:rPr>
              <a:t>REL 0.1</a:t>
            </a:r>
          </a:p>
        </p:txBody>
      </p:sp>
      <p:sp>
        <p:nvSpPr>
          <p:cNvPr id="14" name="Straight Connector 12"/>
          <p:cNvSpPr/>
          <p:nvPr/>
        </p:nvSpPr>
        <p:spPr>
          <a:xfrm flipV="1">
            <a:off x="2122586" y="4408903"/>
            <a:ext cx="0" cy="489876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+- 0 0 -180"/>
              <a:gd name="f8" fmla="+- 0 0 -360"/>
              <a:gd name="f9" fmla="abs f3"/>
              <a:gd name="f10" fmla="abs f4"/>
              <a:gd name="f11" fmla="abs f5"/>
              <a:gd name="f12" fmla="*/ f7 f0 1"/>
              <a:gd name="f13" fmla="*/ f8 f0 1"/>
              <a:gd name="f14" fmla="?: f9 f3 1"/>
              <a:gd name="f15" fmla="?: f10 f4 1"/>
              <a:gd name="f16" fmla="?: f11 f5 1"/>
              <a:gd name="f17" fmla="*/ f12 1 f2"/>
              <a:gd name="f18" fmla="*/ f13 1 f2"/>
              <a:gd name="f19" fmla="*/ f14 1 21600"/>
              <a:gd name="f20" fmla="*/ f15 1 21600"/>
              <a:gd name="f21" fmla="*/ 21600 f14 1"/>
              <a:gd name="f22" fmla="*/ 21600 f15 1"/>
              <a:gd name="f23" fmla="+- f17 0 f1"/>
              <a:gd name="f24" fmla="+- f18 0 f1"/>
              <a:gd name="f25" fmla="min f20 f19"/>
              <a:gd name="f26" fmla="*/ f21 1 f16"/>
              <a:gd name="f27" fmla="*/ f22 1 f16"/>
              <a:gd name="f28" fmla="val f26"/>
              <a:gd name="f29" fmla="val f27"/>
              <a:gd name="f30" fmla="*/ f6 f25 1"/>
              <a:gd name="f31" fmla="*/ f28 f25 1"/>
              <a:gd name="f32" fmla="*/ f29 f2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3">
                <a:pos x="f30" y="f30"/>
              </a:cxn>
              <a:cxn ang="f24">
                <a:pos x="f31" y="f32"/>
              </a:cxn>
            </a:cxnLst>
            <a:rect l="f30" t="f30" r="f31" b="f32"/>
            <a:pathLst>
              <a:path>
                <a:moveTo>
                  <a:pt x="f30" y="f30"/>
                </a:moveTo>
                <a:lnTo>
                  <a:pt x="f31" y="f32"/>
                </a:lnTo>
              </a:path>
            </a:pathLst>
          </a:cu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square" lIns="81643" tIns="40817" rIns="81643" bIns="40817" anchor="ctr" anchorCtr="1" compatLnSpc="1"/>
          <a:lstStyle/>
          <a:p>
            <a:pPr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i-FI" sz="1100">
              <a:solidFill>
                <a:srgbClr val="000000"/>
              </a:solidFill>
              <a:latin typeface="Roboto Cn" pitchFamily="2" charset="0"/>
              <a:ea typeface="Roboto Cn" pitchFamily="2" charset="0"/>
              <a:cs typeface="SimSun" pitchFamily="2"/>
            </a:endParaRPr>
          </a:p>
        </p:txBody>
      </p:sp>
      <p:sp>
        <p:nvSpPr>
          <p:cNvPr id="15" name="Straight Connector 13"/>
          <p:cNvSpPr/>
          <p:nvPr/>
        </p:nvSpPr>
        <p:spPr>
          <a:xfrm flipV="1">
            <a:off x="2938962" y="3919026"/>
            <a:ext cx="0" cy="979754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+- 0 0 -180"/>
              <a:gd name="f8" fmla="+- 0 0 -360"/>
              <a:gd name="f9" fmla="abs f3"/>
              <a:gd name="f10" fmla="abs f4"/>
              <a:gd name="f11" fmla="abs f5"/>
              <a:gd name="f12" fmla="*/ f7 f0 1"/>
              <a:gd name="f13" fmla="*/ f8 f0 1"/>
              <a:gd name="f14" fmla="?: f9 f3 1"/>
              <a:gd name="f15" fmla="?: f10 f4 1"/>
              <a:gd name="f16" fmla="?: f11 f5 1"/>
              <a:gd name="f17" fmla="*/ f12 1 f2"/>
              <a:gd name="f18" fmla="*/ f13 1 f2"/>
              <a:gd name="f19" fmla="*/ f14 1 21600"/>
              <a:gd name="f20" fmla="*/ f15 1 21600"/>
              <a:gd name="f21" fmla="*/ 21600 f14 1"/>
              <a:gd name="f22" fmla="*/ 21600 f15 1"/>
              <a:gd name="f23" fmla="+- f17 0 f1"/>
              <a:gd name="f24" fmla="+- f18 0 f1"/>
              <a:gd name="f25" fmla="min f20 f19"/>
              <a:gd name="f26" fmla="*/ f21 1 f16"/>
              <a:gd name="f27" fmla="*/ f22 1 f16"/>
              <a:gd name="f28" fmla="val f26"/>
              <a:gd name="f29" fmla="val f27"/>
              <a:gd name="f30" fmla="*/ f6 f25 1"/>
              <a:gd name="f31" fmla="*/ f28 f25 1"/>
              <a:gd name="f32" fmla="*/ f29 f2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3">
                <a:pos x="f30" y="f30"/>
              </a:cxn>
              <a:cxn ang="f24">
                <a:pos x="f31" y="f32"/>
              </a:cxn>
            </a:cxnLst>
            <a:rect l="f30" t="f30" r="f31" b="f32"/>
            <a:pathLst>
              <a:path>
                <a:moveTo>
                  <a:pt x="f30" y="f30"/>
                </a:moveTo>
                <a:lnTo>
                  <a:pt x="f31" y="f32"/>
                </a:lnTo>
              </a:path>
            </a:pathLst>
          </a:cu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square" lIns="81643" tIns="40817" rIns="81643" bIns="40817" anchor="ctr" anchorCtr="1" compatLnSpc="1"/>
          <a:lstStyle/>
          <a:p>
            <a:pPr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i-FI" sz="1100">
              <a:solidFill>
                <a:srgbClr val="000000"/>
              </a:solidFill>
              <a:latin typeface="Roboto Cn" pitchFamily="2" charset="0"/>
              <a:ea typeface="Roboto Cn" pitchFamily="2" charset="0"/>
              <a:cs typeface="SimSun" pitchFamily="2"/>
            </a:endParaRPr>
          </a:p>
        </p:txBody>
      </p:sp>
      <p:sp>
        <p:nvSpPr>
          <p:cNvPr id="16" name="Straight Connector 14"/>
          <p:cNvSpPr/>
          <p:nvPr/>
        </p:nvSpPr>
        <p:spPr>
          <a:xfrm flipV="1">
            <a:off x="3755339" y="4408903"/>
            <a:ext cx="0" cy="489876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+- 0 0 -180"/>
              <a:gd name="f8" fmla="+- 0 0 -360"/>
              <a:gd name="f9" fmla="abs f3"/>
              <a:gd name="f10" fmla="abs f4"/>
              <a:gd name="f11" fmla="abs f5"/>
              <a:gd name="f12" fmla="*/ f7 f0 1"/>
              <a:gd name="f13" fmla="*/ f8 f0 1"/>
              <a:gd name="f14" fmla="?: f9 f3 1"/>
              <a:gd name="f15" fmla="?: f10 f4 1"/>
              <a:gd name="f16" fmla="?: f11 f5 1"/>
              <a:gd name="f17" fmla="*/ f12 1 f2"/>
              <a:gd name="f18" fmla="*/ f13 1 f2"/>
              <a:gd name="f19" fmla="*/ f14 1 21600"/>
              <a:gd name="f20" fmla="*/ f15 1 21600"/>
              <a:gd name="f21" fmla="*/ 21600 f14 1"/>
              <a:gd name="f22" fmla="*/ 21600 f15 1"/>
              <a:gd name="f23" fmla="+- f17 0 f1"/>
              <a:gd name="f24" fmla="+- f18 0 f1"/>
              <a:gd name="f25" fmla="min f20 f19"/>
              <a:gd name="f26" fmla="*/ f21 1 f16"/>
              <a:gd name="f27" fmla="*/ f22 1 f16"/>
              <a:gd name="f28" fmla="val f26"/>
              <a:gd name="f29" fmla="val f27"/>
              <a:gd name="f30" fmla="*/ f6 f25 1"/>
              <a:gd name="f31" fmla="*/ f28 f25 1"/>
              <a:gd name="f32" fmla="*/ f29 f2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3">
                <a:pos x="f30" y="f30"/>
              </a:cxn>
              <a:cxn ang="f24">
                <a:pos x="f31" y="f32"/>
              </a:cxn>
            </a:cxnLst>
            <a:rect l="f30" t="f30" r="f31" b="f32"/>
            <a:pathLst>
              <a:path>
                <a:moveTo>
                  <a:pt x="f30" y="f30"/>
                </a:moveTo>
                <a:lnTo>
                  <a:pt x="f31" y="f32"/>
                </a:lnTo>
              </a:path>
            </a:pathLst>
          </a:cu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square" lIns="81643" tIns="40817" rIns="81643" bIns="40817" anchor="ctr" anchorCtr="1" compatLnSpc="1"/>
          <a:lstStyle/>
          <a:p>
            <a:pPr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i-FI" sz="1100">
              <a:solidFill>
                <a:srgbClr val="000000"/>
              </a:solidFill>
              <a:latin typeface="Roboto Cn" pitchFamily="2" charset="0"/>
              <a:ea typeface="Roboto Cn" pitchFamily="2" charset="0"/>
              <a:cs typeface="SimSun" pitchFamily="2"/>
            </a:endParaRPr>
          </a:p>
        </p:txBody>
      </p:sp>
      <p:sp>
        <p:nvSpPr>
          <p:cNvPr id="17" name="Straight Connector 15"/>
          <p:cNvSpPr/>
          <p:nvPr/>
        </p:nvSpPr>
        <p:spPr>
          <a:xfrm flipV="1">
            <a:off x="4408440" y="4408903"/>
            <a:ext cx="0" cy="489876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+- 0 0 -180"/>
              <a:gd name="f8" fmla="+- 0 0 -360"/>
              <a:gd name="f9" fmla="abs f3"/>
              <a:gd name="f10" fmla="abs f4"/>
              <a:gd name="f11" fmla="abs f5"/>
              <a:gd name="f12" fmla="*/ f7 f0 1"/>
              <a:gd name="f13" fmla="*/ f8 f0 1"/>
              <a:gd name="f14" fmla="?: f9 f3 1"/>
              <a:gd name="f15" fmla="?: f10 f4 1"/>
              <a:gd name="f16" fmla="?: f11 f5 1"/>
              <a:gd name="f17" fmla="*/ f12 1 f2"/>
              <a:gd name="f18" fmla="*/ f13 1 f2"/>
              <a:gd name="f19" fmla="*/ f14 1 21600"/>
              <a:gd name="f20" fmla="*/ f15 1 21600"/>
              <a:gd name="f21" fmla="*/ 21600 f14 1"/>
              <a:gd name="f22" fmla="*/ 21600 f15 1"/>
              <a:gd name="f23" fmla="+- f17 0 f1"/>
              <a:gd name="f24" fmla="+- f18 0 f1"/>
              <a:gd name="f25" fmla="min f20 f19"/>
              <a:gd name="f26" fmla="*/ f21 1 f16"/>
              <a:gd name="f27" fmla="*/ f22 1 f16"/>
              <a:gd name="f28" fmla="val f26"/>
              <a:gd name="f29" fmla="val f27"/>
              <a:gd name="f30" fmla="*/ f6 f25 1"/>
              <a:gd name="f31" fmla="*/ f28 f25 1"/>
              <a:gd name="f32" fmla="*/ f29 f2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3">
                <a:pos x="f30" y="f30"/>
              </a:cxn>
              <a:cxn ang="f24">
                <a:pos x="f31" y="f32"/>
              </a:cxn>
            </a:cxnLst>
            <a:rect l="f30" t="f30" r="f31" b="f32"/>
            <a:pathLst>
              <a:path>
                <a:moveTo>
                  <a:pt x="f30" y="f30"/>
                </a:moveTo>
                <a:lnTo>
                  <a:pt x="f31" y="f32"/>
                </a:lnTo>
              </a:path>
            </a:pathLst>
          </a:cu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square" lIns="81643" tIns="40817" rIns="81643" bIns="40817" anchor="ctr" anchorCtr="1" compatLnSpc="1"/>
          <a:lstStyle/>
          <a:p>
            <a:pPr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i-FI" sz="1100">
              <a:solidFill>
                <a:srgbClr val="000000"/>
              </a:solidFill>
              <a:latin typeface="Roboto Cn" pitchFamily="2" charset="0"/>
              <a:ea typeface="Roboto Cn" pitchFamily="2" charset="0"/>
              <a:cs typeface="SimSun" pitchFamily="2"/>
            </a:endParaRPr>
          </a:p>
        </p:txBody>
      </p:sp>
      <p:sp>
        <p:nvSpPr>
          <p:cNvPr id="18" name="Straight Connector 16"/>
          <p:cNvSpPr/>
          <p:nvPr/>
        </p:nvSpPr>
        <p:spPr>
          <a:xfrm flipV="1">
            <a:off x="5551366" y="3919026"/>
            <a:ext cx="0" cy="979754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+- 0 0 -180"/>
              <a:gd name="f8" fmla="+- 0 0 -360"/>
              <a:gd name="f9" fmla="abs f3"/>
              <a:gd name="f10" fmla="abs f4"/>
              <a:gd name="f11" fmla="abs f5"/>
              <a:gd name="f12" fmla="*/ f7 f0 1"/>
              <a:gd name="f13" fmla="*/ f8 f0 1"/>
              <a:gd name="f14" fmla="?: f9 f3 1"/>
              <a:gd name="f15" fmla="?: f10 f4 1"/>
              <a:gd name="f16" fmla="?: f11 f5 1"/>
              <a:gd name="f17" fmla="*/ f12 1 f2"/>
              <a:gd name="f18" fmla="*/ f13 1 f2"/>
              <a:gd name="f19" fmla="*/ f14 1 21600"/>
              <a:gd name="f20" fmla="*/ f15 1 21600"/>
              <a:gd name="f21" fmla="*/ 21600 f14 1"/>
              <a:gd name="f22" fmla="*/ 21600 f15 1"/>
              <a:gd name="f23" fmla="+- f17 0 f1"/>
              <a:gd name="f24" fmla="+- f18 0 f1"/>
              <a:gd name="f25" fmla="min f20 f19"/>
              <a:gd name="f26" fmla="*/ f21 1 f16"/>
              <a:gd name="f27" fmla="*/ f22 1 f16"/>
              <a:gd name="f28" fmla="val f26"/>
              <a:gd name="f29" fmla="val f27"/>
              <a:gd name="f30" fmla="*/ f6 f25 1"/>
              <a:gd name="f31" fmla="*/ f28 f25 1"/>
              <a:gd name="f32" fmla="*/ f29 f2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3">
                <a:pos x="f30" y="f30"/>
              </a:cxn>
              <a:cxn ang="f24">
                <a:pos x="f31" y="f32"/>
              </a:cxn>
            </a:cxnLst>
            <a:rect l="f30" t="f30" r="f31" b="f32"/>
            <a:pathLst>
              <a:path>
                <a:moveTo>
                  <a:pt x="f30" y="f30"/>
                </a:moveTo>
                <a:lnTo>
                  <a:pt x="f31" y="f32"/>
                </a:lnTo>
              </a:path>
            </a:pathLst>
          </a:cu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square" lIns="81643" tIns="40817" rIns="81643" bIns="40817" anchor="ctr" anchorCtr="1" compatLnSpc="1"/>
          <a:lstStyle/>
          <a:p>
            <a:pPr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i-FI" sz="1100">
              <a:solidFill>
                <a:srgbClr val="000000"/>
              </a:solidFill>
              <a:latin typeface="Roboto Cn" pitchFamily="2" charset="0"/>
              <a:ea typeface="Roboto Cn" pitchFamily="2" charset="0"/>
              <a:cs typeface="SimSun" pitchFamily="2"/>
            </a:endParaRPr>
          </a:p>
        </p:txBody>
      </p:sp>
      <p:sp>
        <p:nvSpPr>
          <p:cNvPr id="19" name="Straight Connector 17"/>
          <p:cNvSpPr/>
          <p:nvPr/>
        </p:nvSpPr>
        <p:spPr>
          <a:xfrm flipV="1">
            <a:off x="6367752" y="3919026"/>
            <a:ext cx="0" cy="979754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+- 0 0 -180"/>
              <a:gd name="f8" fmla="+- 0 0 -360"/>
              <a:gd name="f9" fmla="abs f3"/>
              <a:gd name="f10" fmla="abs f4"/>
              <a:gd name="f11" fmla="abs f5"/>
              <a:gd name="f12" fmla="*/ f7 f0 1"/>
              <a:gd name="f13" fmla="*/ f8 f0 1"/>
              <a:gd name="f14" fmla="?: f9 f3 1"/>
              <a:gd name="f15" fmla="?: f10 f4 1"/>
              <a:gd name="f16" fmla="?: f11 f5 1"/>
              <a:gd name="f17" fmla="*/ f12 1 f2"/>
              <a:gd name="f18" fmla="*/ f13 1 f2"/>
              <a:gd name="f19" fmla="*/ f14 1 21600"/>
              <a:gd name="f20" fmla="*/ f15 1 21600"/>
              <a:gd name="f21" fmla="*/ 21600 f14 1"/>
              <a:gd name="f22" fmla="*/ 21600 f15 1"/>
              <a:gd name="f23" fmla="+- f17 0 f1"/>
              <a:gd name="f24" fmla="+- f18 0 f1"/>
              <a:gd name="f25" fmla="min f20 f19"/>
              <a:gd name="f26" fmla="*/ f21 1 f16"/>
              <a:gd name="f27" fmla="*/ f22 1 f16"/>
              <a:gd name="f28" fmla="val f26"/>
              <a:gd name="f29" fmla="val f27"/>
              <a:gd name="f30" fmla="*/ f6 f25 1"/>
              <a:gd name="f31" fmla="*/ f28 f25 1"/>
              <a:gd name="f32" fmla="*/ f29 f2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3">
                <a:pos x="f30" y="f30"/>
              </a:cxn>
              <a:cxn ang="f24">
                <a:pos x="f31" y="f32"/>
              </a:cxn>
            </a:cxnLst>
            <a:rect l="f30" t="f30" r="f31" b="f32"/>
            <a:pathLst>
              <a:path>
                <a:moveTo>
                  <a:pt x="f30" y="f30"/>
                </a:moveTo>
                <a:lnTo>
                  <a:pt x="f31" y="f32"/>
                </a:lnTo>
              </a:path>
            </a:pathLst>
          </a:cu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square" lIns="81643" tIns="40817" rIns="81643" bIns="40817" anchor="ctr" anchorCtr="1" compatLnSpc="1"/>
          <a:lstStyle/>
          <a:p>
            <a:pPr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i-FI" sz="1100">
              <a:solidFill>
                <a:srgbClr val="000000"/>
              </a:solidFill>
              <a:latin typeface="Roboto Cn" pitchFamily="2" charset="0"/>
              <a:ea typeface="Roboto Cn" pitchFamily="2" charset="0"/>
              <a:cs typeface="SimSun" pitchFamily="2"/>
            </a:endParaRPr>
          </a:p>
        </p:txBody>
      </p:sp>
      <p:sp>
        <p:nvSpPr>
          <p:cNvPr id="20" name="Straight Connector 18"/>
          <p:cNvSpPr/>
          <p:nvPr/>
        </p:nvSpPr>
        <p:spPr>
          <a:xfrm flipV="1">
            <a:off x="7184128" y="3919026"/>
            <a:ext cx="0" cy="979754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+- 0 0 -180"/>
              <a:gd name="f8" fmla="+- 0 0 -360"/>
              <a:gd name="f9" fmla="abs f3"/>
              <a:gd name="f10" fmla="abs f4"/>
              <a:gd name="f11" fmla="abs f5"/>
              <a:gd name="f12" fmla="*/ f7 f0 1"/>
              <a:gd name="f13" fmla="*/ f8 f0 1"/>
              <a:gd name="f14" fmla="?: f9 f3 1"/>
              <a:gd name="f15" fmla="?: f10 f4 1"/>
              <a:gd name="f16" fmla="?: f11 f5 1"/>
              <a:gd name="f17" fmla="*/ f12 1 f2"/>
              <a:gd name="f18" fmla="*/ f13 1 f2"/>
              <a:gd name="f19" fmla="*/ f14 1 21600"/>
              <a:gd name="f20" fmla="*/ f15 1 21600"/>
              <a:gd name="f21" fmla="*/ 21600 f14 1"/>
              <a:gd name="f22" fmla="*/ 21600 f15 1"/>
              <a:gd name="f23" fmla="+- f17 0 f1"/>
              <a:gd name="f24" fmla="+- f18 0 f1"/>
              <a:gd name="f25" fmla="min f20 f19"/>
              <a:gd name="f26" fmla="*/ f21 1 f16"/>
              <a:gd name="f27" fmla="*/ f22 1 f16"/>
              <a:gd name="f28" fmla="val f26"/>
              <a:gd name="f29" fmla="val f27"/>
              <a:gd name="f30" fmla="*/ f6 f25 1"/>
              <a:gd name="f31" fmla="*/ f28 f25 1"/>
              <a:gd name="f32" fmla="*/ f29 f2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3">
                <a:pos x="f30" y="f30"/>
              </a:cxn>
              <a:cxn ang="f24">
                <a:pos x="f31" y="f32"/>
              </a:cxn>
            </a:cxnLst>
            <a:rect l="f30" t="f30" r="f31" b="f32"/>
            <a:pathLst>
              <a:path>
                <a:moveTo>
                  <a:pt x="f30" y="f30"/>
                </a:moveTo>
                <a:lnTo>
                  <a:pt x="f31" y="f32"/>
                </a:lnTo>
              </a:path>
            </a:pathLst>
          </a:cu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square" lIns="81643" tIns="40817" rIns="81643" bIns="40817" anchor="ctr" anchorCtr="1" compatLnSpc="1"/>
          <a:lstStyle/>
          <a:p>
            <a:pPr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i-FI" sz="1100">
              <a:solidFill>
                <a:srgbClr val="000000"/>
              </a:solidFill>
              <a:latin typeface="Roboto Cn" pitchFamily="2" charset="0"/>
              <a:ea typeface="Roboto Cn" pitchFamily="2" charset="0"/>
              <a:cs typeface="SimSun" pitchFamily="2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612413" y="3755733"/>
            <a:ext cx="979651" cy="239847"/>
          </a:xfrm>
          <a:prstGeom prst="rect">
            <a:avLst/>
          </a:prstGeom>
          <a:noFill/>
          <a:ln>
            <a:noFill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  <p:txBody>
          <a:bodyPr vert="horz" wrap="square" lIns="81643" tIns="40817" rIns="81643" bIns="40817" anchor="t" anchorCtr="0" compatLnSpc="1">
            <a:spAutoFit/>
          </a:bodyPr>
          <a:lstStyle/>
          <a:p>
            <a:pPr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100">
                <a:solidFill>
                  <a:srgbClr val="000000"/>
                </a:solidFill>
                <a:latin typeface="Roboto Cn" pitchFamily="2" charset="0"/>
                <a:ea typeface="Roboto Cn" pitchFamily="2" charset="0"/>
                <a:cs typeface="SimSun" pitchFamily="2"/>
              </a:rPr>
              <a:t>REL 0.2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224817" y="3755733"/>
            <a:ext cx="979651" cy="239847"/>
          </a:xfrm>
          <a:prstGeom prst="rect">
            <a:avLst/>
          </a:prstGeom>
          <a:noFill/>
          <a:ln>
            <a:noFill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  <p:txBody>
          <a:bodyPr vert="horz" wrap="square" lIns="81643" tIns="40817" rIns="81643" bIns="40817" anchor="t" anchorCtr="0" compatLnSpc="1">
            <a:spAutoFit/>
          </a:bodyPr>
          <a:lstStyle/>
          <a:p>
            <a:pPr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100">
                <a:solidFill>
                  <a:srgbClr val="000000"/>
                </a:solidFill>
                <a:latin typeface="Roboto Cn" pitchFamily="2" charset="0"/>
                <a:ea typeface="Roboto Cn" pitchFamily="2" charset="0"/>
                <a:cs typeface="SimSun" pitchFamily="2"/>
              </a:rPr>
              <a:t>REL 0.5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694302" y="3755733"/>
            <a:ext cx="979651" cy="239847"/>
          </a:xfrm>
          <a:prstGeom prst="rect">
            <a:avLst/>
          </a:prstGeom>
          <a:noFill/>
          <a:ln>
            <a:noFill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  <p:txBody>
          <a:bodyPr vert="horz" wrap="square" lIns="81643" tIns="40817" rIns="81643" bIns="40817" anchor="t" anchorCtr="0" compatLnSpc="1">
            <a:spAutoFit/>
          </a:bodyPr>
          <a:lstStyle/>
          <a:p>
            <a:pPr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100">
                <a:solidFill>
                  <a:srgbClr val="000000"/>
                </a:solidFill>
                <a:latin typeface="Roboto Cn" pitchFamily="2" charset="0"/>
                <a:ea typeface="Roboto Cn" pitchFamily="2" charset="0"/>
                <a:cs typeface="SimSun" pitchFamily="2"/>
              </a:rPr>
              <a:t>REL 1.0</a:t>
            </a:r>
          </a:p>
        </p:txBody>
      </p:sp>
      <p:sp>
        <p:nvSpPr>
          <p:cNvPr id="24" name="Rectangle 23"/>
          <p:cNvSpPr/>
          <p:nvPr/>
        </p:nvSpPr>
        <p:spPr>
          <a:xfrm>
            <a:off x="6367752" y="1632924"/>
            <a:ext cx="1469477" cy="1959508"/>
          </a:xfrm>
          <a:prstGeom prst="rect">
            <a:avLst/>
          </a:prstGeom>
          <a:solidFill>
            <a:srgbClr val="FF6633"/>
          </a:solidFill>
          <a:ln w="35999">
            <a:solidFill>
              <a:srgbClr val="000000">
                <a:alpha val="50000"/>
              </a:srgbClr>
            </a:solidFill>
            <a:prstDash val="solid"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  <p:txBody>
          <a:bodyPr vert="horz" wrap="square" lIns="81643" tIns="40817" rIns="81643" bIns="40817" anchor="ctr" anchorCtr="1" compatLnSpc="1"/>
          <a:lstStyle/>
          <a:p>
            <a:pPr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100">
                <a:solidFill>
                  <a:srgbClr val="000000"/>
                </a:solidFill>
                <a:latin typeface="Bitstream Vera Sans Mono" pitchFamily="49"/>
                <a:ea typeface="SimSun" pitchFamily="2"/>
                <a:cs typeface="SimSun" pitchFamily="2"/>
              </a:rPr>
              <a:t>Test</a:t>
            </a:r>
          </a:p>
          <a:p>
            <a:pPr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100">
                <a:solidFill>
                  <a:srgbClr val="000000"/>
                </a:solidFill>
                <a:latin typeface="Bitstream Vera Sans Mono" pitchFamily="49"/>
                <a:ea typeface="SimSun" pitchFamily="2"/>
                <a:cs typeface="SimSun" pitchFamily="2"/>
              </a:rPr>
              <a:t>Plan 2.x</a:t>
            </a:r>
          </a:p>
        </p:txBody>
      </p:sp>
      <p:sp>
        <p:nvSpPr>
          <p:cNvPr id="25" name="Straight Connector 23"/>
          <p:cNvSpPr/>
          <p:nvPr/>
        </p:nvSpPr>
        <p:spPr>
          <a:xfrm>
            <a:off x="2122587" y="1959508"/>
            <a:ext cx="4245164" cy="653169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+- 0 0 -180"/>
              <a:gd name="f8" fmla="+- 0 0 -360"/>
              <a:gd name="f9" fmla="abs f3"/>
              <a:gd name="f10" fmla="abs f4"/>
              <a:gd name="f11" fmla="abs f5"/>
              <a:gd name="f12" fmla="*/ f7 f0 1"/>
              <a:gd name="f13" fmla="*/ f8 f0 1"/>
              <a:gd name="f14" fmla="?: f9 f3 1"/>
              <a:gd name="f15" fmla="?: f10 f4 1"/>
              <a:gd name="f16" fmla="?: f11 f5 1"/>
              <a:gd name="f17" fmla="*/ f12 1 f2"/>
              <a:gd name="f18" fmla="*/ f13 1 f2"/>
              <a:gd name="f19" fmla="*/ f14 1 21600"/>
              <a:gd name="f20" fmla="*/ f15 1 21600"/>
              <a:gd name="f21" fmla="*/ 21600 f14 1"/>
              <a:gd name="f22" fmla="*/ 21600 f15 1"/>
              <a:gd name="f23" fmla="+- f17 0 f1"/>
              <a:gd name="f24" fmla="+- f18 0 f1"/>
              <a:gd name="f25" fmla="min f20 f19"/>
              <a:gd name="f26" fmla="*/ f21 1 f16"/>
              <a:gd name="f27" fmla="*/ f22 1 f16"/>
              <a:gd name="f28" fmla="val f26"/>
              <a:gd name="f29" fmla="val f27"/>
              <a:gd name="f30" fmla="*/ f6 f25 1"/>
              <a:gd name="f31" fmla="*/ f28 f25 1"/>
              <a:gd name="f32" fmla="*/ f29 f2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3">
                <a:pos x="f30" y="f30"/>
              </a:cxn>
              <a:cxn ang="f24">
                <a:pos x="f31" y="f32"/>
              </a:cxn>
            </a:cxnLst>
            <a:rect l="f30" t="f30" r="f31" b="f32"/>
            <a:pathLst>
              <a:path>
                <a:moveTo>
                  <a:pt x="f30" y="f30"/>
                </a:moveTo>
                <a:lnTo>
                  <a:pt x="f31" y="f32"/>
                </a:lnTo>
              </a:path>
            </a:pathLst>
          </a:custGeom>
          <a:noFill/>
          <a:ln w="35999">
            <a:solidFill>
              <a:srgbClr val="000000">
                <a:alpha val="50000"/>
              </a:srgbClr>
            </a:solidFill>
            <a:prstDash val="solid"/>
            <a:tailEnd type="arrow"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  <p:txBody>
          <a:bodyPr vert="horz" wrap="square" lIns="81643" tIns="40817" rIns="81643" bIns="40817" anchor="ctr" anchorCtr="1" compatLnSpc="1"/>
          <a:lstStyle/>
          <a:p>
            <a:pPr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i-FI" sz="1100">
              <a:solidFill>
                <a:srgbClr val="000000"/>
              </a:solidFill>
              <a:latin typeface="Bitstream Vera Sans Mono" pitchFamily="49"/>
              <a:ea typeface="SimSun" pitchFamily="2"/>
              <a:cs typeface="SimSun" pitchFamily="2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6367752" y="2775979"/>
            <a:ext cx="1469477" cy="816462"/>
          </a:xfrm>
          <a:prstGeom prst="rect">
            <a:avLst/>
          </a:prstGeom>
          <a:noFill/>
          <a:ln w="35999">
            <a:solidFill>
              <a:srgbClr val="000000">
                <a:alpha val="50000"/>
              </a:srgbClr>
            </a:solidFill>
            <a:prstDash val="solid"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  <p:txBody>
          <a:bodyPr vert="horz" wrap="square" lIns="81643" tIns="40817" rIns="81643" bIns="40817" anchor="ctr" anchorCtr="1" compatLnSpc="1"/>
          <a:lstStyle/>
          <a:p>
            <a:pPr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i-FI" sz="1100">
              <a:solidFill>
                <a:srgbClr val="000000"/>
              </a:solidFill>
              <a:latin typeface="Bitstream Vera Sans Mono" pitchFamily="49"/>
              <a:ea typeface="SimSun" pitchFamily="2"/>
              <a:cs typeface="SimSun" pitchFamily="2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531026" y="3193355"/>
            <a:ext cx="1159259" cy="397261"/>
          </a:xfrm>
          <a:prstGeom prst="rect">
            <a:avLst/>
          </a:prstGeom>
          <a:noFill/>
          <a:ln>
            <a:noFill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  <p:txBody>
          <a:bodyPr vert="horz" wrap="square" lIns="81643" tIns="40817" rIns="81643" bIns="40817" anchor="t" anchorCtr="0" compatLnSpc="1">
            <a:spAutoFit/>
          </a:bodyPr>
          <a:lstStyle/>
          <a:p>
            <a:pPr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100">
                <a:solidFill>
                  <a:srgbClr val="000000"/>
                </a:solidFill>
                <a:latin typeface="Bitstream Vera Sans Mono" pitchFamily="49"/>
                <a:ea typeface="SimSun" pitchFamily="2"/>
                <a:cs typeface="SimSun" pitchFamily="2"/>
              </a:rPr>
              <a:t>Routine Test</a:t>
            </a:r>
          </a:p>
        </p:txBody>
      </p:sp>
      <p:sp>
        <p:nvSpPr>
          <p:cNvPr id="28" name="Rectangle 27"/>
          <p:cNvSpPr/>
          <p:nvPr/>
        </p:nvSpPr>
        <p:spPr>
          <a:xfrm>
            <a:off x="653100" y="2122810"/>
            <a:ext cx="1469477" cy="163292"/>
          </a:xfrm>
          <a:prstGeom prst="rect">
            <a:avLst/>
          </a:prstGeom>
          <a:noFill/>
          <a:ln w="35999">
            <a:solidFill>
              <a:srgbClr val="000000">
                <a:alpha val="50000"/>
              </a:srgbClr>
            </a:solidFill>
            <a:prstDash val="solid"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  <p:txBody>
          <a:bodyPr vert="horz" wrap="square" lIns="81643" tIns="40817" rIns="81643" bIns="40817" anchor="ctr" anchorCtr="1" compatLnSpc="1"/>
          <a:lstStyle/>
          <a:p>
            <a:pPr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i-FI" sz="1100">
              <a:solidFill>
                <a:srgbClr val="000000"/>
              </a:solidFill>
              <a:latin typeface="Bitstream Vera Sans Mono" pitchFamily="49"/>
              <a:ea typeface="SimSun" pitchFamily="2"/>
              <a:cs typeface="SimSun" pitchFamily="2"/>
            </a:endParaRPr>
          </a:p>
        </p:txBody>
      </p:sp>
      <p:sp>
        <p:nvSpPr>
          <p:cNvPr id="29" name="Straight Connector 27"/>
          <p:cNvSpPr/>
          <p:nvPr/>
        </p:nvSpPr>
        <p:spPr>
          <a:xfrm>
            <a:off x="7837229" y="3265856"/>
            <a:ext cx="489825" cy="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+- 0 0 -180"/>
              <a:gd name="f8" fmla="+- 0 0 -360"/>
              <a:gd name="f9" fmla="abs f3"/>
              <a:gd name="f10" fmla="abs f4"/>
              <a:gd name="f11" fmla="abs f5"/>
              <a:gd name="f12" fmla="*/ f7 f0 1"/>
              <a:gd name="f13" fmla="*/ f8 f0 1"/>
              <a:gd name="f14" fmla="?: f9 f3 1"/>
              <a:gd name="f15" fmla="?: f10 f4 1"/>
              <a:gd name="f16" fmla="?: f11 f5 1"/>
              <a:gd name="f17" fmla="*/ f12 1 f2"/>
              <a:gd name="f18" fmla="*/ f13 1 f2"/>
              <a:gd name="f19" fmla="*/ f14 1 21600"/>
              <a:gd name="f20" fmla="*/ f15 1 21600"/>
              <a:gd name="f21" fmla="*/ 21600 f14 1"/>
              <a:gd name="f22" fmla="*/ 21600 f15 1"/>
              <a:gd name="f23" fmla="+- f17 0 f1"/>
              <a:gd name="f24" fmla="+- f18 0 f1"/>
              <a:gd name="f25" fmla="min f20 f19"/>
              <a:gd name="f26" fmla="*/ f21 1 f16"/>
              <a:gd name="f27" fmla="*/ f22 1 f16"/>
              <a:gd name="f28" fmla="val f26"/>
              <a:gd name="f29" fmla="val f27"/>
              <a:gd name="f30" fmla="*/ f6 f25 1"/>
              <a:gd name="f31" fmla="*/ f28 f25 1"/>
              <a:gd name="f32" fmla="*/ f29 f2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3">
                <a:pos x="f30" y="f30"/>
              </a:cxn>
              <a:cxn ang="f24">
                <a:pos x="f31" y="f32"/>
              </a:cxn>
            </a:cxnLst>
            <a:rect l="f30" t="f30" r="f31" b="f32"/>
            <a:pathLst>
              <a:path>
                <a:moveTo>
                  <a:pt x="f30" y="f30"/>
                </a:moveTo>
                <a:lnTo>
                  <a:pt x="f31" y="f32"/>
                </a:lnTo>
              </a:path>
            </a:pathLst>
          </a:custGeom>
          <a:noFill/>
          <a:ln w="35999">
            <a:solidFill>
              <a:srgbClr val="000000">
                <a:alpha val="50000"/>
              </a:srgbClr>
            </a:solidFill>
            <a:prstDash val="solid"/>
            <a:tailEnd type="arrow"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  <p:txBody>
          <a:bodyPr vert="horz" wrap="square" lIns="81643" tIns="40817" rIns="81643" bIns="40817" anchor="ctr" anchorCtr="1" compatLnSpc="1"/>
          <a:lstStyle/>
          <a:p>
            <a:pPr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i-FI" sz="1100">
              <a:solidFill>
                <a:srgbClr val="000000"/>
              </a:solidFill>
              <a:latin typeface="Bitstream Vera Sans Mono" pitchFamily="49"/>
              <a:ea typeface="SimSun" pitchFamily="2"/>
              <a:cs typeface="SimSun" pitchFamily="2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8327054" y="2939271"/>
            <a:ext cx="816376" cy="712091"/>
          </a:xfrm>
          <a:prstGeom prst="rect">
            <a:avLst/>
          </a:prstGeom>
          <a:noFill/>
          <a:ln>
            <a:noFill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  <p:txBody>
          <a:bodyPr vert="horz" wrap="square" lIns="81643" tIns="40817" rIns="81643" bIns="40817" anchor="t" anchorCtr="0" compatLnSpc="1">
            <a:spAutoFit/>
          </a:bodyPr>
          <a:lstStyle/>
          <a:p>
            <a:pPr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100">
                <a:solidFill>
                  <a:srgbClr val="000000"/>
                </a:solidFill>
                <a:latin typeface="Bitstream Vera Sans Mono" pitchFamily="49"/>
                <a:ea typeface="SimSun" pitchFamily="2"/>
                <a:cs typeface="SimSun" pitchFamily="2"/>
              </a:rPr>
              <a:t>Needs</a:t>
            </a:r>
          </a:p>
          <a:p>
            <a:pPr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100">
                <a:solidFill>
                  <a:srgbClr val="000000"/>
                </a:solidFill>
                <a:latin typeface="Bitstream Vera Sans Mono" pitchFamily="49"/>
                <a:ea typeface="SimSun" pitchFamily="2"/>
                <a:cs typeface="SimSun" pitchFamily="2"/>
              </a:rPr>
              <a:t>Still</a:t>
            </a:r>
          </a:p>
          <a:p>
            <a:pPr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100">
                <a:solidFill>
                  <a:srgbClr val="000000"/>
                </a:solidFill>
                <a:latin typeface="Bitstream Vera Sans Mono" pitchFamily="49"/>
                <a:ea typeface="SimSun" pitchFamily="2"/>
                <a:cs typeface="SimSun" pitchFamily="2"/>
              </a:rPr>
              <a:t>Work Effort</a:t>
            </a:r>
          </a:p>
        </p:txBody>
      </p:sp>
    </p:spTree>
    <p:extLst>
      <p:ext uri="{BB962C8B-B14F-4D97-AF65-F5344CB8AC3E}">
        <p14:creationId xmlns:p14="http://schemas.microsoft.com/office/powerpoint/2010/main" val="92443197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i-FI" dirty="0" err="1" smtClean="0"/>
              <a:t>Test</a:t>
            </a:r>
            <a:r>
              <a:rPr lang="fi-FI" dirty="0" smtClean="0"/>
              <a:t> Case </a:t>
            </a:r>
            <a:r>
              <a:rPr lang="fi-FI" dirty="0" err="1" smtClean="0"/>
              <a:t>Pool</a:t>
            </a:r>
            <a:r>
              <a:rPr lang="fi-FI" dirty="0" smtClean="0"/>
              <a:t> and version </a:t>
            </a:r>
            <a:r>
              <a:rPr lang="fi-FI" dirty="0" err="1" smtClean="0"/>
              <a:t>control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73826" y="2210823"/>
            <a:ext cx="1763571" cy="1175837"/>
          </a:xfrm>
          <a:prstGeom prst="rect">
            <a:avLst/>
          </a:prstGeom>
          <a:solidFill>
            <a:srgbClr val="4F81BD"/>
          </a:solidFill>
          <a:ln w="25402">
            <a:solidFill>
              <a:srgbClr val="385D8A"/>
            </a:solidFill>
            <a:prstDash val="solid"/>
          </a:ln>
        </p:spPr>
        <p:txBody>
          <a:bodyPr vert="horz" wrap="square" lIns="82945" tIns="41473" rIns="82945" bIns="41473" anchor="ctr" anchorCtr="1" compatLnSpc="1"/>
          <a:lstStyle/>
          <a:p>
            <a:pPr algn="ctr"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>
                <a:solidFill>
                  <a:srgbClr val="FFFFFF"/>
                </a:solidFill>
                <a:latin typeface="Calibri"/>
              </a:rPr>
              <a:t>Test Case 1</a:t>
            </a:r>
          </a:p>
        </p:txBody>
      </p:sp>
      <p:sp>
        <p:nvSpPr>
          <p:cNvPr id="5" name="Rectangle 4"/>
          <p:cNvSpPr/>
          <p:nvPr/>
        </p:nvSpPr>
        <p:spPr>
          <a:xfrm>
            <a:off x="2500538" y="2210823"/>
            <a:ext cx="1763571" cy="1175837"/>
          </a:xfrm>
          <a:prstGeom prst="rect">
            <a:avLst/>
          </a:prstGeom>
          <a:solidFill>
            <a:srgbClr val="4F81BD"/>
          </a:solidFill>
          <a:ln w="25402">
            <a:solidFill>
              <a:srgbClr val="385D8A"/>
            </a:solidFill>
            <a:prstDash val="solid"/>
          </a:ln>
        </p:spPr>
        <p:txBody>
          <a:bodyPr vert="horz" wrap="square" lIns="82945" tIns="41473" rIns="82945" bIns="41473" anchor="ctr" anchorCtr="1" compatLnSpc="1"/>
          <a:lstStyle/>
          <a:p>
            <a:pPr algn="ctr"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>
                <a:solidFill>
                  <a:srgbClr val="FFFFFF"/>
                </a:solidFill>
                <a:latin typeface="Calibri"/>
              </a:rPr>
              <a:t>Test Case 2</a:t>
            </a:r>
          </a:p>
          <a:p>
            <a:pPr algn="ctr"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>
                <a:solidFill>
                  <a:srgbClr val="FFFFFF"/>
                </a:solidFill>
                <a:latin typeface="Calibri"/>
              </a:rPr>
              <a:t>V1.0</a:t>
            </a:r>
          </a:p>
        </p:txBody>
      </p:sp>
      <p:sp>
        <p:nvSpPr>
          <p:cNvPr id="6" name="Rectangle 5"/>
          <p:cNvSpPr/>
          <p:nvPr/>
        </p:nvSpPr>
        <p:spPr>
          <a:xfrm>
            <a:off x="4506679" y="2183979"/>
            <a:ext cx="1763571" cy="1175837"/>
          </a:xfrm>
          <a:prstGeom prst="rect">
            <a:avLst/>
          </a:prstGeom>
          <a:solidFill>
            <a:srgbClr val="4F81BD"/>
          </a:solidFill>
          <a:ln w="25402">
            <a:solidFill>
              <a:srgbClr val="385D8A"/>
            </a:solidFill>
            <a:prstDash val="solid"/>
          </a:ln>
        </p:spPr>
        <p:txBody>
          <a:bodyPr vert="horz" wrap="square" lIns="82945" tIns="41473" rIns="82945" bIns="41473" anchor="ctr" anchorCtr="1" compatLnSpc="1"/>
          <a:lstStyle/>
          <a:p>
            <a:pPr algn="ctr"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>
                <a:solidFill>
                  <a:srgbClr val="FFFFFF"/>
                </a:solidFill>
                <a:latin typeface="Calibri"/>
              </a:rPr>
              <a:t>Test Case 3</a:t>
            </a:r>
          </a:p>
          <a:p>
            <a:pPr algn="ctr"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>
                <a:solidFill>
                  <a:srgbClr val="FFFFFF"/>
                </a:solidFill>
                <a:latin typeface="Calibri"/>
              </a:rPr>
              <a:t>V1.0</a:t>
            </a:r>
          </a:p>
        </p:txBody>
      </p:sp>
      <p:sp>
        <p:nvSpPr>
          <p:cNvPr id="7" name="Rectangle 6"/>
          <p:cNvSpPr/>
          <p:nvPr/>
        </p:nvSpPr>
        <p:spPr>
          <a:xfrm>
            <a:off x="2500861" y="3500696"/>
            <a:ext cx="1763571" cy="1175837"/>
          </a:xfrm>
          <a:prstGeom prst="rect">
            <a:avLst/>
          </a:prstGeom>
          <a:solidFill>
            <a:srgbClr val="4F81BD"/>
          </a:solidFill>
          <a:ln w="25402">
            <a:solidFill>
              <a:srgbClr val="385D8A"/>
            </a:solidFill>
            <a:prstDash val="solid"/>
          </a:ln>
        </p:spPr>
        <p:txBody>
          <a:bodyPr vert="horz" wrap="square" lIns="82945" tIns="41473" rIns="82945" bIns="41473" anchor="ctr" anchorCtr="1" compatLnSpc="1"/>
          <a:lstStyle/>
          <a:p>
            <a:pPr algn="ctr"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>
                <a:solidFill>
                  <a:srgbClr val="FFFFFF"/>
                </a:solidFill>
                <a:latin typeface="Calibri"/>
              </a:rPr>
              <a:t>Test Case 2</a:t>
            </a:r>
          </a:p>
          <a:p>
            <a:pPr algn="ctr"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>
                <a:solidFill>
                  <a:srgbClr val="FFFFFF"/>
                </a:solidFill>
                <a:latin typeface="Calibri"/>
              </a:rPr>
              <a:t>V2.0</a:t>
            </a:r>
          </a:p>
        </p:txBody>
      </p:sp>
      <p:sp>
        <p:nvSpPr>
          <p:cNvPr id="8" name="Rectangle 7"/>
          <p:cNvSpPr/>
          <p:nvPr/>
        </p:nvSpPr>
        <p:spPr>
          <a:xfrm>
            <a:off x="4506679" y="3482861"/>
            <a:ext cx="1763571" cy="1175837"/>
          </a:xfrm>
          <a:prstGeom prst="rect">
            <a:avLst/>
          </a:prstGeom>
          <a:solidFill>
            <a:srgbClr val="4F81BD"/>
          </a:solidFill>
          <a:ln w="25402">
            <a:solidFill>
              <a:srgbClr val="385D8A"/>
            </a:solidFill>
            <a:prstDash val="solid"/>
          </a:ln>
        </p:spPr>
        <p:txBody>
          <a:bodyPr vert="horz" wrap="square" lIns="82945" tIns="41473" rIns="82945" bIns="41473" anchor="ctr" anchorCtr="1" compatLnSpc="1"/>
          <a:lstStyle/>
          <a:p>
            <a:pPr algn="ctr"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>
                <a:solidFill>
                  <a:srgbClr val="FFFFFF"/>
                </a:solidFill>
                <a:latin typeface="Calibri"/>
              </a:rPr>
              <a:t>Test Case 2</a:t>
            </a:r>
          </a:p>
          <a:p>
            <a:pPr algn="ctr"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>
                <a:solidFill>
                  <a:srgbClr val="FFFFFF"/>
                </a:solidFill>
                <a:latin typeface="Calibri"/>
              </a:rPr>
              <a:t>V2.0</a:t>
            </a:r>
          </a:p>
        </p:txBody>
      </p:sp>
      <p:sp>
        <p:nvSpPr>
          <p:cNvPr id="9" name="Rectangle 8"/>
          <p:cNvSpPr/>
          <p:nvPr/>
        </p:nvSpPr>
        <p:spPr>
          <a:xfrm>
            <a:off x="4506679" y="4758466"/>
            <a:ext cx="1763571" cy="1175837"/>
          </a:xfrm>
          <a:prstGeom prst="rect">
            <a:avLst/>
          </a:prstGeom>
          <a:solidFill>
            <a:srgbClr val="4F81BD"/>
          </a:solidFill>
          <a:ln w="25402">
            <a:solidFill>
              <a:srgbClr val="385D8A"/>
            </a:solidFill>
            <a:prstDash val="solid"/>
          </a:ln>
        </p:spPr>
        <p:txBody>
          <a:bodyPr vert="horz" wrap="square" lIns="82945" tIns="41473" rIns="82945" bIns="41473" anchor="ctr" anchorCtr="1" compatLnSpc="1"/>
          <a:lstStyle/>
          <a:p>
            <a:pPr algn="ctr"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>
                <a:solidFill>
                  <a:srgbClr val="FFFFFF"/>
                </a:solidFill>
                <a:latin typeface="Calibri"/>
              </a:rPr>
              <a:t>Test Case 2</a:t>
            </a:r>
          </a:p>
          <a:p>
            <a:pPr algn="ctr"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>
                <a:solidFill>
                  <a:srgbClr val="FFFFFF"/>
                </a:solidFill>
                <a:latin typeface="Calibri"/>
              </a:rPr>
              <a:t>V3.0</a:t>
            </a:r>
          </a:p>
        </p:txBody>
      </p:sp>
      <p:sp>
        <p:nvSpPr>
          <p:cNvPr id="10" name="Rectangle 9"/>
          <p:cNvSpPr/>
          <p:nvPr/>
        </p:nvSpPr>
        <p:spPr>
          <a:xfrm>
            <a:off x="6531525" y="2183979"/>
            <a:ext cx="1763571" cy="1175837"/>
          </a:xfrm>
          <a:prstGeom prst="rect">
            <a:avLst/>
          </a:prstGeom>
          <a:solidFill>
            <a:srgbClr val="4F81BD"/>
          </a:solidFill>
          <a:ln w="25402">
            <a:solidFill>
              <a:srgbClr val="385D8A"/>
            </a:solidFill>
            <a:prstDash val="solid"/>
          </a:ln>
        </p:spPr>
        <p:txBody>
          <a:bodyPr vert="horz" wrap="square" lIns="82945" tIns="41473" rIns="82945" bIns="41473" anchor="ctr" anchorCtr="1" compatLnSpc="1"/>
          <a:lstStyle/>
          <a:p>
            <a:pPr algn="ctr"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>
                <a:solidFill>
                  <a:srgbClr val="FFFFFF"/>
                </a:solidFill>
                <a:latin typeface="Calibri"/>
              </a:rPr>
              <a:t>Test Case 4</a:t>
            </a:r>
          </a:p>
          <a:p>
            <a:pPr algn="ctr"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>
                <a:solidFill>
                  <a:srgbClr val="FFFFFF"/>
                </a:solidFill>
                <a:latin typeface="Calibri"/>
              </a:rPr>
              <a:t>Draft</a:t>
            </a:r>
          </a:p>
        </p:txBody>
      </p:sp>
    </p:spTree>
    <p:extLst>
      <p:ext uri="{BB962C8B-B14F-4D97-AF65-F5344CB8AC3E}">
        <p14:creationId xmlns:p14="http://schemas.microsoft.com/office/powerpoint/2010/main" val="14512723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 smtClean="0"/>
              <a:t>Test</a:t>
            </a:r>
            <a:r>
              <a:rPr lang="fi-FI" dirty="0" smtClean="0"/>
              <a:t> Management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i-FI" dirty="0"/>
              <a:t>Using </a:t>
            </a:r>
            <a:r>
              <a:rPr lang="fi-FI" dirty="0" err="1"/>
              <a:t>Testlink</a:t>
            </a:r>
            <a:endParaRPr lang="fi-FI" dirty="0"/>
          </a:p>
          <a:p>
            <a:r>
              <a:rPr lang="fi-FI" dirty="0"/>
              <a:t>How to </a:t>
            </a:r>
            <a:r>
              <a:rPr lang="fi-FI" dirty="0" err="1"/>
              <a:t>write</a:t>
            </a:r>
            <a:r>
              <a:rPr lang="fi-FI" dirty="0"/>
              <a:t> </a:t>
            </a:r>
            <a:r>
              <a:rPr lang="fi-FI" dirty="0" err="1"/>
              <a:t>test</a:t>
            </a:r>
            <a:r>
              <a:rPr lang="fi-FI" dirty="0"/>
              <a:t> case?</a:t>
            </a:r>
          </a:p>
          <a:p>
            <a:r>
              <a:rPr lang="fi-FI" dirty="0" err="1"/>
              <a:t>Creating</a:t>
            </a:r>
            <a:r>
              <a:rPr lang="fi-FI" dirty="0"/>
              <a:t> a </a:t>
            </a:r>
            <a:r>
              <a:rPr lang="fi-FI" dirty="0" err="1"/>
              <a:t>test</a:t>
            </a:r>
            <a:r>
              <a:rPr lang="fi-FI" dirty="0"/>
              <a:t> </a:t>
            </a:r>
            <a:r>
              <a:rPr lang="fi-FI" dirty="0" err="1"/>
              <a:t>plan</a:t>
            </a:r>
            <a:endParaRPr lang="fi-FI" dirty="0"/>
          </a:p>
          <a:p>
            <a:endParaRPr lang="en-US" dirty="0"/>
          </a:p>
        </p:txBody>
      </p:sp>
      <p:sp>
        <p:nvSpPr>
          <p:cNvPr id="4" name="Vertical Scroll 3"/>
          <p:cNvSpPr/>
          <p:nvPr/>
        </p:nvSpPr>
        <p:spPr>
          <a:xfrm>
            <a:off x="1187624" y="3501008"/>
            <a:ext cx="6120680" cy="1944216"/>
          </a:xfrm>
          <a:prstGeom prst="verticalScroll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dirty="0" err="1">
                <a:solidFill>
                  <a:srgbClr val="000000"/>
                </a:solidFill>
                <a:latin typeface="Bitstream Vera Sans Mono" pitchFamily="49"/>
                <a:ea typeface="SimSun" pitchFamily="2"/>
                <a:cs typeface="SimSun" pitchFamily="2"/>
              </a:rPr>
              <a:t>TestLink</a:t>
            </a:r>
            <a:r>
              <a:rPr lang="fi-FI" dirty="0">
                <a:solidFill>
                  <a:srgbClr val="000000"/>
                </a:solidFill>
                <a:latin typeface="Bitstream Vera Sans Mono" pitchFamily="49"/>
                <a:ea typeface="SimSun" pitchFamily="2"/>
                <a:cs typeface="SimSun" pitchFamily="2"/>
              </a:rPr>
              <a:t> is a </a:t>
            </a:r>
            <a:r>
              <a:rPr lang="fi-FI" dirty="0" err="1">
                <a:solidFill>
                  <a:srgbClr val="000000"/>
                </a:solidFill>
                <a:latin typeface="Bitstream Vera Sans Mono" pitchFamily="49"/>
                <a:ea typeface="SimSun" pitchFamily="2"/>
                <a:cs typeface="SimSun" pitchFamily="2"/>
              </a:rPr>
              <a:t>web</a:t>
            </a:r>
            <a:r>
              <a:rPr lang="fi-FI" dirty="0">
                <a:solidFill>
                  <a:srgbClr val="000000"/>
                </a:solidFill>
                <a:latin typeface="Bitstream Vera Sans Mono" pitchFamily="49"/>
                <a:ea typeface="SimSun" pitchFamily="2"/>
                <a:cs typeface="SimSun" pitchFamily="2"/>
              </a:rPr>
              <a:t> </a:t>
            </a:r>
            <a:r>
              <a:rPr lang="fi-FI" dirty="0" err="1">
                <a:solidFill>
                  <a:srgbClr val="000000"/>
                </a:solidFill>
                <a:latin typeface="Bitstream Vera Sans Mono" pitchFamily="49"/>
                <a:ea typeface="SimSun" pitchFamily="2"/>
                <a:cs typeface="SimSun" pitchFamily="2"/>
              </a:rPr>
              <a:t>based</a:t>
            </a:r>
            <a:r>
              <a:rPr lang="fi-FI" dirty="0">
                <a:solidFill>
                  <a:srgbClr val="000000"/>
                </a:solidFill>
                <a:latin typeface="Bitstream Vera Sans Mono" pitchFamily="49"/>
                <a:ea typeface="SimSun" pitchFamily="2"/>
                <a:cs typeface="SimSun" pitchFamily="2"/>
              </a:rPr>
              <a:t> </a:t>
            </a:r>
            <a:r>
              <a:rPr lang="fi-FI" dirty="0" err="1">
                <a:solidFill>
                  <a:srgbClr val="000000"/>
                </a:solidFill>
                <a:latin typeface="Bitstream Vera Sans Mono" pitchFamily="49"/>
                <a:ea typeface="SimSun" pitchFamily="2"/>
                <a:cs typeface="SimSun" pitchFamily="2"/>
              </a:rPr>
              <a:t>Test</a:t>
            </a:r>
            <a:r>
              <a:rPr lang="fi-FI" dirty="0">
                <a:solidFill>
                  <a:srgbClr val="000000"/>
                </a:solidFill>
                <a:latin typeface="Bitstream Vera Sans Mono" pitchFamily="49"/>
                <a:ea typeface="SimSun" pitchFamily="2"/>
                <a:cs typeface="SimSun" pitchFamily="2"/>
              </a:rPr>
              <a:t> Management </a:t>
            </a:r>
            <a:r>
              <a:rPr lang="fi-FI" dirty="0" err="1">
                <a:solidFill>
                  <a:srgbClr val="000000"/>
                </a:solidFill>
                <a:latin typeface="Bitstream Vera Sans Mono" pitchFamily="49"/>
                <a:ea typeface="SimSun" pitchFamily="2"/>
                <a:cs typeface="SimSun" pitchFamily="2"/>
              </a:rPr>
              <a:t>tool</a:t>
            </a:r>
            <a:r>
              <a:rPr lang="fi-FI" dirty="0">
                <a:solidFill>
                  <a:srgbClr val="000000"/>
                </a:solidFill>
                <a:latin typeface="Bitstream Vera Sans Mono" pitchFamily="49"/>
                <a:ea typeface="SimSun" pitchFamily="2"/>
                <a:cs typeface="SimSun" pitchFamily="2"/>
              </a:rPr>
              <a:t>. </a:t>
            </a:r>
            <a:r>
              <a:rPr lang="fi-FI" dirty="0" err="1">
                <a:solidFill>
                  <a:srgbClr val="000000"/>
                </a:solidFill>
                <a:latin typeface="Bitstream Vera Sans Mono" pitchFamily="49"/>
                <a:ea typeface="SimSun" pitchFamily="2"/>
                <a:cs typeface="SimSun" pitchFamily="2"/>
              </a:rPr>
              <a:t>The</a:t>
            </a:r>
            <a:r>
              <a:rPr lang="fi-FI" dirty="0">
                <a:solidFill>
                  <a:srgbClr val="000000"/>
                </a:solidFill>
                <a:latin typeface="Bitstream Vera Sans Mono" pitchFamily="49"/>
                <a:ea typeface="SimSun" pitchFamily="2"/>
                <a:cs typeface="SimSun" pitchFamily="2"/>
              </a:rPr>
              <a:t> </a:t>
            </a:r>
            <a:r>
              <a:rPr lang="fi-FI" dirty="0" err="1">
                <a:solidFill>
                  <a:srgbClr val="000000"/>
                </a:solidFill>
                <a:latin typeface="Bitstream Vera Sans Mono" pitchFamily="49"/>
                <a:ea typeface="SimSun" pitchFamily="2"/>
                <a:cs typeface="SimSun" pitchFamily="2"/>
              </a:rPr>
              <a:t>application</a:t>
            </a:r>
            <a:r>
              <a:rPr lang="fi-FI" dirty="0">
                <a:solidFill>
                  <a:srgbClr val="000000"/>
                </a:solidFill>
                <a:latin typeface="Bitstream Vera Sans Mono" pitchFamily="49"/>
                <a:ea typeface="SimSun" pitchFamily="2"/>
                <a:cs typeface="SimSun" pitchFamily="2"/>
              </a:rPr>
              <a:t> </a:t>
            </a:r>
            <a:r>
              <a:rPr lang="fi-FI" dirty="0" err="1">
                <a:solidFill>
                  <a:srgbClr val="000000"/>
                </a:solidFill>
                <a:latin typeface="Bitstream Vera Sans Mono" pitchFamily="49"/>
                <a:ea typeface="SimSun" pitchFamily="2"/>
                <a:cs typeface="SimSun" pitchFamily="2"/>
              </a:rPr>
              <a:t>provides</a:t>
            </a:r>
            <a:r>
              <a:rPr lang="fi-FI" dirty="0">
                <a:solidFill>
                  <a:srgbClr val="000000"/>
                </a:solidFill>
                <a:latin typeface="Bitstream Vera Sans Mono" pitchFamily="49"/>
                <a:ea typeface="SimSun" pitchFamily="2"/>
                <a:cs typeface="SimSun" pitchFamily="2"/>
              </a:rPr>
              <a:t> </a:t>
            </a:r>
            <a:r>
              <a:rPr lang="fi-FI" dirty="0" err="1">
                <a:solidFill>
                  <a:srgbClr val="000000"/>
                </a:solidFill>
                <a:latin typeface="Bitstream Vera Sans Mono" pitchFamily="49"/>
                <a:ea typeface="SimSun" pitchFamily="2"/>
                <a:cs typeface="SimSun" pitchFamily="2"/>
              </a:rPr>
              <a:t>Test</a:t>
            </a:r>
            <a:r>
              <a:rPr lang="fi-FI" dirty="0">
                <a:solidFill>
                  <a:srgbClr val="000000"/>
                </a:solidFill>
                <a:latin typeface="Bitstream Vera Sans Mono" pitchFamily="49"/>
                <a:ea typeface="SimSun" pitchFamily="2"/>
                <a:cs typeface="SimSun" pitchFamily="2"/>
              </a:rPr>
              <a:t> </a:t>
            </a:r>
            <a:r>
              <a:rPr lang="fi-FI" dirty="0" err="1">
                <a:solidFill>
                  <a:srgbClr val="000000"/>
                </a:solidFill>
                <a:latin typeface="Bitstream Vera Sans Mono" pitchFamily="49"/>
                <a:ea typeface="SimSun" pitchFamily="2"/>
                <a:cs typeface="SimSun" pitchFamily="2"/>
              </a:rPr>
              <a:t>specification</a:t>
            </a:r>
            <a:r>
              <a:rPr lang="fi-FI" dirty="0">
                <a:solidFill>
                  <a:srgbClr val="000000"/>
                </a:solidFill>
                <a:latin typeface="Bitstream Vera Sans Mono" pitchFamily="49"/>
                <a:ea typeface="SimSun" pitchFamily="2"/>
                <a:cs typeface="SimSun" pitchFamily="2"/>
              </a:rPr>
              <a:t>, </a:t>
            </a:r>
            <a:r>
              <a:rPr lang="fi-FI" dirty="0" err="1">
                <a:solidFill>
                  <a:srgbClr val="000000"/>
                </a:solidFill>
                <a:latin typeface="Bitstream Vera Sans Mono" pitchFamily="49"/>
                <a:ea typeface="SimSun" pitchFamily="2"/>
                <a:cs typeface="SimSun" pitchFamily="2"/>
              </a:rPr>
              <a:t>Test</a:t>
            </a:r>
            <a:r>
              <a:rPr lang="fi-FI" dirty="0">
                <a:solidFill>
                  <a:srgbClr val="000000"/>
                </a:solidFill>
                <a:latin typeface="Bitstream Vera Sans Mono" pitchFamily="49"/>
                <a:ea typeface="SimSun" pitchFamily="2"/>
                <a:cs typeface="SimSun" pitchFamily="2"/>
              </a:rPr>
              <a:t> </a:t>
            </a:r>
            <a:r>
              <a:rPr lang="fi-FI" dirty="0" err="1">
                <a:solidFill>
                  <a:srgbClr val="000000"/>
                </a:solidFill>
                <a:latin typeface="Bitstream Vera Sans Mono" pitchFamily="49"/>
                <a:ea typeface="SimSun" pitchFamily="2"/>
                <a:cs typeface="SimSun" pitchFamily="2"/>
              </a:rPr>
              <a:t>plans</a:t>
            </a:r>
            <a:r>
              <a:rPr lang="fi-FI" dirty="0">
                <a:solidFill>
                  <a:srgbClr val="000000"/>
                </a:solidFill>
                <a:latin typeface="Bitstream Vera Sans Mono" pitchFamily="49"/>
                <a:ea typeface="SimSun" pitchFamily="2"/>
                <a:cs typeface="SimSun" pitchFamily="2"/>
              </a:rPr>
              <a:t> and </a:t>
            </a:r>
            <a:r>
              <a:rPr lang="fi-FI" dirty="0" err="1">
                <a:solidFill>
                  <a:srgbClr val="000000"/>
                </a:solidFill>
                <a:latin typeface="Bitstream Vera Sans Mono" pitchFamily="49"/>
                <a:ea typeface="SimSun" pitchFamily="2"/>
                <a:cs typeface="SimSun" pitchFamily="2"/>
              </a:rPr>
              <a:t>execution</a:t>
            </a:r>
            <a:r>
              <a:rPr lang="fi-FI" dirty="0">
                <a:solidFill>
                  <a:srgbClr val="000000"/>
                </a:solidFill>
                <a:latin typeface="Bitstream Vera Sans Mono" pitchFamily="49"/>
                <a:ea typeface="SimSun" pitchFamily="2"/>
                <a:cs typeface="SimSun" pitchFamily="2"/>
              </a:rPr>
              <a:t>, Reporting, </a:t>
            </a:r>
            <a:r>
              <a:rPr lang="fi-FI" dirty="0" err="1">
                <a:solidFill>
                  <a:srgbClr val="000000"/>
                </a:solidFill>
                <a:latin typeface="Bitstream Vera Sans Mono" pitchFamily="49"/>
                <a:ea typeface="SimSun" pitchFamily="2"/>
                <a:cs typeface="SimSun" pitchFamily="2"/>
              </a:rPr>
              <a:t>Requirements</a:t>
            </a:r>
            <a:r>
              <a:rPr lang="fi-FI" dirty="0">
                <a:solidFill>
                  <a:srgbClr val="000000"/>
                </a:solidFill>
                <a:latin typeface="Bitstream Vera Sans Mono" pitchFamily="49"/>
                <a:ea typeface="SimSun" pitchFamily="2"/>
                <a:cs typeface="SimSun" pitchFamily="2"/>
              </a:rPr>
              <a:t> </a:t>
            </a:r>
            <a:r>
              <a:rPr lang="fi-FI" dirty="0" err="1">
                <a:solidFill>
                  <a:srgbClr val="000000"/>
                </a:solidFill>
                <a:latin typeface="Bitstream Vera Sans Mono" pitchFamily="49"/>
                <a:ea typeface="SimSun" pitchFamily="2"/>
                <a:cs typeface="SimSun" pitchFamily="2"/>
              </a:rPr>
              <a:t>specification</a:t>
            </a:r>
            <a:r>
              <a:rPr lang="fi-FI" dirty="0">
                <a:solidFill>
                  <a:srgbClr val="000000"/>
                </a:solidFill>
                <a:latin typeface="Bitstream Vera Sans Mono" pitchFamily="49"/>
                <a:ea typeface="SimSun" pitchFamily="2"/>
                <a:cs typeface="SimSun" pitchFamily="2"/>
              </a:rPr>
              <a:t> and </a:t>
            </a:r>
            <a:r>
              <a:rPr lang="fi-FI" dirty="0" err="1">
                <a:solidFill>
                  <a:srgbClr val="000000"/>
                </a:solidFill>
                <a:latin typeface="Bitstream Vera Sans Mono" pitchFamily="49"/>
                <a:ea typeface="SimSun" pitchFamily="2"/>
                <a:cs typeface="SimSun" pitchFamily="2"/>
              </a:rPr>
              <a:t>collaborate</a:t>
            </a:r>
            <a:r>
              <a:rPr lang="fi-FI" dirty="0">
                <a:solidFill>
                  <a:srgbClr val="000000"/>
                </a:solidFill>
                <a:latin typeface="Bitstream Vera Sans Mono" pitchFamily="49"/>
                <a:ea typeface="SimSun" pitchFamily="2"/>
                <a:cs typeface="SimSun" pitchFamily="2"/>
              </a:rPr>
              <a:t> </a:t>
            </a:r>
            <a:r>
              <a:rPr lang="fi-FI" dirty="0" err="1">
                <a:solidFill>
                  <a:srgbClr val="000000"/>
                </a:solidFill>
                <a:latin typeface="Bitstream Vera Sans Mono" pitchFamily="49"/>
                <a:ea typeface="SimSun" pitchFamily="2"/>
                <a:cs typeface="SimSun" pitchFamily="2"/>
              </a:rPr>
              <a:t>with</a:t>
            </a:r>
            <a:r>
              <a:rPr lang="fi-FI" dirty="0">
                <a:solidFill>
                  <a:srgbClr val="000000"/>
                </a:solidFill>
                <a:latin typeface="Bitstream Vera Sans Mono" pitchFamily="49"/>
                <a:ea typeface="SimSun" pitchFamily="2"/>
                <a:cs typeface="SimSun" pitchFamily="2"/>
              </a:rPr>
              <a:t> </a:t>
            </a:r>
            <a:r>
              <a:rPr lang="fi-FI" dirty="0" err="1">
                <a:solidFill>
                  <a:srgbClr val="000000"/>
                </a:solidFill>
                <a:latin typeface="Bitstream Vera Sans Mono" pitchFamily="49"/>
                <a:ea typeface="SimSun" pitchFamily="2"/>
                <a:cs typeface="SimSun" pitchFamily="2"/>
              </a:rPr>
              <a:t>well-known</a:t>
            </a:r>
            <a:r>
              <a:rPr lang="fi-FI" dirty="0">
                <a:solidFill>
                  <a:srgbClr val="000000"/>
                </a:solidFill>
                <a:latin typeface="Bitstream Vera Sans Mono" pitchFamily="49"/>
                <a:ea typeface="SimSun" pitchFamily="2"/>
                <a:cs typeface="SimSun" pitchFamily="2"/>
              </a:rPr>
              <a:t> </a:t>
            </a:r>
            <a:r>
              <a:rPr lang="fi-FI" dirty="0" err="1">
                <a:solidFill>
                  <a:srgbClr val="000000"/>
                </a:solidFill>
                <a:latin typeface="Bitstream Vera Sans Mono" pitchFamily="49"/>
                <a:ea typeface="SimSun" pitchFamily="2"/>
                <a:cs typeface="SimSun" pitchFamily="2"/>
              </a:rPr>
              <a:t>bug</a:t>
            </a:r>
            <a:r>
              <a:rPr lang="fi-FI" dirty="0">
                <a:solidFill>
                  <a:srgbClr val="000000"/>
                </a:solidFill>
                <a:latin typeface="Bitstream Vera Sans Mono" pitchFamily="49"/>
                <a:ea typeface="SimSun" pitchFamily="2"/>
                <a:cs typeface="SimSun" pitchFamily="2"/>
              </a:rPr>
              <a:t> </a:t>
            </a:r>
            <a:r>
              <a:rPr lang="fi-FI" dirty="0" err="1">
                <a:solidFill>
                  <a:srgbClr val="000000"/>
                </a:solidFill>
                <a:latin typeface="Bitstream Vera Sans Mono" pitchFamily="49"/>
                <a:ea typeface="SimSun" pitchFamily="2"/>
                <a:cs typeface="SimSun" pitchFamily="2"/>
              </a:rPr>
              <a:t>trackers</a:t>
            </a:r>
            <a:r>
              <a:rPr lang="fi-FI" dirty="0">
                <a:solidFill>
                  <a:srgbClr val="000000"/>
                </a:solidFill>
                <a:latin typeface="Bitstream Vera Sans Mono" pitchFamily="49"/>
                <a:ea typeface="SimSun" pitchFamily="2"/>
                <a:cs typeface="SimSun" pitchFamily="2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1509328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i-FI" dirty="0" err="1" smtClean="0"/>
              <a:t>Execution</a:t>
            </a:r>
            <a:r>
              <a:rPr lang="fi-FI" dirty="0" smtClean="0"/>
              <a:t> of </a:t>
            </a:r>
            <a:r>
              <a:rPr lang="fi-FI" dirty="0" err="1" smtClean="0"/>
              <a:t>Test</a:t>
            </a:r>
            <a:r>
              <a:rPr lang="fi-FI" dirty="0" smtClean="0"/>
              <a:t> Case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83768" y="3428999"/>
            <a:ext cx="6203032" cy="2448273"/>
          </a:xfrm>
        </p:spPr>
        <p:txBody>
          <a:bodyPr/>
          <a:lstStyle/>
          <a:p>
            <a:pPr marL="0" indent="0">
              <a:buNone/>
            </a:pPr>
            <a:r>
              <a:rPr lang="fi-FI" dirty="0" err="1" smtClean="0"/>
              <a:t>Test</a:t>
            </a:r>
            <a:r>
              <a:rPr lang="fi-FI" dirty="0" smtClean="0"/>
              <a:t> </a:t>
            </a:r>
            <a:r>
              <a:rPr lang="fi-FI" dirty="0" err="1" smtClean="0"/>
              <a:t>Engineer</a:t>
            </a:r>
            <a:r>
              <a:rPr lang="fi-FI" dirty="0" smtClean="0"/>
              <a:t> </a:t>
            </a:r>
            <a:r>
              <a:rPr lang="fi-FI" dirty="0" err="1" smtClean="0"/>
              <a:t>daily</a:t>
            </a:r>
            <a:r>
              <a:rPr lang="fi-FI" dirty="0" smtClean="0"/>
              <a:t> </a:t>
            </a:r>
            <a:r>
              <a:rPr lang="fi-FI" dirty="0" err="1" smtClean="0"/>
              <a:t>job</a:t>
            </a:r>
            <a:r>
              <a:rPr lang="fi-FI" dirty="0" smtClean="0"/>
              <a:t> 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187138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smtClean="0"/>
              <a:t>Different Roles in Testing </a:t>
            </a:r>
            <a:endParaRPr lang="en-US"/>
          </a:p>
        </p:txBody>
      </p:sp>
      <p:sp>
        <p:nvSpPr>
          <p:cNvPr id="4" name="Text Box 100"/>
          <p:cNvSpPr/>
          <p:nvPr/>
        </p:nvSpPr>
        <p:spPr>
          <a:xfrm>
            <a:off x="6084095" y="2434987"/>
            <a:ext cx="1214271" cy="283048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+- f3 0 f2"/>
              <a:gd name="f7" fmla="*/ f6 1 21600"/>
              <a:gd name="f8" fmla="*/ f2 1 f7"/>
              <a:gd name="f9" fmla="*/ f3 1 f7"/>
              <a:gd name="f10" fmla="*/ f8 f4 1"/>
              <a:gd name="f11" fmla="*/ f9 f4 1"/>
              <a:gd name="f12" fmla="*/ f9 f5 1"/>
              <a:gd name="f13" fmla="*/ f8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0" t="f13" r="f11" b="f12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noFill/>
          <a:ln>
            <a:noFill/>
            <a:prstDash val="solid"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  <p:txBody>
          <a:bodyPr vert="horz" wrap="none" lIns="82945" tIns="82945" rIns="82945" bIns="41473" anchor="t" anchorCtr="0" compatLnSpc="1">
            <a:spAutoFit/>
          </a:bodyPr>
          <a:lstStyle/>
          <a:p>
            <a:pPr defTabSz="829452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100">
                <a:solidFill>
                  <a:srgbClr val="000000"/>
                </a:solidFill>
                <a:latin typeface="Roboto" pitchFamily="2" charset="0"/>
                <a:ea typeface="Roboto" pitchFamily="2" charset="0"/>
                <a:cs typeface="SimSun" pitchFamily="2"/>
              </a:rPr>
              <a:t>Project Manager</a:t>
            </a:r>
          </a:p>
        </p:txBody>
      </p:sp>
      <p:sp>
        <p:nvSpPr>
          <p:cNvPr id="5" name="Text Box 104"/>
          <p:cNvSpPr/>
          <p:nvPr/>
        </p:nvSpPr>
        <p:spPr>
          <a:xfrm>
            <a:off x="1129956" y="1831048"/>
            <a:ext cx="1045956" cy="283048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+- f3 0 f2"/>
              <a:gd name="f7" fmla="*/ f6 1 21600"/>
              <a:gd name="f8" fmla="*/ f2 1 f7"/>
              <a:gd name="f9" fmla="*/ f3 1 f7"/>
              <a:gd name="f10" fmla="*/ f8 f4 1"/>
              <a:gd name="f11" fmla="*/ f9 f4 1"/>
              <a:gd name="f12" fmla="*/ f9 f5 1"/>
              <a:gd name="f13" fmla="*/ f8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0" t="f13" r="f11" b="f12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noFill/>
          <a:ln>
            <a:noFill/>
            <a:prstDash val="solid"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  <p:txBody>
          <a:bodyPr vert="horz" wrap="none" lIns="82945" tIns="82945" rIns="82945" bIns="41473" anchor="t" anchorCtr="0" compatLnSpc="1">
            <a:spAutoFit/>
          </a:bodyPr>
          <a:lstStyle/>
          <a:p>
            <a:pPr defTabSz="829452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100" smtClean="0">
                <a:solidFill>
                  <a:srgbClr val="000000"/>
                </a:solidFill>
                <a:latin typeface="Roboto" pitchFamily="2" charset="0"/>
                <a:ea typeface="Roboto" pitchFamily="2" charset="0"/>
                <a:cs typeface="SimSun" pitchFamily="2"/>
              </a:rPr>
              <a:t>Test Designer</a:t>
            </a:r>
            <a:endParaRPr lang="fi-FI" sz="1100">
              <a:solidFill>
                <a:srgbClr val="000000"/>
              </a:solidFill>
              <a:latin typeface="Roboto" pitchFamily="2" charset="0"/>
              <a:ea typeface="Roboto" pitchFamily="2" charset="0"/>
              <a:cs typeface="SimSun" pitchFamily="2"/>
            </a:endParaRPr>
          </a:p>
        </p:txBody>
      </p:sp>
      <p:pic>
        <p:nvPicPr>
          <p:cNvPr id="7" name="Picture 120"/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5669697" y="2365423"/>
            <a:ext cx="358550" cy="358587"/>
          </a:xfrm>
          <a:prstGeom prst="rect">
            <a:avLst/>
          </a:prstGeom>
          <a:noFill/>
          <a:ln>
            <a:noFill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</p:pic>
      <p:pic>
        <p:nvPicPr>
          <p:cNvPr id="8" name="Picture 126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5668332" y="2938250"/>
            <a:ext cx="358550" cy="358587"/>
          </a:xfrm>
          <a:prstGeom prst="rect">
            <a:avLst/>
          </a:prstGeom>
          <a:noFill/>
          <a:ln>
            <a:noFill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</p:pic>
      <p:sp>
        <p:nvSpPr>
          <p:cNvPr id="9" name="Text Box 127"/>
          <p:cNvSpPr/>
          <p:nvPr/>
        </p:nvSpPr>
        <p:spPr>
          <a:xfrm>
            <a:off x="6030474" y="3009448"/>
            <a:ext cx="1076413" cy="283048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+- f3 0 f2"/>
              <a:gd name="f7" fmla="*/ f6 1 21600"/>
              <a:gd name="f8" fmla="*/ f2 1 f7"/>
              <a:gd name="f9" fmla="*/ f3 1 f7"/>
              <a:gd name="f10" fmla="*/ f8 f4 1"/>
              <a:gd name="f11" fmla="*/ f9 f4 1"/>
              <a:gd name="f12" fmla="*/ f9 f5 1"/>
              <a:gd name="f13" fmla="*/ f8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0" t="f13" r="f11" b="f12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noFill/>
          <a:ln>
            <a:noFill/>
            <a:prstDash val="solid"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  <p:txBody>
          <a:bodyPr vert="horz" wrap="none" lIns="82945" tIns="82945" rIns="82945" bIns="41473" anchor="t" anchorCtr="0" compatLnSpc="1">
            <a:spAutoFit/>
          </a:bodyPr>
          <a:lstStyle/>
          <a:p>
            <a:pPr defTabSz="829452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100">
                <a:solidFill>
                  <a:srgbClr val="000000"/>
                </a:solidFill>
                <a:latin typeface="Roboto" pitchFamily="2" charset="0"/>
                <a:ea typeface="Roboto" pitchFamily="2" charset="0"/>
                <a:cs typeface="SimSun" pitchFamily="2"/>
              </a:rPr>
              <a:t>Test Manager</a:t>
            </a:r>
          </a:p>
        </p:txBody>
      </p:sp>
      <p:pic>
        <p:nvPicPr>
          <p:cNvPr id="10" name="Picture 132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771406" y="1793279"/>
            <a:ext cx="358550" cy="358587"/>
          </a:xfrm>
          <a:prstGeom prst="rect">
            <a:avLst/>
          </a:prstGeom>
          <a:noFill/>
          <a:ln>
            <a:noFill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</p:pic>
      <p:pic>
        <p:nvPicPr>
          <p:cNvPr id="11" name="Picture 158"/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3034879" y="2716271"/>
            <a:ext cx="339614" cy="339650"/>
          </a:xfrm>
          <a:prstGeom prst="rect">
            <a:avLst/>
          </a:prstGeom>
          <a:noFill/>
          <a:ln>
            <a:noFill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</p:pic>
      <p:pic>
        <p:nvPicPr>
          <p:cNvPr id="12" name="Picture 163"/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771406" y="3682334"/>
            <a:ext cx="358550" cy="358587"/>
          </a:xfrm>
          <a:prstGeom prst="rect">
            <a:avLst/>
          </a:prstGeom>
          <a:noFill/>
          <a:ln>
            <a:noFill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</p:pic>
      <p:sp>
        <p:nvSpPr>
          <p:cNvPr id="13" name="Text Box 164"/>
          <p:cNvSpPr/>
          <p:nvPr/>
        </p:nvSpPr>
        <p:spPr>
          <a:xfrm>
            <a:off x="3398978" y="2714636"/>
            <a:ext cx="1045956" cy="440463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+- f3 0 f2"/>
              <a:gd name="f7" fmla="*/ f6 1 21600"/>
              <a:gd name="f8" fmla="*/ f2 1 f7"/>
              <a:gd name="f9" fmla="*/ f3 1 f7"/>
              <a:gd name="f10" fmla="*/ f8 f4 1"/>
              <a:gd name="f11" fmla="*/ f9 f4 1"/>
              <a:gd name="f12" fmla="*/ f9 f5 1"/>
              <a:gd name="f13" fmla="*/ f8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0" t="f13" r="f11" b="f12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noFill/>
          <a:ln>
            <a:noFill/>
            <a:prstDash val="solid"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  <p:txBody>
          <a:bodyPr vert="horz" wrap="none" lIns="82945" tIns="82945" rIns="82945" bIns="41473" anchor="t" anchorCtr="0" compatLnSpc="1">
            <a:spAutoFit/>
          </a:bodyPr>
          <a:lstStyle/>
          <a:p>
            <a:pPr defTabSz="829452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100">
                <a:solidFill>
                  <a:srgbClr val="000000"/>
                </a:solidFill>
                <a:latin typeface="Roboto" pitchFamily="2" charset="0"/>
                <a:ea typeface="Roboto" pitchFamily="2" charset="0"/>
                <a:cs typeface="SimSun" pitchFamily="2"/>
              </a:rPr>
              <a:t>System</a:t>
            </a:r>
          </a:p>
          <a:p>
            <a:pPr defTabSz="829452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100">
                <a:solidFill>
                  <a:srgbClr val="000000"/>
                </a:solidFill>
                <a:latin typeface="Roboto" pitchFamily="2" charset="0"/>
                <a:ea typeface="Roboto" pitchFamily="2" charset="0"/>
                <a:cs typeface="SimSun" pitchFamily="2"/>
              </a:rPr>
              <a:t>Test Engineer</a:t>
            </a:r>
          </a:p>
        </p:txBody>
      </p:sp>
      <p:pic>
        <p:nvPicPr>
          <p:cNvPr id="14" name="Picture 171"/>
          <p:cNvPicPr>
            <a:picLocks noChangeAspect="1"/>
          </p:cNvPicPr>
          <p:nvPr/>
        </p:nvPicPr>
        <p:blipFill>
          <a:blip r:embed="rId7">
            <a:lum/>
            <a:alphaModFix/>
          </a:blip>
          <a:srcRect/>
          <a:stretch>
            <a:fillRect/>
          </a:stretch>
        </p:blipFill>
        <p:spPr>
          <a:xfrm>
            <a:off x="3006793" y="3360604"/>
            <a:ext cx="409170" cy="409213"/>
          </a:xfrm>
          <a:prstGeom prst="rect">
            <a:avLst/>
          </a:prstGeom>
          <a:noFill/>
          <a:ln>
            <a:noFill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</p:pic>
      <p:sp>
        <p:nvSpPr>
          <p:cNvPr id="15" name="Text Box 172"/>
          <p:cNvSpPr/>
          <p:nvPr/>
        </p:nvSpPr>
        <p:spPr>
          <a:xfrm>
            <a:off x="3394739" y="3352765"/>
            <a:ext cx="1225492" cy="440463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+- f3 0 f2"/>
              <a:gd name="f7" fmla="*/ f6 1 21600"/>
              <a:gd name="f8" fmla="*/ f2 1 f7"/>
              <a:gd name="f9" fmla="*/ f3 1 f7"/>
              <a:gd name="f10" fmla="*/ f8 f4 1"/>
              <a:gd name="f11" fmla="*/ f9 f4 1"/>
              <a:gd name="f12" fmla="*/ f9 f5 1"/>
              <a:gd name="f13" fmla="*/ f8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0" t="f13" r="f11" b="f12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noFill/>
          <a:ln>
            <a:noFill/>
            <a:prstDash val="solid"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  <p:txBody>
          <a:bodyPr vert="horz" wrap="none" lIns="82945" tIns="82945" rIns="82945" bIns="41473" anchor="t" anchorCtr="0" compatLnSpc="1">
            <a:spAutoFit/>
          </a:bodyPr>
          <a:lstStyle/>
          <a:p>
            <a:pPr defTabSz="829452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100">
                <a:solidFill>
                  <a:srgbClr val="000000"/>
                </a:solidFill>
                <a:latin typeface="Roboto" pitchFamily="2" charset="0"/>
                <a:ea typeface="Roboto" pitchFamily="2" charset="0"/>
                <a:cs typeface="SimSun" pitchFamily="2"/>
              </a:rPr>
              <a:t>Test Automation</a:t>
            </a:r>
          </a:p>
          <a:p>
            <a:pPr defTabSz="829452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100">
                <a:solidFill>
                  <a:srgbClr val="000000"/>
                </a:solidFill>
                <a:latin typeface="Roboto" pitchFamily="2" charset="0"/>
                <a:ea typeface="Roboto" pitchFamily="2" charset="0"/>
                <a:cs typeface="SimSun" pitchFamily="2"/>
              </a:rPr>
              <a:t>Engineer</a:t>
            </a:r>
          </a:p>
        </p:txBody>
      </p:sp>
      <p:pic>
        <p:nvPicPr>
          <p:cNvPr id="16" name="Picture 177"/>
          <p:cNvPicPr>
            <a:picLocks noChangeAspect="1"/>
          </p:cNvPicPr>
          <p:nvPr/>
        </p:nvPicPr>
        <p:blipFill>
          <a:blip r:embed="rId8">
            <a:lum/>
            <a:alphaModFix/>
          </a:blip>
          <a:srcRect/>
          <a:stretch>
            <a:fillRect/>
          </a:stretch>
        </p:blipFill>
        <p:spPr>
          <a:xfrm>
            <a:off x="3034879" y="1966439"/>
            <a:ext cx="359860" cy="359898"/>
          </a:xfrm>
          <a:prstGeom prst="rect">
            <a:avLst/>
          </a:prstGeom>
          <a:noFill/>
          <a:ln>
            <a:noFill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</p:pic>
      <p:sp>
        <p:nvSpPr>
          <p:cNvPr id="17" name="Text Box 178"/>
          <p:cNvSpPr/>
          <p:nvPr/>
        </p:nvSpPr>
        <p:spPr>
          <a:xfrm>
            <a:off x="3399310" y="1966438"/>
            <a:ext cx="1045956" cy="440463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+- f3 0 f2"/>
              <a:gd name="f7" fmla="*/ f6 1 21600"/>
              <a:gd name="f8" fmla="*/ f2 1 f7"/>
              <a:gd name="f9" fmla="*/ f3 1 f7"/>
              <a:gd name="f10" fmla="*/ f8 f4 1"/>
              <a:gd name="f11" fmla="*/ f9 f4 1"/>
              <a:gd name="f12" fmla="*/ f9 f5 1"/>
              <a:gd name="f13" fmla="*/ f8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0" t="f13" r="f11" b="f12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noFill/>
          <a:ln>
            <a:noFill/>
            <a:prstDash val="solid"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  <p:txBody>
          <a:bodyPr vert="horz" wrap="none" lIns="82945" tIns="82945" rIns="82945" bIns="41473" anchor="t" anchorCtr="0" compatLnSpc="1">
            <a:spAutoFit/>
          </a:bodyPr>
          <a:lstStyle/>
          <a:p>
            <a:pPr defTabSz="829452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100">
                <a:solidFill>
                  <a:srgbClr val="000000"/>
                </a:solidFill>
                <a:latin typeface="Roboto" pitchFamily="2" charset="0"/>
                <a:ea typeface="Roboto" pitchFamily="2" charset="0"/>
                <a:cs typeface="SimSun" pitchFamily="2"/>
              </a:rPr>
              <a:t>Acceptance</a:t>
            </a:r>
          </a:p>
          <a:p>
            <a:pPr defTabSz="829452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100">
                <a:solidFill>
                  <a:srgbClr val="000000"/>
                </a:solidFill>
                <a:latin typeface="Roboto" pitchFamily="2" charset="0"/>
                <a:ea typeface="Roboto" pitchFamily="2" charset="0"/>
                <a:cs typeface="SimSun" pitchFamily="2"/>
              </a:rPr>
              <a:t>Test Engineer</a:t>
            </a:r>
          </a:p>
        </p:txBody>
      </p:sp>
      <p:sp>
        <p:nvSpPr>
          <p:cNvPr id="18" name="Text Box 104"/>
          <p:cNvSpPr/>
          <p:nvPr/>
        </p:nvSpPr>
        <p:spPr>
          <a:xfrm>
            <a:off x="1186117" y="3682334"/>
            <a:ext cx="800697" cy="283048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+- f3 0 f2"/>
              <a:gd name="f7" fmla="*/ f6 1 21600"/>
              <a:gd name="f8" fmla="*/ f2 1 f7"/>
              <a:gd name="f9" fmla="*/ f3 1 f7"/>
              <a:gd name="f10" fmla="*/ f8 f4 1"/>
              <a:gd name="f11" fmla="*/ f9 f4 1"/>
              <a:gd name="f12" fmla="*/ f9 f5 1"/>
              <a:gd name="f13" fmla="*/ f8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0" t="f13" r="f11" b="f12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noFill/>
          <a:ln>
            <a:noFill/>
            <a:prstDash val="solid"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  <p:txBody>
          <a:bodyPr vert="horz" wrap="none" lIns="82945" tIns="82945" rIns="82945" bIns="41473" anchor="t" anchorCtr="0" compatLnSpc="1">
            <a:spAutoFit/>
          </a:bodyPr>
          <a:lstStyle/>
          <a:p>
            <a:pPr defTabSz="829452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100" smtClean="0">
                <a:solidFill>
                  <a:srgbClr val="000000"/>
                </a:solidFill>
                <a:latin typeface="Roboto" pitchFamily="2" charset="0"/>
                <a:ea typeface="Roboto" pitchFamily="2" charset="0"/>
                <a:cs typeface="SimSun" pitchFamily="2"/>
              </a:rPr>
              <a:t>Developer</a:t>
            </a:r>
            <a:endParaRPr lang="fi-FI" sz="1100">
              <a:solidFill>
                <a:srgbClr val="000000"/>
              </a:solidFill>
              <a:latin typeface="Roboto" pitchFamily="2" charset="0"/>
              <a:ea typeface="Roboto" pitchFamily="2" charset="0"/>
              <a:cs typeface="SimSun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8096311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i-FI" dirty="0" err="1" smtClean="0"/>
              <a:t>Different</a:t>
            </a:r>
            <a:r>
              <a:rPr lang="fi-FI" dirty="0" smtClean="0"/>
              <a:t> </a:t>
            </a:r>
            <a:r>
              <a:rPr lang="fi-FI" dirty="0" err="1" smtClean="0"/>
              <a:t>points</a:t>
            </a:r>
            <a:r>
              <a:rPr lang="fi-FI" dirty="0" smtClean="0"/>
              <a:t> of </a:t>
            </a:r>
            <a:r>
              <a:rPr lang="fi-FI" dirty="0" err="1" smtClean="0"/>
              <a:t>view</a:t>
            </a:r>
            <a:r>
              <a:rPr lang="fi-FI" dirty="0" smtClean="0"/>
              <a:t> on </a:t>
            </a:r>
            <a:r>
              <a:rPr lang="fi-FI" dirty="0" err="1" smtClean="0"/>
              <a:t>the</a:t>
            </a:r>
            <a:r>
              <a:rPr lang="fi-FI" dirty="0" smtClean="0"/>
              <a:t> </a:t>
            </a:r>
            <a:r>
              <a:rPr lang="fi-FI" dirty="0" err="1" smtClean="0"/>
              <a:t>product</a:t>
            </a:r>
            <a:endParaRPr lang="en-US" dirty="0"/>
          </a:p>
        </p:txBody>
      </p:sp>
      <p:sp>
        <p:nvSpPr>
          <p:cNvPr id="60" name="Freeform 9"/>
          <p:cNvSpPr/>
          <p:nvPr/>
        </p:nvSpPr>
        <p:spPr>
          <a:xfrm>
            <a:off x="2367495" y="3446834"/>
            <a:ext cx="489825" cy="489876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abs f3"/>
              <a:gd name="f9" fmla="abs f4"/>
              <a:gd name="f10" fmla="abs f5"/>
              <a:gd name="f11" fmla="+- 2700000 f1 0"/>
              <a:gd name="f12" fmla="?: f8 f3 1"/>
              <a:gd name="f13" fmla="?: f9 f4 1"/>
              <a:gd name="f14" fmla="?: f10 f5 1"/>
              <a:gd name="f15" fmla="+- f11 0 f1"/>
              <a:gd name="f16" fmla="*/ f12 1 21600"/>
              <a:gd name="f17" fmla="*/ f13 1 21600"/>
              <a:gd name="f18" fmla="*/ 21600 f12 1"/>
              <a:gd name="f19" fmla="*/ 21600 f13 1"/>
              <a:gd name="f20" fmla="+- f15 f1 0"/>
              <a:gd name="f21" fmla="min f17 f16"/>
              <a:gd name="f22" fmla="*/ f18 1 f14"/>
              <a:gd name="f23" fmla="*/ f19 1 f14"/>
              <a:gd name="f24" fmla="*/ f20 f7 1"/>
              <a:gd name="f25" fmla="val f22"/>
              <a:gd name="f26" fmla="val f23"/>
              <a:gd name="f27" fmla="*/ f24 1 f0"/>
              <a:gd name="f28" fmla="*/ f6 f21 1"/>
              <a:gd name="f29" fmla="+- f26 0 f6"/>
              <a:gd name="f30" fmla="+- f25 0 f6"/>
              <a:gd name="f31" fmla="+- 0 0 f27"/>
              <a:gd name="f32" fmla="*/ f29 1 2"/>
              <a:gd name="f33" fmla="*/ f30 1 2"/>
              <a:gd name="f34" fmla="+- 0 0 f31"/>
              <a:gd name="f35" fmla="+- f6 f32 0"/>
              <a:gd name="f36" fmla="+- f6 f33 0"/>
              <a:gd name="f37" fmla="*/ f34 f0 1"/>
              <a:gd name="f38" fmla="*/ f33 f21 1"/>
              <a:gd name="f39" fmla="*/ f32 f21 1"/>
              <a:gd name="f40" fmla="*/ f37 1 f7"/>
              <a:gd name="f41" fmla="*/ f35 f21 1"/>
              <a:gd name="f42" fmla="+- f40 0 f1"/>
              <a:gd name="f43" fmla="cos 1 f42"/>
              <a:gd name="f44" fmla="sin 1 f42"/>
              <a:gd name="f45" fmla="+- 0 0 f43"/>
              <a:gd name="f46" fmla="+- 0 0 f44"/>
              <a:gd name="f47" fmla="+- 0 0 f45"/>
              <a:gd name="f48" fmla="+- 0 0 f46"/>
              <a:gd name="f49" fmla="val f47"/>
              <a:gd name="f50" fmla="val f48"/>
              <a:gd name="f51" fmla="*/ f49 f33 1"/>
              <a:gd name="f52" fmla="*/ f50 f32 1"/>
              <a:gd name="f53" fmla="+- f36 0 f51"/>
              <a:gd name="f54" fmla="+- f36 f51 0"/>
              <a:gd name="f55" fmla="+- f35 0 f52"/>
              <a:gd name="f56" fmla="+- f35 f52 0"/>
              <a:gd name="f57" fmla="*/ f53 f21 1"/>
              <a:gd name="f58" fmla="*/ f55 f21 1"/>
              <a:gd name="f59" fmla="*/ f54 f21 1"/>
              <a:gd name="f60" fmla="*/ f56 f2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57" t="f58" r="f59" b="f60"/>
            <a:pathLst>
              <a:path>
                <a:moveTo>
                  <a:pt x="f28" y="f41"/>
                </a:moveTo>
                <a:arcTo wR="f38" hR="f39" stAng="f0" swAng="f1"/>
                <a:arcTo wR="f38" hR="f39" stAng="f2" swAng="f1"/>
                <a:arcTo wR="f38" hR="f39" stAng="f6" swAng="f1"/>
                <a:arcTo wR="f38" hR="f39" stAng="f1" swAng="f1"/>
                <a:close/>
              </a:path>
            </a:pathLst>
          </a:custGeom>
          <a:solidFill>
            <a:srgbClr val="FFFF99"/>
          </a:solidFill>
          <a:ln w="0">
            <a:solidFill>
              <a:srgbClr val="000000"/>
            </a:solidFill>
            <a:prstDash val="solid"/>
          </a:ln>
        </p:spPr>
        <p:txBody>
          <a:bodyPr vert="horz" wrap="square" lIns="81643" tIns="40817" rIns="81643" bIns="40817" anchor="ctr" anchorCtr="1" compatLnSpc="0"/>
          <a:lstStyle/>
          <a:p>
            <a:pPr defTabSz="829452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>
              <a:solidFill>
                <a:srgbClr val="000000"/>
              </a:solidFill>
              <a:latin typeface="Liberation Sans" pitchFamily="18"/>
              <a:ea typeface="DejaVu Sans" pitchFamily="2"/>
              <a:cs typeface="DejaVu Sans" pitchFamily="2"/>
            </a:endParaRPr>
          </a:p>
        </p:txBody>
      </p:sp>
      <p:sp>
        <p:nvSpPr>
          <p:cNvPr id="61" name="Rectangle 10"/>
          <p:cNvSpPr/>
          <p:nvPr/>
        </p:nvSpPr>
        <p:spPr>
          <a:xfrm>
            <a:off x="2530770" y="3936711"/>
            <a:ext cx="163275" cy="326585"/>
          </a:xfrm>
          <a:prstGeom prst="rect">
            <a:avLst/>
          </a:prstGeom>
          <a:solidFill>
            <a:srgbClr val="C0C0C0"/>
          </a:solidFill>
          <a:ln w="0">
            <a:solidFill>
              <a:srgbClr val="000000"/>
            </a:solidFill>
            <a:prstDash val="solid"/>
          </a:ln>
        </p:spPr>
        <p:txBody>
          <a:bodyPr vert="horz" wrap="square" lIns="81643" tIns="40817" rIns="81643" bIns="40817" anchor="ctr" anchorCtr="1" compatLnSpc="0"/>
          <a:lstStyle/>
          <a:p>
            <a:pPr defTabSz="829452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>
              <a:solidFill>
                <a:srgbClr val="000000"/>
              </a:solidFill>
              <a:latin typeface="Liberation Sans" pitchFamily="18"/>
              <a:ea typeface="DejaVu Sans" pitchFamily="2"/>
              <a:cs typeface="DejaVu Sans" pitchFamily="2"/>
            </a:endParaRPr>
          </a:p>
        </p:txBody>
      </p:sp>
      <p:sp>
        <p:nvSpPr>
          <p:cNvPr id="62" name="Freeform 11"/>
          <p:cNvSpPr/>
          <p:nvPr/>
        </p:nvSpPr>
        <p:spPr>
          <a:xfrm>
            <a:off x="4326807" y="4916474"/>
            <a:ext cx="489825" cy="489876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abs f3"/>
              <a:gd name="f9" fmla="abs f4"/>
              <a:gd name="f10" fmla="abs f5"/>
              <a:gd name="f11" fmla="+- 2700000 f1 0"/>
              <a:gd name="f12" fmla="?: f8 f3 1"/>
              <a:gd name="f13" fmla="?: f9 f4 1"/>
              <a:gd name="f14" fmla="?: f10 f5 1"/>
              <a:gd name="f15" fmla="+- f11 0 f1"/>
              <a:gd name="f16" fmla="*/ f12 1 21600"/>
              <a:gd name="f17" fmla="*/ f13 1 21600"/>
              <a:gd name="f18" fmla="*/ 21600 f12 1"/>
              <a:gd name="f19" fmla="*/ 21600 f13 1"/>
              <a:gd name="f20" fmla="+- f15 f1 0"/>
              <a:gd name="f21" fmla="min f17 f16"/>
              <a:gd name="f22" fmla="*/ f18 1 f14"/>
              <a:gd name="f23" fmla="*/ f19 1 f14"/>
              <a:gd name="f24" fmla="*/ f20 f7 1"/>
              <a:gd name="f25" fmla="val f22"/>
              <a:gd name="f26" fmla="val f23"/>
              <a:gd name="f27" fmla="*/ f24 1 f0"/>
              <a:gd name="f28" fmla="*/ f6 f21 1"/>
              <a:gd name="f29" fmla="+- f26 0 f6"/>
              <a:gd name="f30" fmla="+- f25 0 f6"/>
              <a:gd name="f31" fmla="+- 0 0 f27"/>
              <a:gd name="f32" fmla="*/ f29 1 2"/>
              <a:gd name="f33" fmla="*/ f30 1 2"/>
              <a:gd name="f34" fmla="+- 0 0 f31"/>
              <a:gd name="f35" fmla="+- f6 f32 0"/>
              <a:gd name="f36" fmla="+- f6 f33 0"/>
              <a:gd name="f37" fmla="*/ f34 f0 1"/>
              <a:gd name="f38" fmla="*/ f33 f21 1"/>
              <a:gd name="f39" fmla="*/ f32 f21 1"/>
              <a:gd name="f40" fmla="*/ f37 1 f7"/>
              <a:gd name="f41" fmla="*/ f35 f21 1"/>
              <a:gd name="f42" fmla="+- f40 0 f1"/>
              <a:gd name="f43" fmla="cos 1 f42"/>
              <a:gd name="f44" fmla="sin 1 f42"/>
              <a:gd name="f45" fmla="+- 0 0 f43"/>
              <a:gd name="f46" fmla="+- 0 0 f44"/>
              <a:gd name="f47" fmla="+- 0 0 f45"/>
              <a:gd name="f48" fmla="+- 0 0 f46"/>
              <a:gd name="f49" fmla="val f47"/>
              <a:gd name="f50" fmla="val f48"/>
              <a:gd name="f51" fmla="*/ f49 f33 1"/>
              <a:gd name="f52" fmla="*/ f50 f32 1"/>
              <a:gd name="f53" fmla="+- f36 0 f51"/>
              <a:gd name="f54" fmla="+- f36 f51 0"/>
              <a:gd name="f55" fmla="+- f35 0 f52"/>
              <a:gd name="f56" fmla="+- f35 f52 0"/>
              <a:gd name="f57" fmla="*/ f53 f21 1"/>
              <a:gd name="f58" fmla="*/ f55 f21 1"/>
              <a:gd name="f59" fmla="*/ f54 f21 1"/>
              <a:gd name="f60" fmla="*/ f56 f2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57" t="f58" r="f59" b="f60"/>
            <a:pathLst>
              <a:path>
                <a:moveTo>
                  <a:pt x="f28" y="f41"/>
                </a:moveTo>
                <a:arcTo wR="f38" hR="f39" stAng="f0" swAng="f1"/>
                <a:arcTo wR="f38" hR="f39" stAng="f2" swAng="f1"/>
                <a:arcTo wR="f38" hR="f39" stAng="f6" swAng="f1"/>
                <a:arcTo wR="f38" hR="f39" stAng="f1" swAng="f1"/>
                <a:close/>
              </a:path>
            </a:pathLst>
          </a:custGeom>
          <a:solidFill>
            <a:srgbClr val="FFFF99"/>
          </a:solidFill>
          <a:ln w="0">
            <a:solidFill>
              <a:srgbClr val="000000"/>
            </a:solidFill>
            <a:prstDash val="solid"/>
          </a:ln>
        </p:spPr>
        <p:txBody>
          <a:bodyPr vert="horz" wrap="square" lIns="81643" tIns="40817" rIns="81643" bIns="40817" anchor="ctr" anchorCtr="1" compatLnSpc="0"/>
          <a:lstStyle/>
          <a:p>
            <a:pPr defTabSz="829452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>
              <a:solidFill>
                <a:srgbClr val="000000"/>
              </a:solidFill>
              <a:latin typeface="Liberation Sans" pitchFamily="18"/>
              <a:ea typeface="DejaVu Sans" pitchFamily="2"/>
              <a:cs typeface="DejaVu Sans" pitchFamily="2"/>
            </a:endParaRPr>
          </a:p>
        </p:txBody>
      </p:sp>
      <p:sp>
        <p:nvSpPr>
          <p:cNvPr id="63" name="Rectangle 12"/>
          <p:cNvSpPr/>
          <p:nvPr/>
        </p:nvSpPr>
        <p:spPr>
          <a:xfrm>
            <a:off x="4490082" y="5406351"/>
            <a:ext cx="163275" cy="326585"/>
          </a:xfrm>
          <a:prstGeom prst="rect">
            <a:avLst/>
          </a:prstGeom>
          <a:solidFill>
            <a:srgbClr val="C0C0C0"/>
          </a:solidFill>
          <a:ln w="0">
            <a:solidFill>
              <a:srgbClr val="000000"/>
            </a:solidFill>
            <a:prstDash val="solid"/>
          </a:ln>
        </p:spPr>
        <p:txBody>
          <a:bodyPr vert="horz" wrap="square" lIns="81643" tIns="40817" rIns="81643" bIns="40817" anchor="ctr" anchorCtr="1" compatLnSpc="0"/>
          <a:lstStyle/>
          <a:p>
            <a:pPr defTabSz="829452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>
              <a:solidFill>
                <a:srgbClr val="000000"/>
              </a:solidFill>
              <a:latin typeface="Liberation Sans" pitchFamily="18"/>
              <a:ea typeface="DejaVu Sans" pitchFamily="2"/>
              <a:cs typeface="DejaVu Sans" pitchFamily="2"/>
            </a:endParaRPr>
          </a:p>
        </p:txBody>
      </p:sp>
      <p:sp>
        <p:nvSpPr>
          <p:cNvPr id="64" name="Straight Connector 14"/>
          <p:cNvSpPr/>
          <p:nvPr/>
        </p:nvSpPr>
        <p:spPr>
          <a:xfrm flipV="1">
            <a:off x="2694045" y="2956957"/>
            <a:ext cx="2285862" cy="489876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+- 0 0 0"/>
              <a:gd name="f8" fmla="abs f3"/>
              <a:gd name="f9" fmla="abs f4"/>
              <a:gd name="f10" fmla="abs f5"/>
              <a:gd name="f11" fmla="*/ f7 f0 1"/>
              <a:gd name="f12" fmla="?: f8 f3 1"/>
              <a:gd name="f13" fmla="?: f9 f4 1"/>
              <a:gd name="f14" fmla="?: f10 f5 1"/>
              <a:gd name="f15" fmla="*/ f11 1 f2"/>
              <a:gd name="f16" fmla="*/ f12 1 21600"/>
              <a:gd name="f17" fmla="*/ f13 1 21600"/>
              <a:gd name="f18" fmla="*/ 21600 f12 1"/>
              <a:gd name="f19" fmla="*/ 21600 f13 1"/>
              <a:gd name="f20" fmla="+- f15 0 f1"/>
              <a:gd name="f21" fmla="min f17 f16"/>
              <a:gd name="f22" fmla="*/ f18 1 f14"/>
              <a:gd name="f23" fmla="*/ f19 1 f14"/>
              <a:gd name="f24" fmla="val f22"/>
              <a:gd name="f25" fmla="val f23"/>
              <a:gd name="f26" fmla="*/ f6 f21 1"/>
              <a:gd name="f27" fmla="*/ f24 f21 1"/>
              <a:gd name="f28" fmla="*/ f25 f2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0">
                <a:pos x="f26" y="f26"/>
              </a:cxn>
              <a:cxn ang="f20">
                <a:pos x="f27" y="f28"/>
              </a:cxn>
            </a:cxnLst>
            <a:rect l="f26" t="f26" r="f27" b="f28"/>
            <a:pathLst>
              <a:path>
                <a:moveTo>
                  <a:pt x="f26" y="f26"/>
                </a:moveTo>
                <a:lnTo>
                  <a:pt x="f27" y="f28"/>
                </a:lnTo>
              </a:path>
            </a:pathLst>
          </a:custGeom>
          <a:noFill/>
          <a:ln w="0">
            <a:solidFill>
              <a:srgbClr val="000000"/>
            </a:solidFill>
            <a:custDash>
              <a:ds d="0" sp="0"/>
            </a:custDash>
            <a:tailEnd type="arrow"/>
          </a:ln>
        </p:spPr>
        <p:txBody>
          <a:bodyPr vert="horz" wrap="square" lIns="81643" tIns="40817" rIns="81643" bIns="40817" anchor="ctr" anchorCtr="1" compatLnSpc="0"/>
          <a:lstStyle/>
          <a:p>
            <a:pPr defTabSz="829452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>
              <a:solidFill>
                <a:srgbClr val="000000"/>
              </a:solidFill>
              <a:latin typeface="Liberation Sans" pitchFamily="18"/>
              <a:ea typeface="DejaVu Sans" pitchFamily="2"/>
              <a:cs typeface="DejaVu Sans" pitchFamily="2"/>
            </a:endParaRPr>
          </a:p>
        </p:txBody>
      </p:sp>
      <p:sp>
        <p:nvSpPr>
          <p:cNvPr id="65" name="Straight Connector 15"/>
          <p:cNvSpPr/>
          <p:nvPr/>
        </p:nvSpPr>
        <p:spPr>
          <a:xfrm>
            <a:off x="2530770" y="3936711"/>
            <a:ext cx="2449137" cy="489876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+- 0 0 0"/>
              <a:gd name="f8" fmla="abs f3"/>
              <a:gd name="f9" fmla="abs f4"/>
              <a:gd name="f10" fmla="abs f5"/>
              <a:gd name="f11" fmla="*/ f7 f0 1"/>
              <a:gd name="f12" fmla="?: f8 f3 1"/>
              <a:gd name="f13" fmla="?: f9 f4 1"/>
              <a:gd name="f14" fmla="?: f10 f5 1"/>
              <a:gd name="f15" fmla="*/ f11 1 f2"/>
              <a:gd name="f16" fmla="*/ f12 1 21600"/>
              <a:gd name="f17" fmla="*/ f13 1 21600"/>
              <a:gd name="f18" fmla="*/ 21600 f12 1"/>
              <a:gd name="f19" fmla="*/ 21600 f13 1"/>
              <a:gd name="f20" fmla="+- f15 0 f1"/>
              <a:gd name="f21" fmla="min f17 f16"/>
              <a:gd name="f22" fmla="*/ f18 1 f14"/>
              <a:gd name="f23" fmla="*/ f19 1 f14"/>
              <a:gd name="f24" fmla="val f22"/>
              <a:gd name="f25" fmla="val f23"/>
              <a:gd name="f26" fmla="*/ f6 f21 1"/>
              <a:gd name="f27" fmla="*/ f24 f21 1"/>
              <a:gd name="f28" fmla="*/ f25 f2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0">
                <a:pos x="f26" y="f26"/>
              </a:cxn>
              <a:cxn ang="f20">
                <a:pos x="f27" y="f28"/>
              </a:cxn>
            </a:cxnLst>
            <a:rect l="f26" t="f26" r="f27" b="f28"/>
            <a:pathLst>
              <a:path>
                <a:moveTo>
                  <a:pt x="f26" y="f26"/>
                </a:moveTo>
                <a:lnTo>
                  <a:pt x="f27" y="f28"/>
                </a:lnTo>
              </a:path>
            </a:pathLst>
          </a:custGeom>
          <a:noFill/>
          <a:ln w="0">
            <a:solidFill>
              <a:srgbClr val="000000"/>
            </a:solidFill>
            <a:custDash>
              <a:ds d="0" sp="0"/>
            </a:custDash>
            <a:tailEnd type="arrow"/>
          </a:ln>
        </p:spPr>
        <p:txBody>
          <a:bodyPr vert="horz" wrap="square" lIns="81643" tIns="40817" rIns="81643" bIns="40817" anchor="ctr" anchorCtr="1" compatLnSpc="0"/>
          <a:lstStyle/>
          <a:p>
            <a:pPr defTabSz="829452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>
              <a:solidFill>
                <a:srgbClr val="000000"/>
              </a:solidFill>
              <a:latin typeface="Liberation Sans" pitchFamily="18"/>
              <a:ea typeface="DejaVu Sans" pitchFamily="2"/>
              <a:cs typeface="DejaVu Sans" pitchFamily="2"/>
            </a:endParaRPr>
          </a:p>
        </p:txBody>
      </p:sp>
      <p:sp>
        <p:nvSpPr>
          <p:cNvPr id="66" name="Straight Connector 16"/>
          <p:cNvSpPr/>
          <p:nvPr/>
        </p:nvSpPr>
        <p:spPr>
          <a:xfrm flipV="1">
            <a:off x="4816633" y="2467080"/>
            <a:ext cx="489825" cy="2612686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+- 0 0 0"/>
              <a:gd name="f8" fmla="abs f3"/>
              <a:gd name="f9" fmla="abs f4"/>
              <a:gd name="f10" fmla="abs f5"/>
              <a:gd name="f11" fmla="*/ f7 f0 1"/>
              <a:gd name="f12" fmla="?: f8 f3 1"/>
              <a:gd name="f13" fmla="?: f9 f4 1"/>
              <a:gd name="f14" fmla="?: f10 f5 1"/>
              <a:gd name="f15" fmla="*/ f11 1 f2"/>
              <a:gd name="f16" fmla="*/ f12 1 21600"/>
              <a:gd name="f17" fmla="*/ f13 1 21600"/>
              <a:gd name="f18" fmla="*/ 21600 f12 1"/>
              <a:gd name="f19" fmla="*/ 21600 f13 1"/>
              <a:gd name="f20" fmla="+- f15 0 f1"/>
              <a:gd name="f21" fmla="min f17 f16"/>
              <a:gd name="f22" fmla="*/ f18 1 f14"/>
              <a:gd name="f23" fmla="*/ f19 1 f14"/>
              <a:gd name="f24" fmla="val f22"/>
              <a:gd name="f25" fmla="val f23"/>
              <a:gd name="f26" fmla="*/ f6 f21 1"/>
              <a:gd name="f27" fmla="*/ f24 f21 1"/>
              <a:gd name="f28" fmla="*/ f25 f2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0">
                <a:pos x="f26" y="f26"/>
              </a:cxn>
              <a:cxn ang="f20">
                <a:pos x="f27" y="f28"/>
              </a:cxn>
            </a:cxnLst>
            <a:rect l="f26" t="f26" r="f27" b="f28"/>
            <a:pathLst>
              <a:path>
                <a:moveTo>
                  <a:pt x="f26" y="f26"/>
                </a:moveTo>
                <a:lnTo>
                  <a:pt x="f27" y="f28"/>
                </a:lnTo>
              </a:path>
            </a:pathLst>
          </a:custGeom>
          <a:noFill/>
          <a:ln w="0">
            <a:solidFill>
              <a:srgbClr val="000000"/>
            </a:solidFill>
            <a:custDash>
              <a:ds d="0" sp="0"/>
            </a:custDash>
            <a:tailEnd type="arrow"/>
          </a:ln>
        </p:spPr>
        <p:txBody>
          <a:bodyPr vert="horz" wrap="square" lIns="81643" tIns="40817" rIns="81643" bIns="40817" anchor="ctr" anchorCtr="1" compatLnSpc="0"/>
          <a:lstStyle/>
          <a:p>
            <a:pPr defTabSz="829452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>
              <a:solidFill>
                <a:srgbClr val="000000"/>
              </a:solidFill>
              <a:latin typeface="Liberation Sans" pitchFamily="18"/>
              <a:ea typeface="DejaVu Sans" pitchFamily="2"/>
              <a:cs typeface="DejaVu Sans" pitchFamily="2"/>
            </a:endParaRPr>
          </a:p>
        </p:txBody>
      </p:sp>
      <p:sp>
        <p:nvSpPr>
          <p:cNvPr id="67" name="Straight Connector 17"/>
          <p:cNvSpPr/>
          <p:nvPr/>
        </p:nvSpPr>
        <p:spPr>
          <a:xfrm flipH="1" flipV="1">
            <a:off x="3836973" y="2467080"/>
            <a:ext cx="489825" cy="2612686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+- 0 0 0"/>
              <a:gd name="f8" fmla="abs f3"/>
              <a:gd name="f9" fmla="abs f4"/>
              <a:gd name="f10" fmla="abs f5"/>
              <a:gd name="f11" fmla="*/ f7 f0 1"/>
              <a:gd name="f12" fmla="?: f8 f3 1"/>
              <a:gd name="f13" fmla="?: f9 f4 1"/>
              <a:gd name="f14" fmla="?: f10 f5 1"/>
              <a:gd name="f15" fmla="*/ f11 1 f2"/>
              <a:gd name="f16" fmla="*/ f12 1 21600"/>
              <a:gd name="f17" fmla="*/ f13 1 21600"/>
              <a:gd name="f18" fmla="*/ 21600 f12 1"/>
              <a:gd name="f19" fmla="*/ 21600 f13 1"/>
              <a:gd name="f20" fmla="+- f15 0 f1"/>
              <a:gd name="f21" fmla="min f17 f16"/>
              <a:gd name="f22" fmla="*/ f18 1 f14"/>
              <a:gd name="f23" fmla="*/ f19 1 f14"/>
              <a:gd name="f24" fmla="val f22"/>
              <a:gd name="f25" fmla="val f23"/>
              <a:gd name="f26" fmla="*/ f6 f21 1"/>
              <a:gd name="f27" fmla="*/ f24 f21 1"/>
              <a:gd name="f28" fmla="*/ f25 f2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0">
                <a:pos x="f26" y="f26"/>
              </a:cxn>
              <a:cxn ang="f20">
                <a:pos x="f27" y="f28"/>
              </a:cxn>
            </a:cxnLst>
            <a:rect l="f26" t="f26" r="f27" b="f28"/>
            <a:pathLst>
              <a:path>
                <a:moveTo>
                  <a:pt x="f26" y="f26"/>
                </a:moveTo>
                <a:lnTo>
                  <a:pt x="f27" y="f28"/>
                </a:lnTo>
              </a:path>
            </a:pathLst>
          </a:custGeom>
          <a:noFill/>
          <a:ln w="0">
            <a:solidFill>
              <a:srgbClr val="000000"/>
            </a:solidFill>
            <a:custDash>
              <a:ds d="0" sp="0"/>
            </a:custDash>
            <a:tailEnd type="arrow"/>
          </a:ln>
        </p:spPr>
        <p:txBody>
          <a:bodyPr vert="horz" wrap="square" lIns="81643" tIns="40817" rIns="81643" bIns="40817" anchor="ctr" anchorCtr="1" compatLnSpc="0"/>
          <a:lstStyle/>
          <a:p>
            <a:pPr defTabSz="829452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>
              <a:solidFill>
                <a:srgbClr val="000000"/>
              </a:solidFill>
              <a:latin typeface="Liberation Sans" pitchFamily="18"/>
              <a:ea typeface="DejaVu Sans" pitchFamily="2"/>
              <a:cs typeface="DejaVu Sans" pitchFamily="2"/>
            </a:endParaRPr>
          </a:p>
        </p:txBody>
      </p:sp>
      <p:sp>
        <p:nvSpPr>
          <p:cNvPr id="68" name="Freeform 18"/>
          <p:cNvSpPr/>
          <p:nvPr/>
        </p:nvSpPr>
        <p:spPr>
          <a:xfrm>
            <a:off x="4163532" y="1650617"/>
            <a:ext cx="979651" cy="816462"/>
          </a:xfrm>
          <a:custGeom>
            <a:avLst>
              <a:gd name="f0" fmla="val 16200"/>
            </a:avLst>
            <a:gdLst>
              <a:gd name="f1" fmla="val w"/>
              <a:gd name="f2" fmla="val h"/>
              <a:gd name="f3" fmla="val 0"/>
              <a:gd name="f4" fmla="val 21600"/>
              <a:gd name="f5" fmla="val 10800"/>
              <a:gd name="f6" fmla="val -2147483647"/>
              <a:gd name="f7" fmla="val 2147483647"/>
              <a:gd name="f8" fmla="*/ f1 1 21600"/>
              <a:gd name="f9" fmla="*/ f2 1 21600"/>
              <a:gd name="f10" fmla="+- f4 0 f3"/>
              <a:gd name="f11" fmla="pin 0 f0 21600"/>
              <a:gd name="f12" fmla="val f11"/>
              <a:gd name="f13" fmla="*/ f10 1 21600"/>
              <a:gd name="f14" fmla="*/ f11 f8 1"/>
              <a:gd name="f15" fmla="*/ 0 f13 1"/>
              <a:gd name="f16" fmla="*/ 21600 f13 1"/>
              <a:gd name="f17" fmla="*/ f15 1 f13"/>
              <a:gd name="f18" fmla="*/ f16 1 f13"/>
              <a:gd name="f19" fmla="*/ f17 f9 1"/>
              <a:gd name="f20" fmla="*/ f17 f8 1"/>
              <a:gd name="f21" fmla="*/ f18 f8 1"/>
              <a:gd name="f22" fmla="*/ f18 f9 1"/>
            </a:gdLst>
            <a:ahLst>
              <a:ahXY gdRefX="f0" minX="f3" maxX="f4">
                <a:pos x="f14" y="f19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20" t="f19" r="f21" b="f22"/>
            <a:pathLst>
              <a:path w="21600" h="21600">
                <a:moveTo>
                  <a:pt x="f3" y="f3"/>
                </a:moveTo>
                <a:lnTo>
                  <a:pt x="f12" y="f3"/>
                </a:lnTo>
                <a:lnTo>
                  <a:pt x="f4" y="f5"/>
                </a:lnTo>
                <a:lnTo>
                  <a:pt x="f12" y="f4"/>
                </a:lnTo>
                <a:lnTo>
                  <a:pt x="f3" y="f4"/>
                </a:lnTo>
                <a:close/>
              </a:path>
            </a:pathLst>
          </a:custGeom>
          <a:solidFill>
            <a:srgbClr val="333333"/>
          </a:solidFill>
          <a:ln w="0">
            <a:solidFill>
              <a:srgbClr val="000000"/>
            </a:solidFill>
            <a:prstDash val="solid"/>
          </a:ln>
        </p:spPr>
        <p:txBody>
          <a:bodyPr vert="horz" wrap="square" lIns="81643" tIns="40817" rIns="81643" bIns="40817" anchor="ctr" anchorCtr="0" compatLnSpc="0"/>
          <a:lstStyle/>
          <a:p>
            <a:pPr defTabSz="829452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>
              <a:solidFill>
                <a:srgbClr val="000000"/>
              </a:solidFill>
              <a:latin typeface="Liberation Sans" pitchFamily="18"/>
              <a:ea typeface="DejaVu Sans" pitchFamily="2"/>
              <a:cs typeface="DejaVu Sans" pitchFamily="2"/>
            </a:endParaRPr>
          </a:p>
        </p:txBody>
      </p:sp>
      <p:sp>
        <p:nvSpPr>
          <p:cNvPr id="69" name="Freeform 19"/>
          <p:cNvSpPr/>
          <p:nvPr/>
        </p:nvSpPr>
        <p:spPr>
          <a:xfrm>
            <a:off x="5469733" y="3283541"/>
            <a:ext cx="816376" cy="816462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abs f3"/>
              <a:gd name="f9" fmla="abs f4"/>
              <a:gd name="f10" fmla="abs f5"/>
              <a:gd name="f11" fmla="+- 2700000 f1 0"/>
              <a:gd name="f12" fmla="?: f8 f3 1"/>
              <a:gd name="f13" fmla="?: f9 f4 1"/>
              <a:gd name="f14" fmla="?: f10 f5 1"/>
              <a:gd name="f15" fmla="+- f11 0 f1"/>
              <a:gd name="f16" fmla="*/ f12 1 21600"/>
              <a:gd name="f17" fmla="*/ f13 1 21600"/>
              <a:gd name="f18" fmla="*/ 21600 f12 1"/>
              <a:gd name="f19" fmla="*/ 21600 f13 1"/>
              <a:gd name="f20" fmla="+- f15 f1 0"/>
              <a:gd name="f21" fmla="min f17 f16"/>
              <a:gd name="f22" fmla="*/ f18 1 f14"/>
              <a:gd name="f23" fmla="*/ f19 1 f14"/>
              <a:gd name="f24" fmla="*/ f20 f7 1"/>
              <a:gd name="f25" fmla="val f22"/>
              <a:gd name="f26" fmla="val f23"/>
              <a:gd name="f27" fmla="*/ f24 1 f0"/>
              <a:gd name="f28" fmla="*/ f6 f21 1"/>
              <a:gd name="f29" fmla="+- f26 0 f6"/>
              <a:gd name="f30" fmla="+- f25 0 f6"/>
              <a:gd name="f31" fmla="+- 0 0 f27"/>
              <a:gd name="f32" fmla="*/ f29 1 2"/>
              <a:gd name="f33" fmla="*/ f30 1 2"/>
              <a:gd name="f34" fmla="+- 0 0 f31"/>
              <a:gd name="f35" fmla="+- f6 f32 0"/>
              <a:gd name="f36" fmla="+- f6 f33 0"/>
              <a:gd name="f37" fmla="*/ f34 f0 1"/>
              <a:gd name="f38" fmla="*/ f33 f21 1"/>
              <a:gd name="f39" fmla="*/ f32 f21 1"/>
              <a:gd name="f40" fmla="*/ f37 1 f7"/>
              <a:gd name="f41" fmla="*/ f35 f21 1"/>
              <a:gd name="f42" fmla="+- f40 0 f1"/>
              <a:gd name="f43" fmla="cos 1 f42"/>
              <a:gd name="f44" fmla="sin 1 f42"/>
              <a:gd name="f45" fmla="+- 0 0 f43"/>
              <a:gd name="f46" fmla="+- 0 0 f44"/>
              <a:gd name="f47" fmla="+- 0 0 f45"/>
              <a:gd name="f48" fmla="+- 0 0 f46"/>
              <a:gd name="f49" fmla="val f47"/>
              <a:gd name="f50" fmla="val f48"/>
              <a:gd name="f51" fmla="*/ f49 f33 1"/>
              <a:gd name="f52" fmla="*/ f50 f32 1"/>
              <a:gd name="f53" fmla="+- f36 0 f51"/>
              <a:gd name="f54" fmla="+- f36 f51 0"/>
              <a:gd name="f55" fmla="+- f35 0 f52"/>
              <a:gd name="f56" fmla="+- f35 f52 0"/>
              <a:gd name="f57" fmla="*/ f53 f21 1"/>
              <a:gd name="f58" fmla="*/ f55 f21 1"/>
              <a:gd name="f59" fmla="*/ f54 f21 1"/>
              <a:gd name="f60" fmla="*/ f56 f2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57" t="f58" r="f59" b="f60"/>
            <a:pathLst>
              <a:path>
                <a:moveTo>
                  <a:pt x="f28" y="f41"/>
                </a:moveTo>
                <a:arcTo wR="f38" hR="f39" stAng="f0" swAng="f1"/>
                <a:arcTo wR="f38" hR="f39" stAng="f2" swAng="f1"/>
                <a:arcTo wR="f38" hR="f39" stAng="f6" swAng="f1"/>
                <a:arcTo wR="f38" hR="f39" stAng="f1" swAng="f1"/>
                <a:close/>
              </a:path>
            </a:pathLst>
          </a:custGeom>
          <a:solidFill>
            <a:srgbClr val="333333"/>
          </a:solidFill>
          <a:ln w="0">
            <a:solidFill>
              <a:srgbClr val="000000"/>
            </a:solidFill>
            <a:prstDash val="solid"/>
          </a:ln>
        </p:spPr>
        <p:txBody>
          <a:bodyPr vert="horz" wrap="square" lIns="81643" tIns="40817" rIns="81643" bIns="40817" anchor="ctr" anchorCtr="1" compatLnSpc="0"/>
          <a:lstStyle/>
          <a:p>
            <a:pPr defTabSz="829452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>
              <a:solidFill>
                <a:srgbClr val="000000"/>
              </a:solidFill>
              <a:latin typeface="Liberation Sans" pitchFamily="18"/>
              <a:ea typeface="DejaVu Sans" pitchFamily="2"/>
              <a:cs typeface="DejaVu Sans" pitchFamily="2"/>
            </a:endParaRPr>
          </a:p>
        </p:txBody>
      </p:sp>
      <p:sp>
        <p:nvSpPr>
          <p:cNvPr id="70" name="Rectangle 23"/>
          <p:cNvSpPr/>
          <p:nvPr/>
        </p:nvSpPr>
        <p:spPr>
          <a:xfrm>
            <a:off x="4490082" y="5406351"/>
            <a:ext cx="163275" cy="326585"/>
          </a:xfrm>
          <a:prstGeom prst="rect">
            <a:avLst/>
          </a:prstGeom>
          <a:solidFill>
            <a:srgbClr val="C0C0C0"/>
          </a:solidFill>
          <a:ln w="0">
            <a:solidFill>
              <a:srgbClr val="000000"/>
            </a:solidFill>
            <a:prstDash val="solid"/>
          </a:ln>
        </p:spPr>
        <p:txBody>
          <a:bodyPr vert="horz" wrap="square" lIns="81643" tIns="40817" rIns="81643" bIns="40817" anchor="ctr" anchorCtr="1" compatLnSpc="0"/>
          <a:lstStyle/>
          <a:p>
            <a:pPr defTabSz="829452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>
              <a:solidFill>
                <a:srgbClr val="000000"/>
              </a:solidFill>
              <a:latin typeface="Liberation Sans" pitchFamily="18"/>
              <a:ea typeface="DejaVu Sans" pitchFamily="2"/>
              <a:cs typeface="DejaVu Sans" pitchFamily="2"/>
            </a:endParaRPr>
          </a:p>
        </p:txBody>
      </p:sp>
      <p:sp>
        <p:nvSpPr>
          <p:cNvPr id="71" name="Freeform 24"/>
          <p:cNvSpPr/>
          <p:nvPr/>
        </p:nvSpPr>
        <p:spPr>
          <a:xfrm>
            <a:off x="3183872" y="4916473"/>
            <a:ext cx="326549" cy="326583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abs f3"/>
              <a:gd name="f9" fmla="abs f4"/>
              <a:gd name="f10" fmla="abs f5"/>
              <a:gd name="f11" fmla="+- 2700000 f1 0"/>
              <a:gd name="f12" fmla="?: f8 f3 1"/>
              <a:gd name="f13" fmla="?: f9 f4 1"/>
              <a:gd name="f14" fmla="?: f10 f5 1"/>
              <a:gd name="f15" fmla="+- f11 0 f1"/>
              <a:gd name="f16" fmla="*/ f12 1 21600"/>
              <a:gd name="f17" fmla="*/ f13 1 21600"/>
              <a:gd name="f18" fmla="*/ 21600 f12 1"/>
              <a:gd name="f19" fmla="*/ 21600 f13 1"/>
              <a:gd name="f20" fmla="+- f15 f1 0"/>
              <a:gd name="f21" fmla="min f17 f16"/>
              <a:gd name="f22" fmla="*/ f18 1 f14"/>
              <a:gd name="f23" fmla="*/ f19 1 f14"/>
              <a:gd name="f24" fmla="*/ f20 f7 1"/>
              <a:gd name="f25" fmla="val f22"/>
              <a:gd name="f26" fmla="val f23"/>
              <a:gd name="f27" fmla="*/ f24 1 f0"/>
              <a:gd name="f28" fmla="*/ f6 f21 1"/>
              <a:gd name="f29" fmla="+- f26 0 f6"/>
              <a:gd name="f30" fmla="+- f25 0 f6"/>
              <a:gd name="f31" fmla="+- 0 0 f27"/>
              <a:gd name="f32" fmla="*/ f29 1 2"/>
              <a:gd name="f33" fmla="*/ f30 1 2"/>
              <a:gd name="f34" fmla="+- 0 0 f31"/>
              <a:gd name="f35" fmla="+- f6 f32 0"/>
              <a:gd name="f36" fmla="+- f6 f33 0"/>
              <a:gd name="f37" fmla="*/ f34 f0 1"/>
              <a:gd name="f38" fmla="*/ f33 f21 1"/>
              <a:gd name="f39" fmla="*/ f32 f21 1"/>
              <a:gd name="f40" fmla="*/ f37 1 f7"/>
              <a:gd name="f41" fmla="*/ f35 f21 1"/>
              <a:gd name="f42" fmla="+- f40 0 f1"/>
              <a:gd name="f43" fmla="cos 1 f42"/>
              <a:gd name="f44" fmla="sin 1 f42"/>
              <a:gd name="f45" fmla="+- 0 0 f43"/>
              <a:gd name="f46" fmla="+- 0 0 f44"/>
              <a:gd name="f47" fmla="+- 0 0 f45"/>
              <a:gd name="f48" fmla="+- 0 0 f46"/>
              <a:gd name="f49" fmla="val f47"/>
              <a:gd name="f50" fmla="val f48"/>
              <a:gd name="f51" fmla="*/ f49 f33 1"/>
              <a:gd name="f52" fmla="*/ f50 f32 1"/>
              <a:gd name="f53" fmla="+- f36 0 f51"/>
              <a:gd name="f54" fmla="+- f36 f51 0"/>
              <a:gd name="f55" fmla="+- f35 0 f52"/>
              <a:gd name="f56" fmla="+- f35 f52 0"/>
              <a:gd name="f57" fmla="*/ f53 f21 1"/>
              <a:gd name="f58" fmla="*/ f55 f21 1"/>
              <a:gd name="f59" fmla="*/ f54 f21 1"/>
              <a:gd name="f60" fmla="*/ f56 f2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57" t="f58" r="f59" b="f60"/>
            <a:pathLst>
              <a:path>
                <a:moveTo>
                  <a:pt x="f28" y="f41"/>
                </a:moveTo>
                <a:arcTo wR="f38" hR="f39" stAng="f0" swAng="f1"/>
                <a:arcTo wR="f38" hR="f39" stAng="f2" swAng="f1"/>
                <a:arcTo wR="f38" hR="f39" stAng="f6" swAng="f1"/>
                <a:arcTo wR="f38" hR="f39" stAng="f1" swAng="f1"/>
                <a:close/>
              </a:path>
            </a:pathLst>
          </a:custGeom>
          <a:solidFill>
            <a:srgbClr val="FFFF99"/>
          </a:solidFill>
          <a:ln w="0">
            <a:solidFill>
              <a:srgbClr val="000000"/>
            </a:solidFill>
            <a:prstDash val="solid"/>
          </a:ln>
        </p:spPr>
        <p:txBody>
          <a:bodyPr vert="horz" wrap="square" lIns="81643" tIns="40817" rIns="81643" bIns="40817" anchor="ctr" anchorCtr="1" compatLnSpc="0"/>
          <a:lstStyle/>
          <a:p>
            <a:pPr defTabSz="829452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>
              <a:solidFill>
                <a:srgbClr val="000000"/>
              </a:solidFill>
              <a:latin typeface="Liberation Sans" pitchFamily="18"/>
              <a:ea typeface="DejaVu Sans" pitchFamily="2"/>
              <a:cs typeface="DejaVu Sans" pitchFamily="2"/>
            </a:endParaRPr>
          </a:p>
        </p:txBody>
      </p:sp>
      <p:sp>
        <p:nvSpPr>
          <p:cNvPr id="72" name="Rectangle 25"/>
          <p:cNvSpPr/>
          <p:nvPr/>
        </p:nvSpPr>
        <p:spPr>
          <a:xfrm>
            <a:off x="3265509" y="5243059"/>
            <a:ext cx="163275" cy="326585"/>
          </a:xfrm>
          <a:prstGeom prst="rect">
            <a:avLst/>
          </a:prstGeom>
          <a:solidFill>
            <a:srgbClr val="C0C0C0"/>
          </a:solidFill>
          <a:ln w="0">
            <a:solidFill>
              <a:srgbClr val="000000"/>
            </a:solidFill>
            <a:prstDash val="solid"/>
          </a:ln>
        </p:spPr>
        <p:txBody>
          <a:bodyPr vert="horz" wrap="square" lIns="81643" tIns="40817" rIns="81643" bIns="40817" anchor="ctr" anchorCtr="1" compatLnSpc="0"/>
          <a:lstStyle/>
          <a:p>
            <a:pPr defTabSz="829452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>
              <a:solidFill>
                <a:srgbClr val="000000"/>
              </a:solidFill>
              <a:latin typeface="Liberation Sans" pitchFamily="18"/>
              <a:ea typeface="DejaVu Sans" pitchFamily="2"/>
              <a:cs typeface="DejaVu Sans" pitchFamily="2"/>
            </a:endParaRPr>
          </a:p>
        </p:txBody>
      </p:sp>
      <p:sp>
        <p:nvSpPr>
          <p:cNvPr id="73" name="Straight Connector 26"/>
          <p:cNvSpPr/>
          <p:nvPr/>
        </p:nvSpPr>
        <p:spPr>
          <a:xfrm flipV="1">
            <a:off x="3510422" y="2630372"/>
            <a:ext cx="2938962" cy="2449394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+- 0 0 0"/>
              <a:gd name="f8" fmla="abs f3"/>
              <a:gd name="f9" fmla="abs f4"/>
              <a:gd name="f10" fmla="abs f5"/>
              <a:gd name="f11" fmla="*/ f7 f0 1"/>
              <a:gd name="f12" fmla="?: f8 f3 1"/>
              <a:gd name="f13" fmla="?: f9 f4 1"/>
              <a:gd name="f14" fmla="?: f10 f5 1"/>
              <a:gd name="f15" fmla="*/ f11 1 f2"/>
              <a:gd name="f16" fmla="*/ f12 1 21600"/>
              <a:gd name="f17" fmla="*/ f13 1 21600"/>
              <a:gd name="f18" fmla="*/ 21600 f12 1"/>
              <a:gd name="f19" fmla="*/ 21600 f13 1"/>
              <a:gd name="f20" fmla="+- f15 0 f1"/>
              <a:gd name="f21" fmla="min f17 f16"/>
              <a:gd name="f22" fmla="*/ f18 1 f14"/>
              <a:gd name="f23" fmla="*/ f19 1 f14"/>
              <a:gd name="f24" fmla="val f22"/>
              <a:gd name="f25" fmla="val f23"/>
              <a:gd name="f26" fmla="*/ f6 f21 1"/>
              <a:gd name="f27" fmla="*/ f24 f21 1"/>
              <a:gd name="f28" fmla="*/ f25 f2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0">
                <a:pos x="f26" y="f26"/>
              </a:cxn>
              <a:cxn ang="f20">
                <a:pos x="f27" y="f28"/>
              </a:cxn>
            </a:cxnLst>
            <a:rect l="f26" t="f26" r="f27" b="f28"/>
            <a:pathLst>
              <a:path>
                <a:moveTo>
                  <a:pt x="f26" y="f26"/>
                </a:moveTo>
                <a:lnTo>
                  <a:pt x="f27" y="f28"/>
                </a:lnTo>
              </a:path>
            </a:pathLst>
          </a:custGeom>
          <a:noFill/>
          <a:ln w="0">
            <a:solidFill>
              <a:srgbClr val="000000"/>
            </a:solidFill>
            <a:custDash>
              <a:ds d="0" sp="0"/>
            </a:custDash>
            <a:tailEnd type="arrow"/>
          </a:ln>
        </p:spPr>
        <p:txBody>
          <a:bodyPr vert="horz" wrap="square" lIns="81643" tIns="40817" rIns="81643" bIns="40817" anchor="ctr" anchorCtr="1" compatLnSpc="0"/>
          <a:lstStyle/>
          <a:p>
            <a:pPr defTabSz="829452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>
              <a:solidFill>
                <a:srgbClr val="000000"/>
              </a:solidFill>
              <a:latin typeface="Liberation Sans" pitchFamily="18"/>
              <a:ea typeface="DejaVu Sans" pitchFamily="2"/>
              <a:cs typeface="DejaVu Sans" pitchFamily="2"/>
            </a:endParaRPr>
          </a:p>
        </p:txBody>
      </p:sp>
      <p:sp>
        <p:nvSpPr>
          <p:cNvPr id="74" name="Straight Connector 27"/>
          <p:cNvSpPr/>
          <p:nvPr/>
        </p:nvSpPr>
        <p:spPr>
          <a:xfrm flipV="1">
            <a:off x="3232858" y="1977202"/>
            <a:ext cx="2563426" cy="2970186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+- 0 0 0"/>
              <a:gd name="f8" fmla="abs f3"/>
              <a:gd name="f9" fmla="abs f4"/>
              <a:gd name="f10" fmla="abs f5"/>
              <a:gd name="f11" fmla="*/ f7 f0 1"/>
              <a:gd name="f12" fmla="?: f8 f3 1"/>
              <a:gd name="f13" fmla="?: f9 f4 1"/>
              <a:gd name="f14" fmla="?: f10 f5 1"/>
              <a:gd name="f15" fmla="*/ f11 1 f2"/>
              <a:gd name="f16" fmla="*/ f12 1 21600"/>
              <a:gd name="f17" fmla="*/ f13 1 21600"/>
              <a:gd name="f18" fmla="*/ 21600 f12 1"/>
              <a:gd name="f19" fmla="*/ 21600 f13 1"/>
              <a:gd name="f20" fmla="+- f15 0 f1"/>
              <a:gd name="f21" fmla="min f17 f16"/>
              <a:gd name="f22" fmla="*/ f18 1 f14"/>
              <a:gd name="f23" fmla="*/ f19 1 f14"/>
              <a:gd name="f24" fmla="val f22"/>
              <a:gd name="f25" fmla="val f23"/>
              <a:gd name="f26" fmla="*/ f6 f21 1"/>
              <a:gd name="f27" fmla="*/ f24 f21 1"/>
              <a:gd name="f28" fmla="*/ f25 f2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0">
                <a:pos x="f26" y="f26"/>
              </a:cxn>
              <a:cxn ang="f20">
                <a:pos x="f27" y="f28"/>
              </a:cxn>
            </a:cxnLst>
            <a:rect l="f26" t="f26" r="f27" b="f28"/>
            <a:pathLst>
              <a:path>
                <a:moveTo>
                  <a:pt x="f26" y="f26"/>
                </a:moveTo>
                <a:lnTo>
                  <a:pt x="f27" y="f28"/>
                </a:lnTo>
              </a:path>
            </a:pathLst>
          </a:custGeom>
          <a:noFill/>
          <a:ln w="0">
            <a:solidFill>
              <a:srgbClr val="000000"/>
            </a:solidFill>
            <a:custDash>
              <a:ds d="0" sp="0"/>
            </a:custDash>
            <a:tailEnd type="arrow"/>
          </a:ln>
        </p:spPr>
        <p:txBody>
          <a:bodyPr vert="horz" wrap="square" lIns="81643" tIns="40817" rIns="81643" bIns="40817" anchor="ctr" anchorCtr="1" compatLnSpc="0"/>
          <a:lstStyle/>
          <a:p>
            <a:pPr defTabSz="829452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>
              <a:solidFill>
                <a:srgbClr val="000000"/>
              </a:solidFill>
              <a:latin typeface="Liberation Sans" pitchFamily="18"/>
              <a:ea typeface="DejaVu Sans" pitchFamily="2"/>
              <a:cs typeface="DejaVu Sans" pitchFamily="2"/>
            </a:endParaRPr>
          </a:p>
        </p:txBody>
      </p:sp>
      <p:sp>
        <p:nvSpPr>
          <p:cNvPr id="75" name="Freeform 28"/>
          <p:cNvSpPr/>
          <p:nvPr/>
        </p:nvSpPr>
        <p:spPr>
          <a:xfrm>
            <a:off x="5633009" y="2140495"/>
            <a:ext cx="653101" cy="653169"/>
          </a:xfrm>
          <a:custGeom>
            <a:avLst>
              <a:gd name="f0" fmla="val 21600000"/>
              <a:gd name="f1" fmla="val 5400000"/>
            </a:avLst>
            <a:gdLst>
              <a:gd name="f2" fmla="val 21600000"/>
              <a:gd name="f3" fmla="val 10800000"/>
              <a:gd name="f4" fmla="val 5400000"/>
              <a:gd name="f5" fmla="val 180"/>
              <a:gd name="f6" fmla="val w"/>
              <a:gd name="f7" fmla="val h"/>
              <a:gd name="f8" fmla="val 0"/>
              <a:gd name="f9" fmla="val 21600"/>
              <a:gd name="f10" fmla="*/ 5419351 1 1725033"/>
              <a:gd name="f11" fmla="val 10800"/>
              <a:gd name="f12" fmla="min 0 21600"/>
              <a:gd name="f13" fmla="max 0 21600"/>
              <a:gd name="f14" fmla="*/ 10800 10800 1"/>
              <a:gd name="f15" fmla="val -2147483647"/>
              <a:gd name="f16" fmla="val 2147483647"/>
              <a:gd name="f17" fmla="val 21599999"/>
              <a:gd name="f18" fmla="+- 0 0 0"/>
              <a:gd name="f19" fmla="*/ f10 1 2"/>
              <a:gd name="f20" fmla="*/ f6 1 21600"/>
              <a:gd name="f21" fmla="*/ f7 1 21600"/>
              <a:gd name="f22" fmla="*/ f10 1 180"/>
              <a:gd name="f23" fmla="+- f13 0 f12"/>
              <a:gd name="f24" fmla="+- f9 0 f8"/>
              <a:gd name="f25" fmla="pin 0 f0 21599999"/>
              <a:gd name="f26" fmla="pin 0 f1 21599999"/>
              <a:gd name="f27" fmla="*/ f18 f3 1"/>
              <a:gd name="f28" fmla="*/ f23 1 2"/>
              <a:gd name="f29" fmla="*/ f24 1 21600"/>
              <a:gd name="f30" fmla="+- 0 0 f25"/>
              <a:gd name="f31" fmla="+- 0 0 f26"/>
              <a:gd name="f32" fmla="*/ f27 1 f5"/>
              <a:gd name="f33" fmla="*/ f11 f20 1"/>
              <a:gd name="f34" fmla="*/ f11 f21 1"/>
              <a:gd name="f35" fmla="+- f12 f28 0"/>
              <a:gd name="f36" fmla="*/ f28 f28 1"/>
              <a:gd name="f37" fmla="*/ f8 1 f29"/>
              <a:gd name="f38" fmla="*/ f9 1 f29"/>
              <a:gd name="f39" fmla="+- f30 f4 0"/>
              <a:gd name="f40" fmla="+- f31 f4 0"/>
              <a:gd name="f41" fmla="+- f32 0 f4"/>
              <a:gd name="f42" fmla="*/ f39 f5 1"/>
              <a:gd name="f43" fmla="*/ f40 f5 1"/>
              <a:gd name="f44" fmla="*/ f37 f20 1"/>
              <a:gd name="f45" fmla="*/ f38 f20 1"/>
              <a:gd name="f46" fmla="*/ f38 f21 1"/>
              <a:gd name="f47" fmla="*/ f37 f21 1"/>
              <a:gd name="f48" fmla="*/ f42 1 f3"/>
              <a:gd name="f49" fmla="*/ f43 1 f3"/>
              <a:gd name="f50" fmla="+- 0 0 f48"/>
              <a:gd name="f51" fmla="+- 0 0 f49"/>
              <a:gd name="f52" fmla="val f50"/>
              <a:gd name="f53" fmla="val f51"/>
              <a:gd name="f54" fmla="+- 0 0 f52"/>
              <a:gd name="f55" fmla="+- 0 0 f53"/>
              <a:gd name="f56" fmla="*/ f52 f10 1"/>
              <a:gd name="f57" fmla="*/ f53 f10 1"/>
              <a:gd name="f58" fmla="*/ f54 f3 1"/>
              <a:gd name="f59" fmla="*/ f55 f3 1"/>
              <a:gd name="f60" fmla="*/ f56 1 f5"/>
              <a:gd name="f61" fmla="*/ f57 1 f5"/>
              <a:gd name="f62" fmla="*/ f58 1 f5"/>
              <a:gd name="f63" fmla="*/ f59 1 f5"/>
              <a:gd name="f64" fmla="+- 0 0 f60"/>
              <a:gd name="f65" fmla="+- 0 0 f61"/>
              <a:gd name="f66" fmla="+- f62 0 f4"/>
              <a:gd name="f67" fmla="+- f63 0 f4"/>
              <a:gd name="f68" fmla="+- f64 f10 0"/>
              <a:gd name="f69" fmla="+- f65 f10 0"/>
              <a:gd name="f70" fmla="+- 0 0 f66"/>
              <a:gd name="f71" fmla="+- 0 0 f67"/>
              <a:gd name="f72" fmla="+- f68 f19 0"/>
              <a:gd name="f73" fmla="+- f69 f19 0"/>
              <a:gd name="f74" fmla="val f70"/>
              <a:gd name="f75" fmla="val f71"/>
              <a:gd name="f76" fmla="+- 0 0 f72"/>
              <a:gd name="f77" fmla="+- 0 0 f73"/>
              <a:gd name="f78" fmla="+- 0 0 f74"/>
              <a:gd name="f79" fmla="+- 0 0 f75"/>
              <a:gd name="f80" fmla="*/ f76 f3 1"/>
              <a:gd name="f81" fmla="*/ f77 f3 1"/>
              <a:gd name="f82" fmla="+- f78 f4 0"/>
              <a:gd name="f83" fmla="+- f79 f4 0"/>
              <a:gd name="f84" fmla="*/ f80 1 f10"/>
              <a:gd name="f85" fmla="*/ f81 1 f10"/>
              <a:gd name="f86" fmla="*/ f82 f5 1"/>
              <a:gd name="f87" fmla="*/ f83 f5 1"/>
              <a:gd name="f88" fmla="+- f84 0 f4"/>
              <a:gd name="f89" fmla="+- f85 0 f4"/>
              <a:gd name="f90" fmla="*/ f86 1 f3"/>
              <a:gd name="f91" fmla="*/ f87 1 f3"/>
              <a:gd name="f92" fmla="cos 1 f88"/>
              <a:gd name="f93" fmla="sin 1 f88"/>
              <a:gd name="f94" fmla="cos 1 f89"/>
              <a:gd name="f95" fmla="sin 1 f89"/>
              <a:gd name="f96" fmla="+- 0 0 f90"/>
              <a:gd name="f97" fmla="+- 0 0 f91"/>
              <a:gd name="f98" fmla="+- 0 0 f92"/>
              <a:gd name="f99" fmla="+- 0 0 f93"/>
              <a:gd name="f100" fmla="+- 0 0 f94"/>
              <a:gd name="f101" fmla="+- 0 0 f95"/>
              <a:gd name="f102" fmla="*/ f96 f22 1"/>
              <a:gd name="f103" fmla="*/ f97 f22 1"/>
              <a:gd name="f104" fmla="*/ 10800 f98 1"/>
              <a:gd name="f105" fmla="*/ 10800 f99 1"/>
              <a:gd name="f106" fmla="*/ 10800 f100 1"/>
              <a:gd name="f107" fmla="*/ 10800 f101 1"/>
              <a:gd name="f108" fmla="+- 0 0 f102"/>
              <a:gd name="f109" fmla="+- 0 0 f103"/>
              <a:gd name="f110" fmla="*/ f104 f104 1"/>
              <a:gd name="f111" fmla="*/ f105 f105 1"/>
              <a:gd name="f112" fmla="*/ f106 f106 1"/>
              <a:gd name="f113" fmla="*/ f107 f107 1"/>
              <a:gd name="f114" fmla="*/ f108 f3 1"/>
              <a:gd name="f115" fmla="*/ f109 f3 1"/>
              <a:gd name="f116" fmla="+- f110 f111 0"/>
              <a:gd name="f117" fmla="+- f112 f113 0"/>
              <a:gd name="f118" fmla="*/ f114 1 f10"/>
              <a:gd name="f119" fmla="*/ f115 1 f10"/>
              <a:gd name="f120" fmla="sqrt f116"/>
              <a:gd name="f121" fmla="sqrt f117"/>
              <a:gd name="f122" fmla="+- f118 0 f4"/>
              <a:gd name="f123" fmla="+- f119 0 f4"/>
              <a:gd name="f124" fmla="*/ f14 1 f120"/>
              <a:gd name="f125" fmla="*/ f14 1 f121"/>
              <a:gd name="f126" fmla="+- f122 f4 0"/>
              <a:gd name="f127" fmla="+- f123 f4 0"/>
              <a:gd name="f128" fmla="*/ f98 f124 1"/>
              <a:gd name="f129" fmla="*/ f99 f124 1"/>
              <a:gd name="f130" fmla="*/ f100 f125 1"/>
              <a:gd name="f131" fmla="*/ f101 f125 1"/>
              <a:gd name="f132" fmla="*/ f126 f10 1"/>
              <a:gd name="f133" fmla="*/ f127 f10 1"/>
              <a:gd name="f134" fmla="+- 10800 0 f128"/>
              <a:gd name="f135" fmla="+- 10800 0 f129"/>
              <a:gd name="f136" fmla="+- 10800 0 f130"/>
              <a:gd name="f137" fmla="+- 10800 0 f131"/>
              <a:gd name="f138" fmla="*/ f132 1 f3"/>
              <a:gd name="f139" fmla="*/ f133 1 f3"/>
              <a:gd name="f140" fmla="*/ f134 f20 1"/>
              <a:gd name="f141" fmla="*/ f135 f21 1"/>
              <a:gd name="f142" fmla="*/ f136 f20 1"/>
              <a:gd name="f143" fmla="*/ f137 f21 1"/>
              <a:gd name="f144" fmla="+- 0 0 f138"/>
              <a:gd name="f145" fmla="+- 0 0 f139"/>
              <a:gd name="f146" fmla="+- 0 0 f144"/>
              <a:gd name="f147" fmla="+- 0 0 f145"/>
              <a:gd name="f148" fmla="*/ f146 f3 1"/>
              <a:gd name="f149" fmla="*/ f147 f3 1"/>
              <a:gd name="f150" fmla="*/ f148 1 f10"/>
              <a:gd name="f151" fmla="*/ f149 1 f10"/>
              <a:gd name="f152" fmla="+- f150 0 f4"/>
              <a:gd name="f153" fmla="+- f151 0 f4"/>
              <a:gd name="f154" fmla="sin 1 f152"/>
              <a:gd name="f155" fmla="cos 1 f152"/>
              <a:gd name="f156" fmla="sin 1 f153"/>
              <a:gd name="f157" fmla="cos 1 f153"/>
              <a:gd name="f158" fmla="+- 0 0 f154"/>
              <a:gd name="f159" fmla="+- 0 0 f155"/>
              <a:gd name="f160" fmla="+- 0 0 f156"/>
              <a:gd name="f161" fmla="+- 0 0 f157"/>
              <a:gd name="f162" fmla="+- 0 0 f158"/>
              <a:gd name="f163" fmla="+- 0 0 f159"/>
              <a:gd name="f164" fmla="+- 0 0 f160"/>
              <a:gd name="f165" fmla="+- 0 0 f161"/>
              <a:gd name="f166" fmla="val f162"/>
              <a:gd name="f167" fmla="val f163"/>
              <a:gd name="f168" fmla="val f164"/>
              <a:gd name="f169" fmla="val f165"/>
              <a:gd name="f170" fmla="+- 0 0 f166"/>
              <a:gd name="f171" fmla="+- 0 0 f167"/>
              <a:gd name="f172" fmla="+- 0 0 f168"/>
              <a:gd name="f173" fmla="+- 0 0 f169"/>
              <a:gd name="f174" fmla="*/ 10800 f170 1"/>
              <a:gd name="f175" fmla="*/ 10800 f171 1"/>
              <a:gd name="f176" fmla="*/ 10800 f172 1"/>
              <a:gd name="f177" fmla="*/ 10800 f173 1"/>
              <a:gd name="f178" fmla="+- f174 10800 0"/>
              <a:gd name="f179" fmla="+- f175 10800 0"/>
              <a:gd name="f180" fmla="+- f176 10800 0"/>
              <a:gd name="f181" fmla="+- f177 10800 0"/>
              <a:gd name="f182" fmla="+- f180 0 f35"/>
              <a:gd name="f183" fmla="+- f181 0 f35"/>
              <a:gd name="f184" fmla="+- f178 0 f35"/>
              <a:gd name="f185" fmla="+- f179 0 f35"/>
              <a:gd name="f186" fmla="+- 0 0 f182"/>
              <a:gd name="f187" fmla="+- 0 0 f183"/>
              <a:gd name="f188" fmla="+- 0 0 f184"/>
              <a:gd name="f189" fmla="+- 0 0 f185"/>
              <a:gd name="f190" fmla="+- 0 0 f186"/>
              <a:gd name="f191" fmla="+- 0 0 f187"/>
              <a:gd name="f192" fmla="+- 0 0 f188"/>
              <a:gd name="f193" fmla="+- 0 0 f189"/>
              <a:gd name="f194" fmla="at2 f190 f191"/>
              <a:gd name="f195" fmla="at2 f192 f193"/>
              <a:gd name="f196" fmla="+- f194 f4 0"/>
              <a:gd name="f197" fmla="+- f195 f4 0"/>
              <a:gd name="f198" fmla="*/ f196 f10 1"/>
              <a:gd name="f199" fmla="*/ f197 f10 1"/>
              <a:gd name="f200" fmla="*/ f198 1 f3"/>
              <a:gd name="f201" fmla="*/ f199 1 f3"/>
              <a:gd name="f202" fmla="+- 0 0 f200"/>
              <a:gd name="f203" fmla="+- 0 0 f201"/>
              <a:gd name="f204" fmla="val f202"/>
              <a:gd name="f205" fmla="val f203"/>
              <a:gd name="f206" fmla="+- 0 0 f204"/>
              <a:gd name="f207" fmla="+- 0 0 f205"/>
              <a:gd name="f208" fmla="*/ f206 f3 1"/>
              <a:gd name="f209" fmla="*/ f207 f3 1"/>
              <a:gd name="f210" fmla="*/ f208 1 f10"/>
              <a:gd name="f211" fmla="*/ f209 1 f10"/>
              <a:gd name="f212" fmla="+- f210 0 f4"/>
              <a:gd name="f213" fmla="+- f211 0 f4"/>
              <a:gd name="f214" fmla="+- f213 0 f212"/>
              <a:gd name="f215" fmla="+- f212 f4 0"/>
              <a:gd name="f216" fmla="+- f213 f4 0"/>
              <a:gd name="f217" fmla="+- f214 f2 0"/>
              <a:gd name="f218" fmla="*/ f215 f10 1"/>
              <a:gd name="f219" fmla="*/ f216 f10 1"/>
              <a:gd name="f220" fmla="?: f214 f214 f217"/>
              <a:gd name="f221" fmla="*/ f218 1 f3"/>
              <a:gd name="f222" fmla="*/ f219 1 f3"/>
              <a:gd name="f223" fmla="+- 0 0 f221"/>
              <a:gd name="f224" fmla="+- 0 0 f222"/>
              <a:gd name="f225" fmla="+- 0 0 f223"/>
              <a:gd name="f226" fmla="+- 0 0 f224"/>
              <a:gd name="f227" fmla="*/ f225 f3 1"/>
              <a:gd name="f228" fmla="*/ f226 f3 1"/>
              <a:gd name="f229" fmla="*/ f227 1 f10"/>
              <a:gd name="f230" fmla="*/ f228 1 f10"/>
              <a:gd name="f231" fmla="+- f229 0 f4"/>
              <a:gd name="f232" fmla="+- f230 0 f4"/>
              <a:gd name="f233" fmla="cos 1 f231"/>
              <a:gd name="f234" fmla="sin 1 f231"/>
              <a:gd name="f235" fmla="cos 1 f232"/>
              <a:gd name="f236" fmla="sin 1 f232"/>
              <a:gd name="f237" fmla="+- 0 0 f233"/>
              <a:gd name="f238" fmla="+- 0 0 f234"/>
              <a:gd name="f239" fmla="+- 0 0 f235"/>
              <a:gd name="f240" fmla="+- 0 0 f236"/>
              <a:gd name="f241" fmla="+- 0 0 f237"/>
              <a:gd name="f242" fmla="+- 0 0 f238"/>
              <a:gd name="f243" fmla="+- 0 0 f239"/>
              <a:gd name="f244" fmla="+- 0 0 f240"/>
              <a:gd name="f245" fmla="val f241"/>
              <a:gd name="f246" fmla="val f242"/>
              <a:gd name="f247" fmla="val f243"/>
              <a:gd name="f248" fmla="val f244"/>
              <a:gd name="f249" fmla="+- 0 0 f245"/>
              <a:gd name="f250" fmla="+- 0 0 f246"/>
              <a:gd name="f251" fmla="+- 0 0 f247"/>
              <a:gd name="f252" fmla="+- 0 0 f248"/>
              <a:gd name="f253" fmla="*/ f28 f249 1"/>
              <a:gd name="f254" fmla="*/ f28 f250 1"/>
              <a:gd name="f255" fmla="*/ f28 f251 1"/>
              <a:gd name="f256" fmla="*/ f28 f252 1"/>
              <a:gd name="f257" fmla="*/ f253 f253 1"/>
              <a:gd name="f258" fmla="*/ f254 f254 1"/>
              <a:gd name="f259" fmla="*/ f255 f255 1"/>
              <a:gd name="f260" fmla="*/ f256 f256 1"/>
              <a:gd name="f261" fmla="+- f257 f258 0"/>
              <a:gd name="f262" fmla="+- f259 f260 0"/>
              <a:gd name="f263" fmla="sqrt f261"/>
              <a:gd name="f264" fmla="sqrt f262"/>
              <a:gd name="f265" fmla="*/ f36 1 f263"/>
              <a:gd name="f266" fmla="*/ f36 1 f264"/>
              <a:gd name="f267" fmla="*/ f249 f265 1"/>
              <a:gd name="f268" fmla="*/ f250 f265 1"/>
              <a:gd name="f269" fmla="*/ f251 f266 1"/>
              <a:gd name="f270" fmla="*/ f252 f266 1"/>
              <a:gd name="f271" fmla="+- f35 0 f267"/>
              <a:gd name="f272" fmla="+- f35 0 f268"/>
              <a:gd name="f273" fmla="+- f35 0 f269"/>
              <a:gd name="f274" fmla="+- f35 0 f270"/>
              <a:gd name="f275" fmla="*/ f271 f20 1"/>
              <a:gd name="f276" fmla="*/ f272 f21 1"/>
              <a:gd name="f277" fmla="*/ f273 f20 1"/>
              <a:gd name="f278" fmla="*/ f274 f21 1"/>
            </a:gdLst>
            <a:ahLst>
              <a:ahPolar gdRefAng="f0" minAng="f8" maxAng="f17">
                <a:pos x="f140" y="f141"/>
              </a:ahPolar>
              <a:ahPolar gdRefAng="f1" minAng="f8" maxAng="f17">
                <a:pos x="f142" y="f143"/>
              </a:ahPolar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41">
                <a:pos x="f275" y="f276"/>
              </a:cxn>
              <a:cxn ang="f41">
                <a:pos x="f277" y="f278"/>
              </a:cxn>
              <a:cxn ang="f41">
                <a:pos x="f33" y="f34"/>
              </a:cxn>
            </a:cxnLst>
            <a:rect l="f44" t="f47" r="f45" b="f46"/>
            <a:pathLst>
              <a:path w="21600" h="21600">
                <a:moveTo>
                  <a:pt x="f271" y="f272"/>
                </a:moveTo>
                <a:arcTo wR="f28" hR="f28" stAng="f212" swAng="f220"/>
                <a:lnTo>
                  <a:pt x="f11" y="f11"/>
                </a:lnTo>
                <a:close/>
              </a:path>
            </a:pathLst>
          </a:custGeom>
          <a:solidFill>
            <a:srgbClr val="333333"/>
          </a:solidFill>
          <a:ln w="0">
            <a:solidFill>
              <a:srgbClr val="000000"/>
            </a:solidFill>
            <a:prstDash val="solid"/>
          </a:ln>
        </p:spPr>
        <p:txBody>
          <a:bodyPr vert="horz" wrap="square" lIns="81643" tIns="40817" rIns="81643" bIns="40817" anchor="ctr" anchorCtr="0" compatLnSpc="0"/>
          <a:lstStyle/>
          <a:p>
            <a:pPr defTabSz="829452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>
              <a:solidFill>
                <a:srgbClr val="000000"/>
              </a:solidFill>
              <a:latin typeface="Liberation Sans" pitchFamily="18"/>
              <a:ea typeface="DejaVu Sans" pitchFamily="2"/>
              <a:cs typeface="DejaVu Sans" pitchFamily="2"/>
            </a:endParaRPr>
          </a:p>
        </p:txBody>
      </p:sp>
      <p:sp>
        <p:nvSpPr>
          <p:cNvPr id="76" name="TextBox 32"/>
          <p:cNvSpPr txBox="1"/>
          <p:nvPr/>
        </p:nvSpPr>
        <p:spPr>
          <a:xfrm>
            <a:off x="2585306" y="5700277"/>
            <a:ext cx="925116" cy="323258"/>
          </a:xfrm>
          <a:prstGeom prst="rect">
            <a:avLst/>
          </a:prstGeom>
          <a:noFill/>
          <a:ln>
            <a:noFill/>
          </a:ln>
        </p:spPr>
        <p:txBody>
          <a:bodyPr vert="horz" wrap="square" lIns="81643" tIns="40817" rIns="81643" bIns="40817" anchor="t" anchorCtr="0" compatLnSpc="0">
            <a:spAutoFit/>
          </a:bodyPr>
          <a:lstStyle/>
          <a:p>
            <a:pPr defTabSz="829452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600" i="1">
                <a:solidFill>
                  <a:srgbClr val="000000"/>
                </a:solidFill>
                <a:latin typeface="Arial" pitchFamily="18"/>
                <a:ea typeface="Andale Sans UI" pitchFamily="2"/>
                <a:cs typeface="Tahoma" pitchFamily="2"/>
              </a:rPr>
              <a:t>Seller</a:t>
            </a:r>
          </a:p>
        </p:txBody>
      </p:sp>
      <p:sp>
        <p:nvSpPr>
          <p:cNvPr id="77" name="TextBox 33"/>
          <p:cNvSpPr txBox="1"/>
          <p:nvPr/>
        </p:nvSpPr>
        <p:spPr>
          <a:xfrm>
            <a:off x="1979712" y="4295962"/>
            <a:ext cx="1253146" cy="318393"/>
          </a:xfrm>
          <a:prstGeom prst="rect">
            <a:avLst/>
          </a:prstGeom>
          <a:noFill/>
          <a:ln>
            <a:noFill/>
          </a:ln>
        </p:spPr>
        <p:txBody>
          <a:bodyPr vert="horz" wrap="square" lIns="81643" tIns="40817" rIns="81643" bIns="40817" anchor="t" anchorCtr="0" compatLnSpc="0">
            <a:spAutoFit/>
          </a:bodyPr>
          <a:lstStyle/>
          <a:p>
            <a:pPr defTabSz="829452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600" i="1" dirty="0" smtClean="0">
                <a:solidFill>
                  <a:srgbClr val="000000"/>
                </a:solidFill>
                <a:latin typeface="Arial" pitchFamily="18"/>
                <a:ea typeface="Andale Sans UI" pitchFamily="2"/>
                <a:cs typeface="Tahoma" pitchFamily="2"/>
              </a:rPr>
              <a:t>Customer</a:t>
            </a:r>
            <a:endParaRPr lang="de-DE" sz="1000" i="1" dirty="0">
              <a:solidFill>
                <a:srgbClr val="000000"/>
              </a:solidFill>
              <a:latin typeface="Arial" pitchFamily="18"/>
              <a:ea typeface="Andale Sans UI" pitchFamily="2"/>
              <a:cs typeface="Tahoma" pitchFamily="2"/>
            </a:endParaRPr>
          </a:p>
        </p:txBody>
      </p:sp>
      <p:sp>
        <p:nvSpPr>
          <p:cNvPr id="78" name="TextBox 37"/>
          <p:cNvSpPr txBox="1"/>
          <p:nvPr/>
        </p:nvSpPr>
        <p:spPr>
          <a:xfrm>
            <a:off x="4056127" y="5872313"/>
            <a:ext cx="1382295" cy="323258"/>
          </a:xfrm>
          <a:prstGeom prst="rect">
            <a:avLst/>
          </a:prstGeom>
          <a:noFill/>
          <a:ln>
            <a:noFill/>
          </a:ln>
        </p:spPr>
        <p:txBody>
          <a:bodyPr vert="horz" wrap="square" lIns="81643" tIns="40817" rIns="81643" bIns="40817" anchor="t" anchorCtr="0" compatLnSpc="0">
            <a:spAutoFit/>
          </a:bodyPr>
          <a:lstStyle/>
          <a:p>
            <a:pPr defTabSz="829452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600" i="1">
                <a:solidFill>
                  <a:srgbClr val="000000"/>
                </a:solidFill>
                <a:latin typeface="Arial" pitchFamily="18"/>
                <a:ea typeface="Andale Sans UI" pitchFamily="2"/>
                <a:cs typeface="Tahoma" pitchFamily="2"/>
              </a:rPr>
              <a:t>Developer</a:t>
            </a:r>
            <a:endParaRPr lang="de-DE" sz="1000" i="1">
              <a:solidFill>
                <a:srgbClr val="000000"/>
              </a:solidFill>
              <a:latin typeface="Arial" pitchFamily="18"/>
              <a:ea typeface="Andale Sans UI" pitchFamily="2"/>
              <a:cs typeface="Tahoma" pitchFamily="2"/>
            </a:endParaRPr>
          </a:p>
        </p:txBody>
      </p:sp>
      <p:sp>
        <p:nvSpPr>
          <p:cNvPr id="79" name="Freeform 11"/>
          <p:cNvSpPr/>
          <p:nvPr/>
        </p:nvSpPr>
        <p:spPr>
          <a:xfrm>
            <a:off x="1979712" y="1790313"/>
            <a:ext cx="489825" cy="537070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abs f3"/>
              <a:gd name="f9" fmla="abs f4"/>
              <a:gd name="f10" fmla="abs f5"/>
              <a:gd name="f11" fmla="+- 2700000 f1 0"/>
              <a:gd name="f12" fmla="?: f8 f3 1"/>
              <a:gd name="f13" fmla="?: f9 f4 1"/>
              <a:gd name="f14" fmla="?: f10 f5 1"/>
              <a:gd name="f15" fmla="+- f11 0 f1"/>
              <a:gd name="f16" fmla="*/ f12 1 21600"/>
              <a:gd name="f17" fmla="*/ f13 1 21600"/>
              <a:gd name="f18" fmla="*/ 21600 f12 1"/>
              <a:gd name="f19" fmla="*/ 21600 f13 1"/>
              <a:gd name="f20" fmla="+- f15 f1 0"/>
              <a:gd name="f21" fmla="min f17 f16"/>
              <a:gd name="f22" fmla="*/ f18 1 f14"/>
              <a:gd name="f23" fmla="*/ f19 1 f14"/>
              <a:gd name="f24" fmla="*/ f20 f7 1"/>
              <a:gd name="f25" fmla="val f22"/>
              <a:gd name="f26" fmla="val f23"/>
              <a:gd name="f27" fmla="*/ f24 1 f0"/>
              <a:gd name="f28" fmla="*/ f6 f21 1"/>
              <a:gd name="f29" fmla="+- f26 0 f6"/>
              <a:gd name="f30" fmla="+- f25 0 f6"/>
              <a:gd name="f31" fmla="+- 0 0 f27"/>
              <a:gd name="f32" fmla="*/ f29 1 2"/>
              <a:gd name="f33" fmla="*/ f30 1 2"/>
              <a:gd name="f34" fmla="+- 0 0 f31"/>
              <a:gd name="f35" fmla="+- f6 f32 0"/>
              <a:gd name="f36" fmla="+- f6 f33 0"/>
              <a:gd name="f37" fmla="*/ f34 f0 1"/>
              <a:gd name="f38" fmla="*/ f33 f21 1"/>
              <a:gd name="f39" fmla="*/ f32 f21 1"/>
              <a:gd name="f40" fmla="*/ f37 1 f7"/>
              <a:gd name="f41" fmla="*/ f35 f21 1"/>
              <a:gd name="f42" fmla="+- f40 0 f1"/>
              <a:gd name="f43" fmla="cos 1 f42"/>
              <a:gd name="f44" fmla="sin 1 f42"/>
              <a:gd name="f45" fmla="+- 0 0 f43"/>
              <a:gd name="f46" fmla="+- 0 0 f44"/>
              <a:gd name="f47" fmla="+- 0 0 f45"/>
              <a:gd name="f48" fmla="+- 0 0 f46"/>
              <a:gd name="f49" fmla="val f47"/>
              <a:gd name="f50" fmla="val f48"/>
              <a:gd name="f51" fmla="*/ f49 f33 1"/>
              <a:gd name="f52" fmla="*/ f50 f32 1"/>
              <a:gd name="f53" fmla="+- f36 0 f51"/>
              <a:gd name="f54" fmla="+- f36 f51 0"/>
              <a:gd name="f55" fmla="+- f35 0 f52"/>
              <a:gd name="f56" fmla="+- f35 f52 0"/>
              <a:gd name="f57" fmla="*/ f53 f21 1"/>
              <a:gd name="f58" fmla="*/ f55 f21 1"/>
              <a:gd name="f59" fmla="*/ f54 f21 1"/>
              <a:gd name="f60" fmla="*/ f56 f2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57" t="f58" r="f59" b="f60"/>
            <a:pathLst>
              <a:path>
                <a:moveTo>
                  <a:pt x="f28" y="f41"/>
                </a:moveTo>
                <a:arcTo wR="f38" hR="f39" stAng="f0" swAng="f1"/>
                <a:arcTo wR="f38" hR="f39" stAng="f2" swAng="f1"/>
                <a:arcTo wR="f38" hR="f39" stAng="f6" swAng="f1"/>
                <a:arcTo wR="f38" hR="f39" stAng="f1" swAng="f1"/>
                <a:close/>
              </a:path>
            </a:pathLst>
          </a:custGeom>
          <a:solidFill>
            <a:srgbClr val="FFFF99"/>
          </a:solidFill>
          <a:ln w="0">
            <a:solidFill>
              <a:srgbClr val="000000"/>
            </a:solidFill>
            <a:prstDash val="solid"/>
          </a:ln>
        </p:spPr>
        <p:txBody>
          <a:bodyPr vert="horz" wrap="square" lIns="81643" tIns="40817" rIns="81643" bIns="40817" anchor="ctr" anchorCtr="1" compatLnSpc="0"/>
          <a:lstStyle/>
          <a:p>
            <a:pPr defTabSz="829452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>
              <a:solidFill>
                <a:srgbClr val="000000"/>
              </a:solidFill>
              <a:latin typeface="Liberation Sans" pitchFamily="18"/>
              <a:ea typeface="DejaVu Sans" pitchFamily="2"/>
              <a:cs typeface="DejaVu Sans" pitchFamily="2"/>
            </a:endParaRPr>
          </a:p>
        </p:txBody>
      </p:sp>
      <p:sp>
        <p:nvSpPr>
          <p:cNvPr id="80" name="Rectangle 12"/>
          <p:cNvSpPr/>
          <p:nvPr/>
        </p:nvSpPr>
        <p:spPr>
          <a:xfrm>
            <a:off x="2142987" y="2295922"/>
            <a:ext cx="163275" cy="358048"/>
          </a:xfrm>
          <a:prstGeom prst="rect">
            <a:avLst/>
          </a:prstGeom>
          <a:solidFill>
            <a:srgbClr val="C0C0C0"/>
          </a:solidFill>
          <a:ln w="0">
            <a:solidFill>
              <a:srgbClr val="000000"/>
            </a:solidFill>
            <a:prstDash val="solid"/>
          </a:ln>
        </p:spPr>
        <p:txBody>
          <a:bodyPr vert="horz" wrap="square" lIns="81643" tIns="40817" rIns="81643" bIns="40817" anchor="ctr" anchorCtr="1" compatLnSpc="0"/>
          <a:lstStyle/>
          <a:p>
            <a:pPr defTabSz="829452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>
              <a:solidFill>
                <a:srgbClr val="000000"/>
              </a:solidFill>
              <a:latin typeface="Liberation Sans" pitchFamily="18"/>
              <a:ea typeface="DejaVu Sans" pitchFamily="2"/>
              <a:cs typeface="DejaVu Sans" pitchFamily="2"/>
            </a:endParaRPr>
          </a:p>
        </p:txBody>
      </p:sp>
      <p:sp>
        <p:nvSpPr>
          <p:cNvPr id="81" name="Rectangle 23"/>
          <p:cNvSpPr/>
          <p:nvPr/>
        </p:nvSpPr>
        <p:spPr>
          <a:xfrm>
            <a:off x="2142987" y="2295922"/>
            <a:ext cx="163275" cy="358048"/>
          </a:xfrm>
          <a:prstGeom prst="rect">
            <a:avLst/>
          </a:prstGeom>
          <a:solidFill>
            <a:srgbClr val="C0C0C0"/>
          </a:solidFill>
          <a:ln w="0">
            <a:solidFill>
              <a:srgbClr val="000000"/>
            </a:solidFill>
            <a:prstDash val="solid"/>
          </a:ln>
        </p:spPr>
        <p:txBody>
          <a:bodyPr vert="horz" wrap="square" lIns="81643" tIns="40817" rIns="81643" bIns="40817" anchor="ctr" anchorCtr="1" compatLnSpc="0"/>
          <a:lstStyle/>
          <a:p>
            <a:pPr defTabSz="829452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>
              <a:solidFill>
                <a:srgbClr val="000000"/>
              </a:solidFill>
              <a:latin typeface="Liberation Sans" pitchFamily="18"/>
              <a:ea typeface="DejaVu Sans" pitchFamily="2"/>
              <a:cs typeface="DejaVu Sans" pitchFamily="2"/>
            </a:endParaRPr>
          </a:p>
        </p:txBody>
      </p:sp>
      <p:sp>
        <p:nvSpPr>
          <p:cNvPr id="82" name="TextBox 37"/>
          <p:cNvSpPr txBox="1"/>
          <p:nvPr/>
        </p:nvSpPr>
        <p:spPr>
          <a:xfrm>
            <a:off x="1676346" y="2803351"/>
            <a:ext cx="1382295" cy="323258"/>
          </a:xfrm>
          <a:prstGeom prst="rect">
            <a:avLst/>
          </a:prstGeom>
          <a:noFill/>
          <a:ln>
            <a:noFill/>
          </a:ln>
        </p:spPr>
        <p:txBody>
          <a:bodyPr vert="horz" wrap="square" lIns="81643" tIns="40817" rIns="81643" bIns="40817" anchor="t" anchorCtr="0" compatLnSpc="0">
            <a:spAutoFit/>
          </a:bodyPr>
          <a:lstStyle/>
          <a:p>
            <a:pPr defTabSz="829452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600" i="1" dirty="0" smtClean="0">
                <a:solidFill>
                  <a:srgbClr val="000000"/>
                </a:solidFill>
                <a:latin typeface="Arial" pitchFamily="18"/>
                <a:ea typeface="Andale Sans UI" pitchFamily="2"/>
                <a:cs typeface="Tahoma" pitchFamily="2"/>
              </a:rPr>
              <a:t>Hacker</a:t>
            </a:r>
            <a:endParaRPr lang="de-DE" sz="1000" i="1" dirty="0">
              <a:solidFill>
                <a:srgbClr val="000000"/>
              </a:solidFill>
              <a:latin typeface="Arial" pitchFamily="18"/>
              <a:ea typeface="Andale Sans UI" pitchFamily="2"/>
              <a:cs typeface="Tahoma" pitchFamily="2"/>
            </a:endParaRPr>
          </a:p>
        </p:txBody>
      </p:sp>
      <p:sp>
        <p:nvSpPr>
          <p:cNvPr id="83" name="Straight Connector 26"/>
          <p:cNvSpPr/>
          <p:nvPr/>
        </p:nvSpPr>
        <p:spPr>
          <a:xfrm>
            <a:off x="2142987" y="2295922"/>
            <a:ext cx="3653297" cy="3273722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+- 0 0 0"/>
              <a:gd name="f8" fmla="abs f3"/>
              <a:gd name="f9" fmla="abs f4"/>
              <a:gd name="f10" fmla="abs f5"/>
              <a:gd name="f11" fmla="*/ f7 f0 1"/>
              <a:gd name="f12" fmla="?: f8 f3 1"/>
              <a:gd name="f13" fmla="?: f9 f4 1"/>
              <a:gd name="f14" fmla="?: f10 f5 1"/>
              <a:gd name="f15" fmla="*/ f11 1 f2"/>
              <a:gd name="f16" fmla="*/ f12 1 21600"/>
              <a:gd name="f17" fmla="*/ f13 1 21600"/>
              <a:gd name="f18" fmla="*/ 21600 f12 1"/>
              <a:gd name="f19" fmla="*/ 21600 f13 1"/>
              <a:gd name="f20" fmla="+- f15 0 f1"/>
              <a:gd name="f21" fmla="min f17 f16"/>
              <a:gd name="f22" fmla="*/ f18 1 f14"/>
              <a:gd name="f23" fmla="*/ f19 1 f14"/>
              <a:gd name="f24" fmla="val f22"/>
              <a:gd name="f25" fmla="val f23"/>
              <a:gd name="f26" fmla="*/ f6 f21 1"/>
              <a:gd name="f27" fmla="*/ f24 f21 1"/>
              <a:gd name="f28" fmla="*/ f25 f2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0">
                <a:pos x="f26" y="f26"/>
              </a:cxn>
              <a:cxn ang="f20">
                <a:pos x="f27" y="f28"/>
              </a:cxn>
            </a:cxnLst>
            <a:rect l="f26" t="f26" r="f27" b="f28"/>
            <a:pathLst>
              <a:path>
                <a:moveTo>
                  <a:pt x="f26" y="f26"/>
                </a:moveTo>
                <a:lnTo>
                  <a:pt x="f27" y="f28"/>
                </a:lnTo>
              </a:path>
            </a:pathLst>
          </a:custGeom>
          <a:noFill/>
          <a:ln w="0">
            <a:solidFill>
              <a:srgbClr val="000000"/>
            </a:solidFill>
            <a:custDash>
              <a:ds d="0" sp="0"/>
            </a:custDash>
            <a:tailEnd type="arrow"/>
          </a:ln>
        </p:spPr>
        <p:txBody>
          <a:bodyPr vert="horz" wrap="square" lIns="81643" tIns="40817" rIns="81643" bIns="40817" anchor="ctr" anchorCtr="1" compatLnSpc="0"/>
          <a:lstStyle/>
          <a:p>
            <a:pPr defTabSz="829452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>
              <a:solidFill>
                <a:srgbClr val="000000"/>
              </a:solidFill>
              <a:latin typeface="Liberation Sans" pitchFamily="18"/>
              <a:ea typeface="DejaVu Sans" pitchFamily="2"/>
              <a:cs typeface="DejaVu Sans" pitchFamily="2"/>
            </a:endParaRPr>
          </a:p>
        </p:txBody>
      </p:sp>
      <p:sp>
        <p:nvSpPr>
          <p:cNvPr id="84" name="Straight Connector 26"/>
          <p:cNvSpPr/>
          <p:nvPr/>
        </p:nvSpPr>
        <p:spPr>
          <a:xfrm>
            <a:off x="2306261" y="1790312"/>
            <a:ext cx="4462521" cy="3157077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+- 0 0 0"/>
              <a:gd name="f8" fmla="abs f3"/>
              <a:gd name="f9" fmla="abs f4"/>
              <a:gd name="f10" fmla="abs f5"/>
              <a:gd name="f11" fmla="*/ f7 f0 1"/>
              <a:gd name="f12" fmla="?: f8 f3 1"/>
              <a:gd name="f13" fmla="?: f9 f4 1"/>
              <a:gd name="f14" fmla="?: f10 f5 1"/>
              <a:gd name="f15" fmla="*/ f11 1 f2"/>
              <a:gd name="f16" fmla="*/ f12 1 21600"/>
              <a:gd name="f17" fmla="*/ f13 1 21600"/>
              <a:gd name="f18" fmla="*/ 21600 f12 1"/>
              <a:gd name="f19" fmla="*/ 21600 f13 1"/>
              <a:gd name="f20" fmla="+- f15 0 f1"/>
              <a:gd name="f21" fmla="min f17 f16"/>
              <a:gd name="f22" fmla="*/ f18 1 f14"/>
              <a:gd name="f23" fmla="*/ f19 1 f14"/>
              <a:gd name="f24" fmla="val f22"/>
              <a:gd name="f25" fmla="val f23"/>
              <a:gd name="f26" fmla="*/ f6 f21 1"/>
              <a:gd name="f27" fmla="*/ f24 f21 1"/>
              <a:gd name="f28" fmla="*/ f25 f2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0">
                <a:pos x="f26" y="f26"/>
              </a:cxn>
              <a:cxn ang="f20">
                <a:pos x="f27" y="f28"/>
              </a:cxn>
            </a:cxnLst>
            <a:rect l="f26" t="f26" r="f27" b="f28"/>
            <a:pathLst>
              <a:path>
                <a:moveTo>
                  <a:pt x="f26" y="f26"/>
                </a:moveTo>
                <a:lnTo>
                  <a:pt x="f27" y="f28"/>
                </a:lnTo>
              </a:path>
            </a:pathLst>
          </a:custGeom>
          <a:noFill/>
          <a:ln w="0">
            <a:solidFill>
              <a:srgbClr val="000000"/>
            </a:solidFill>
            <a:custDash>
              <a:ds d="0" sp="0"/>
            </a:custDash>
            <a:tailEnd type="arrow"/>
          </a:ln>
        </p:spPr>
        <p:txBody>
          <a:bodyPr vert="horz" wrap="square" lIns="81643" tIns="40817" rIns="81643" bIns="40817" anchor="ctr" anchorCtr="1" compatLnSpc="0"/>
          <a:lstStyle/>
          <a:p>
            <a:pPr defTabSz="829452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>
              <a:solidFill>
                <a:srgbClr val="000000"/>
              </a:solidFill>
              <a:latin typeface="Liberation Sans" pitchFamily="18"/>
              <a:ea typeface="DejaVu Sans" pitchFamily="2"/>
              <a:cs typeface="DejaVu Sans" pitchFamily="2"/>
            </a:endParaRPr>
          </a:p>
        </p:txBody>
      </p:sp>
      <p:sp>
        <p:nvSpPr>
          <p:cNvPr id="85" name="Salama 3"/>
          <p:cNvSpPr/>
          <p:nvPr/>
        </p:nvSpPr>
        <p:spPr>
          <a:xfrm>
            <a:off x="5803436" y="4947389"/>
            <a:ext cx="965347" cy="622255"/>
          </a:xfrm>
          <a:prstGeom prst="lightningBol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6" name="Picture 2" descr="C:\Users\rinma\Dropbox\Public\IIO12300-S11K12\Testikurssikamat S11K12\IFDKConsept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705012" y="2793664"/>
            <a:ext cx="1601446" cy="1200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8236149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smtClean="0"/>
              <a:t>Test Designer ?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i-FI" smtClean="0"/>
              <a:t>Desiger for test cases (has substance knowledge)</a:t>
            </a:r>
          </a:p>
          <a:p>
            <a:endParaRPr lang="fi-FI" smtClean="0"/>
          </a:p>
          <a:p>
            <a:endParaRPr lang="fi-FI"/>
          </a:p>
          <a:p>
            <a:pPr marL="0" indent="0">
              <a:buNone/>
            </a:pPr>
            <a:endParaRPr lang="en-US"/>
          </a:p>
        </p:txBody>
      </p:sp>
      <p:pic>
        <p:nvPicPr>
          <p:cNvPr id="4" name="Picture 132"/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323528" y="300488"/>
            <a:ext cx="1208306" cy="1208431"/>
          </a:xfrm>
          <a:prstGeom prst="rect">
            <a:avLst/>
          </a:prstGeom>
          <a:noFill/>
          <a:ln>
            <a:noFill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3923928" y="3101429"/>
            <a:ext cx="2016224" cy="175432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i-FI" smtClean="0"/>
              <a:t>Test Case</a:t>
            </a:r>
          </a:p>
          <a:p>
            <a:endParaRPr lang="fi-FI"/>
          </a:p>
          <a:p>
            <a:r>
              <a:rPr lang="fi-FI" smtClean="0"/>
              <a:t>Step 1</a:t>
            </a:r>
          </a:p>
          <a:p>
            <a:r>
              <a:rPr lang="fi-FI" smtClean="0"/>
              <a:t>Step 2</a:t>
            </a:r>
          </a:p>
          <a:p>
            <a:r>
              <a:rPr lang="fi-FI" smtClean="0"/>
              <a:t>Step 3</a:t>
            </a:r>
          </a:p>
          <a:p>
            <a:endParaRPr lang="fi-FI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519" y="2348880"/>
            <a:ext cx="1344013" cy="189966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59008" y="3978592"/>
            <a:ext cx="1490506" cy="2106722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>
            <a:off x="2336786" y="3330520"/>
            <a:ext cx="1440160" cy="1296144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mtClean="0"/>
              <a:t>Defines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92381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smtClean="0"/>
              <a:t>Tester ?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6100" y="1417638"/>
            <a:ext cx="8229600" cy="4277072"/>
          </a:xfrm>
        </p:spPr>
        <p:txBody>
          <a:bodyPr/>
          <a:lstStyle/>
          <a:p>
            <a:r>
              <a:rPr lang="fi-FI" smtClean="0"/>
              <a:t>Executes testing </a:t>
            </a:r>
          </a:p>
          <a:p>
            <a:r>
              <a:rPr lang="fi-FI" smtClean="0"/>
              <a:t>Creates reports and defect/bug/incident reports</a:t>
            </a:r>
          </a:p>
          <a:p>
            <a:endParaRPr lang="en-US"/>
          </a:p>
        </p:txBody>
      </p:sp>
      <p:pic>
        <p:nvPicPr>
          <p:cNvPr id="4" name="Picture 163"/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179512" y="414907"/>
            <a:ext cx="1002628" cy="1002731"/>
          </a:xfrm>
          <a:prstGeom prst="rect">
            <a:avLst/>
          </a:prstGeom>
          <a:noFill/>
          <a:ln>
            <a:noFill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1547664" y="3451937"/>
            <a:ext cx="2016224" cy="175432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i-FI" smtClean="0"/>
              <a:t>Test Case</a:t>
            </a:r>
          </a:p>
          <a:p>
            <a:endParaRPr lang="fi-FI"/>
          </a:p>
          <a:p>
            <a:r>
              <a:rPr lang="fi-FI" smtClean="0"/>
              <a:t>Step 1</a:t>
            </a:r>
          </a:p>
          <a:p>
            <a:r>
              <a:rPr lang="fi-FI" smtClean="0"/>
              <a:t>Step 2</a:t>
            </a:r>
          </a:p>
          <a:p>
            <a:r>
              <a:rPr lang="fi-FI" smtClean="0"/>
              <a:t>Step 3</a:t>
            </a:r>
          </a:p>
          <a:p>
            <a:endParaRPr lang="fi-FI"/>
          </a:p>
        </p:txBody>
      </p:sp>
      <p:sp>
        <p:nvSpPr>
          <p:cNvPr id="6" name="Right Arrow 5"/>
          <p:cNvSpPr/>
          <p:nvPr/>
        </p:nvSpPr>
        <p:spPr>
          <a:xfrm>
            <a:off x="3635896" y="4005064"/>
            <a:ext cx="1368152" cy="648072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mtClean="0"/>
              <a:t>Executes</a:t>
            </a:r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5178690" y="3645024"/>
            <a:ext cx="1656184" cy="1368152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i-FI" smtClean="0"/>
              <a:t>PASS / FAIL ?</a:t>
            </a:r>
          </a:p>
          <a:p>
            <a:pPr algn="ctr"/>
            <a:r>
              <a:rPr lang="fi-FI" smtClean="0"/>
              <a:t>Any Bugs?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34085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smtClean="0"/>
              <a:t>Test Manager ?</a:t>
            </a:r>
            <a:endParaRPr lang="en-US"/>
          </a:p>
        </p:txBody>
      </p:sp>
      <p:pic>
        <p:nvPicPr>
          <p:cNvPr id="4" name="Picture 126"/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179512" y="274638"/>
            <a:ext cx="1368152" cy="1368293"/>
          </a:xfrm>
          <a:prstGeom prst="rect">
            <a:avLst/>
          </a:prstGeom>
          <a:noFill/>
          <a:ln>
            <a:noFill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859275" y="2276872"/>
            <a:ext cx="489654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mtClean="0"/>
              <a:t>Has control ower testing process and resources</a:t>
            </a:r>
            <a:endParaRPr lang="en-US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mtClean="0"/>
              <a:t>This role exists in large projects and product lines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mtClean="0"/>
              <a:t>Testing Strategy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mtClean="0"/>
              <a:t>Management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smtClean="0"/>
              <a:t>Master Test Planning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i-FI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9280" y="3356992"/>
            <a:ext cx="5377520" cy="2964358"/>
          </a:xfrm>
          <a:prstGeom prst="rect">
            <a:avLst/>
          </a:prstGeom>
        </p:spPr>
      </p:pic>
      <p:pic>
        <p:nvPicPr>
          <p:cNvPr id="6" name="Picture 163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3779912" y="3573016"/>
            <a:ext cx="1002628" cy="1002731"/>
          </a:xfrm>
          <a:prstGeom prst="rect">
            <a:avLst/>
          </a:prstGeom>
          <a:noFill/>
          <a:ln>
            <a:noFill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</p:pic>
      <p:pic>
        <p:nvPicPr>
          <p:cNvPr id="7" name="Picture 163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5998040" y="3806831"/>
            <a:ext cx="1002628" cy="1002731"/>
          </a:xfrm>
          <a:prstGeom prst="rect">
            <a:avLst/>
          </a:prstGeom>
          <a:noFill/>
          <a:ln>
            <a:noFill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</p:pic>
      <p:pic>
        <p:nvPicPr>
          <p:cNvPr id="8" name="Picture 163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7181122" y="4066810"/>
            <a:ext cx="1002628" cy="1002731"/>
          </a:xfrm>
          <a:prstGeom prst="rect">
            <a:avLst/>
          </a:prstGeom>
          <a:noFill/>
          <a:ln>
            <a:noFill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</p:pic>
      <p:pic>
        <p:nvPicPr>
          <p:cNvPr id="9" name="Picture 126"/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7208073" y="5360966"/>
            <a:ext cx="668889" cy="668958"/>
          </a:xfrm>
          <a:prstGeom prst="rect">
            <a:avLst/>
          </a:prstGeom>
          <a:noFill/>
          <a:ln>
            <a:noFill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</p:pic>
      <p:pic>
        <p:nvPicPr>
          <p:cNvPr id="10" name="Picture 132"/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3698848" y="4034801"/>
            <a:ext cx="762173" cy="762252"/>
          </a:xfrm>
          <a:prstGeom prst="rect">
            <a:avLst/>
          </a:prstGeom>
          <a:noFill/>
          <a:ln>
            <a:noFill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</p:pic>
      <p:pic>
        <p:nvPicPr>
          <p:cNvPr id="11" name="Picture 132"/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7693975" y="5202198"/>
            <a:ext cx="672137" cy="672207"/>
          </a:xfrm>
          <a:prstGeom prst="rect">
            <a:avLst/>
          </a:prstGeom>
          <a:noFill/>
          <a:ln>
            <a:noFill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9766574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smtClean="0"/>
              <a:t>Test Management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i-FI" smtClean="0"/>
              <a:t>Reporting</a:t>
            </a:r>
          </a:p>
          <a:p>
            <a:r>
              <a:rPr lang="fi-FI" smtClean="0"/>
              <a:t>Executed Test case</a:t>
            </a:r>
          </a:p>
          <a:p>
            <a:r>
              <a:rPr lang="fi-FI" smtClean="0"/>
              <a:t>Not executed</a:t>
            </a:r>
          </a:p>
          <a:p>
            <a:r>
              <a:rPr lang="fi-FI" smtClean="0"/>
              <a:t>Blocked</a:t>
            </a:r>
          </a:p>
          <a:p>
            <a:r>
              <a:rPr lang="fi-FI" smtClean="0"/>
              <a:t>Who / Where / What? </a:t>
            </a:r>
          </a:p>
          <a:p>
            <a:r>
              <a:rPr lang="fi-FI" smtClean="0"/>
              <a:t>Founded bugs</a:t>
            </a:r>
          </a:p>
          <a:p>
            <a:endParaRPr lang="fi-FI" smtClean="0"/>
          </a:p>
        </p:txBody>
      </p:sp>
    </p:spTree>
    <p:extLst>
      <p:ext uri="{BB962C8B-B14F-4D97-AF65-F5344CB8AC3E}">
        <p14:creationId xmlns:p14="http://schemas.microsoft.com/office/powerpoint/2010/main" val="340114850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smtClean="0"/>
              <a:t>Test Engineer ?</a:t>
            </a:r>
            <a:endParaRPr lang="en-US"/>
          </a:p>
        </p:txBody>
      </p:sp>
      <p:pic>
        <p:nvPicPr>
          <p:cNvPr id="4" name="Picture 132"/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3275856" y="2703724"/>
            <a:ext cx="1640354" cy="1640524"/>
          </a:xfrm>
          <a:prstGeom prst="rect">
            <a:avLst/>
          </a:prstGeom>
          <a:noFill/>
          <a:ln>
            <a:noFill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</p:pic>
      <p:pic>
        <p:nvPicPr>
          <p:cNvPr id="5" name="Picture 163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722788" y="2703724"/>
            <a:ext cx="1841119" cy="1841309"/>
          </a:xfrm>
          <a:prstGeom prst="rect">
            <a:avLst/>
          </a:prstGeom>
          <a:noFill/>
          <a:ln>
            <a:noFill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</p:pic>
      <p:pic>
        <p:nvPicPr>
          <p:cNvPr id="6" name="Picture 126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4355976" y="2636912"/>
            <a:ext cx="1785677" cy="1785861"/>
          </a:xfrm>
          <a:prstGeom prst="rect">
            <a:avLst/>
          </a:prstGeom>
          <a:noFill/>
          <a:ln>
            <a:noFill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0633808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i-FI" b="1" dirty="0" err="1" smtClean="0">
                <a:solidFill>
                  <a:srgbClr val="000000"/>
                </a:solidFill>
                <a:latin typeface="Roboto Lt" pitchFamily="2" charset="0"/>
                <a:ea typeface="Roboto Lt" pitchFamily="2" charset="0"/>
                <a:cs typeface="SimSun" pitchFamily="2"/>
              </a:rPr>
              <a:t>Example</a:t>
            </a:r>
            <a:r>
              <a:rPr lang="fi-FI" b="1" dirty="0" smtClean="0">
                <a:solidFill>
                  <a:srgbClr val="000000"/>
                </a:solidFill>
                <a:latin typeface="Roboto Lt" pitchFamily="2" charset="0"/>
                <a:ea typeface="Roboto Lt" pitchFamily="2" charset="0"/>
                <a:cs typeface="SimSun" pitchFamily="2"/>
              </a:rPr>
              <a:t> Product </a:t>
            </a:r>
            <a:r>
              <a:rPr lang="fi-FI" b="1" dirty="0" err="1" smtClean="0">
                <a:solidFill>
                  <a:srgbClr val="000000"/>
                </a:solidFill>
                <a:latin typeface="Roboto Lt" pitchFamily="2" charset="0"/>
                <a:ea typeface="Roboto Lt" pitchFamily="2" charset="0"/>
                <a:cs typeface="SimSun" pitchFamily="2"/>
              </a:rPr>
              <a:t>verification</a:t>
            </a:r>
            <a:r>
              <a:rPr lang="fi-FI" b="1" dirty="0" smtClean="0">
                <a:solidFill>
                  <a:srgbClr val="000000"/>
                </a:solidFill>
                <a:latin typeface="Roboto Lt" pitchFamily="2" charset="0"/>
                <a:ea typeface="Roboto Lt" pitchFamily="2" charset="0"/>
                <a:cs typeface="SimSun" pitchFamily="2"/>
              </a:rPr>
              <a:t> &amp; </a:t>
            </a:r>
            <a:r>
              <a:rPr lang="fi-FI" b="1" dirty="0" err="1" smtClean="0">
                <a:solidFill>
                  <a:srgbClr val="000000"/>
                </a:solidFill>
                <a:latin typeface="Roboto Lt" pitchFamily="2" charset="0"/>
                <a:ea typeface="Roboto Lt" pitchFamily="2" charset="0"/>
                <a:cs typeface="SimSun" pitchFamily="2"/>
              </a:rPr>
              <a:t>validation</a:t>
            </a:r>
            <a:r>
              <a:rPr lang="fi-FI" b="1" dirty="0" smtClean="0">
                <a:solidFill>
                  <a:srgbClr val="000000"/>
                </a:solidFill>
                <a:latin typeface="Roboto Lt" pitchFamily="2" charset="0"/>
                <a:ea typeface="Roboto Lt" pitchFamily="2" charset="0"/>
                <a:cs typeface="SimSun" pitchFamily="2"/>
              </a:rPr>
              <a:t> </a:t>
            </a:r>
            <a:r>
              <a:rPr lang="fi-FI" b="1" dirty="0" err="1" smtClean="0">
                <a:solidFill>
                  <a:srgbClr val="000000"/>
                </a:solidFill>
                <a:latin typeface="Roboto Lt" pitchFamily="2" charset="0"/>
                <a:ea typeface="Roboto Lt" pitchFamily="2" charset="0"/>
                <a:cs typeface="SimSun" pitchFamily="2"/>
              </a:rPr>
              <a:t>organization</a:t>
            </a:r>
            <a:endParaRPr lang="en-US" dirty="0"/>
          </a:p>
        </p:txBody>
      </p:sp>
      <p:sp>
        <p:nvSpPr>
          <p:cNvPr id="4" name="Rectangle 96"/>
          <p:cNvSpPr/>
          <p:nvPr/>
        </p:nvSpPr>
        <p:spPr>
          <a:xfrm>
            <a:off x="571135" y="4237168"/>
            <a:ext cx="6499402" cy="2238427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+- f3 0 f2"/>
              <a:gd name="f7" fmla="*/ f6 1 21600"/>
              <a:gd name="f8" fmla="*/ f2 1 f7"/>
              <a:gd name="f9" fmla="*/ f3 1 f7"/>
              <a:gd name="f10" fmla="*/ f8 f4 1"/>
              <a:gd name="f11" fmla="*/ f9 f4 1"/>
              <a:gd name="f12" fmla="*/ f9 f5 1"/>
              <a:gd name="f13" fmla="*/ f8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0" t="f13" r="f11" b="f12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none" lIns="82945" tIns="82945" rIns="82945" bIns="41473" anchor="ctr" anchorCtr="0" compatLnSpc="1"/>
          <a:lstStyle/>
          <a:p>
            <a:pPr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i-FI" sz="1100">
              <a:solidFill>
                <a:srgbClr val="000000"/>
              </a:solidFill>
              <a:latin typeface="Bitstream Vera Sans Mono" pitchFamily="49"/>
              <a:ea typeface="SimSun" pitchFamily="2"/>
              <a:cs typeface="SimSun" pitchFamily="2"/>
            </a:endParaRPr>
          </a:p>
        </p:txBody>
      </p:sp>
      <p:sp>
        <p:nvSpPr>
          <p:cNvPr id="5" name="Rectangle 8"/>
          <p:cNvSpPr/>
          <p:nvPr/>
        </p:nvSpPr>
        <p:spPr>
          <a:xfrm>
            <a:off x="2052374" y="5061266"/>
            <a:ext cx="4281744" cy="1320062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+- f3 0 f2"/>
              <a:gd name="f7" fmla="*/ f6 1 21600"/>
              <a:gd name="f8" fmla="*/ f2 1 f7"/>
              <a:gd name="f9" fmla="*/ f3 1 f7"/>
              <a:gd name="f10" fmla="*/ f8 f4 1"/>
              <a:gd name="f11" fmla="*/ f9 f4 1"/>
              <a:gd name="f12" fmla="*/ f9 f5 1"/>
              <a:gd name="f13" fmla="*/ f8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0" t="f13" r="f11" b="f12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wrap="none" lIns="82945" tIns="82945" rIns="82945" bIns="41473" anchor="ctr" anchorCtr="0" compatLnSpc="1"/>
          <a:lstStyle/>
          <a:p>
            <a:pPr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i-FI" sz="1100">
              <a:solidFill>
                <a:srgbClr val="000000"/>
              </a:solidFill>
              <a:latin typeface="Bitstream Vera Sans Mono" pitchFamily="49"/>
              <a:ea typeface="SimSun" pitchFamily="2"/>
              <a:cs typeface="SimSun" pitchFamily="2"/>
            </a:endParaRPr>
          </a:p>
        </p:txBody>
      </p:sp>
      <p:sp>
        <p:nvSpPr>
          <p:cNvPr id="6" name="Text Box 48"/>
          <p:cNvSpPr/>
          <p:nvPr/>
        </p:nvSpPr>
        <p:spPr>
          <a:xfrm>
            <a:off x="1020540" y="5373633"/>
            <a:ext cx="952981" cy="440463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+- f3 0 f2"/>
              <a:gd name="f7" fmla="*/ f6 1 21600"/>
              <a:gd name="f8" fmla="*/ f2 1 f7"/>
              <a:gd name="f9" fmla="*/ f3 1 f7"/>
              <a:gd name="f10" fmla="*/ f8 f4 1"/>
              <a:gd name="f11" fmla="*/ f9 f4 1"/>
              <a:gd name="f12" fmla="*/ f9 f5 1"/>
              <a:gd name="f13" fmla="*/ f8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0" t="f13" r="f11" b="f12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noFill/>
          <a:ln>
            <a:noFill/>
            <a:prstDash val="solid"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  <p:txBody>
          <a:bodyPr vert="horz" wrap="none" lIns="82945" tIns="82945" rIns="82945" bIns="41473" anchor="t" anchorCtr="0" compatLnSpc="1">
            <a:spAutoFit/>
          </a:bodyPr>
          <a:lstStyle/>
          <a:p>
            <a:pPr defTabSz="829452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100" b="1" dirty="0" smtClean="0">
                <a:solidFill>
                  <a:srgbClr val="000000"/>
                </a:solidFill>
                <a:latin typeface="Arial" pitchFamily="49"/>
                <a:ea typeface="SimSun" pitchFamily="2"/>
                <a:cs typeface="SimSun" pitchFamily="2"/>
              </a:rPr>
              <a:t>Feature</a:t>
            </a:r>
          </a:p>
          <a:p>
            <a:pPr defTabSz="829452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100" b="1" dirty="0" smtClean="0">
                <a:solidFill>
                  <a:srgbClr val="000000"/>
                </a:solidFill>
                <a:latin typeface="Arial" pitchFamily="49"/>
                <a:ea typeface="SimSun" pitchFamily="2"/>
                <a:cs typeface="SimSun" pitchFamily="2"/>
              </a:rPr>
              <a:t>Component</a:t>
            </a:r>
            <a:endParaRPr lang="fi-FI" sz="1100" b="1" dirty="0">
              <a:solidFill>
                <a:srgbClr val="000000"/>
              </a:solidFill>
              <a:latin typeface="Arial" pitchFamily="49"/>
              <a:ea typeface="SimSun" pitchFamily="2"/>
              <a:cs typeface="SimSun" pitchFamily="2"/>
            </a:endParaRPr>
          </a:p>
        </p:txBody>
      </p:sp>
      <p:sp>
        <p:nvSpPr>
          <p:cNvPr id="7" name="Text Box 100"/>
          <p:cNvSpPr/>
          <p:nvPr/>
        </p:nvSpPr>
        <p:spPr>
          <a:xfrm>
            <a:off x="7628891" y="2855663"/>
            <a:ext cx="1263964" cy="283048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+- f3 0 f2"/>
              <a:gd name="f7" fmla="*/ f6 1 21600"/>
              <a:gd name="f8" fmla="*/ f2 1 f7"/>
              <a:gd name="f9" fmla="*/ f3 1 f7"/>
              <a:gd name="f10" fmla="*/ f8 f4 1"/>
              <a:gd name="f11" fmla="*/ f9 f4 1"/>
              <a:gd name="f12" fmla="*/ f9 f5 1"/>
              <a:gd name="f13" fmla="*/ f8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0" t="f13" r="f11" b="f12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noFill/>
          <a:ln>
            <a:noFill/>
            <a:prstDash val="solid"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  <p:txBody>
          <a:bodyPr vert="horz" wrap="none" lIns="82945" tIns="82945" rIns="82945" bIns="41473" anchor="t" anchorCtr="0" compatLnSpc="1">
            <a:spAutoFit/>
          </a:bodyPr>
          <a:lstStyle/>
          <a:p>
            <a:pPr defTabSz="829452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100" b="1">
                <a:solidFill>
                  <a:srgbClr val="000000"/>
                </a:solidFill>
                <a:latin typeface="Arial" pitchFamily="49"/>
                <a:ea typeface="SimSun" pitchFamily="2"/>
                <a:cs typeface="SimSun" pitchFamily="2"/>
              </a:rPr>
              <a:t>Project Manager</a:t>
            </a:r>
          </a:p>
        </p:txBody>
      </p:sp>
      <p:sp>
        <p:nvSpPr>
          <p:cNvPr id="8" name="Text Box 104"/>
          <p:cNvSpPr/>
          <p:nvPr/>
        </p:nvSpPr>
        <p:spPr>
          <a:xfrm>
            <a:off x="7628234" y="3145019"/>
            <a:ext cx="1219080" cy="283048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+- f3 0 f2"/>
              <a:gd name="f7" fmla="*/ f6 1 21600"/>
              <a:gd name="f8" fmla="*/ f2 1 f7"/>
              <a:gd name="f9" fmla="*/ f3 1 f7"/>
              <a:gd name="f10" fmla="*/ f8 f4 1"/>
              <a:gd name="f11" fmla="*/ f9 f4 1"/>
              <a:gd name="f12" fmla="*/ f9 f5 1"/>
              <a:gd name="f13" fmla="*/ f8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0" t="f13" r="f11" b="f12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noFill/>
          <a:ln>
            <a:noFill/>
            <a:prstDash val="solid"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  <p:txBody>
          <a:bodyPr vert="horz" wrap="none" lIns="82945" tIns="82945" rIns="82945" bIns="41473" anchor="t" anchorCtr="0" compatLnSpc="1">
            <a:spAutoFit/>
          </a:bodyPr>
          <a:lstStyle/>
          <a:p>
            <a:pPr defTabSz="829452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100" b="1">
                <a:solidFill>
                  <a:srgbClr val="000000"/>
                </a:solidFill>
                <a:latin typeface="Arial" pitchFamily="49"/>
                <a:ea typeface="SimSun" pitchFamily="2"/>
                <a:cs typeface="SimSun" pitchFamily="2"/>
              </a:rPr>
              <a:t>Designer/Coder</a:t>
            </a:r>
          </a:p>
        </p:txBody>
      </p:sp>
      <p:sp>
        <p:nvSpPr>
          <p:cNvPr id="9" name="Text Box 108"/>
          <p:cNvSpPr/>
          <p:nvPr/>
        </p:nvSpPr>
        <p:spPr>
          <a:xfrm>
            <a:off x="7575988" y="3571869"/>
            <a:ext cx="1100458" cy="440463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+- f3 0 f2"/>
              <a:gd name="f7" fmla="*/ f6 1 21600"/>
              <a:gd name="f8" fmla="*/ f2 1 f7"/>
              <a:gd name="f9" fmla="*/ f3 1 f7"/>
              <a:gd name="f10" fmla="*/ f8 f4 1"/>
              <a:gd name="f11" fmla="*/ f9 f4 1"/>
              <a:gd name="f12" fmla="*/ f9 f5 1"/>
              <a:gd name="f13" fmla="*/ f8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0" t="f13" r="f11" b="f12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noFill/>
          <a:ln>
            <a:noFill/>
            <a:prstDash val="solid"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  <p:txBody>
          <a:bodyPr vert="horz" wrap="none" lIns="82945" tIns="82945" rIns="82945" bIns="41473" anchor="t" anchorCtr="0" compatLnSpc="1">
            <a:spAutoFit/>
          </a:bodyPr>
          <a:lstStyle/>
          <a:p>
            <a:pPr defTabSz="829452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100" b="1">
                <a:solidFill>
                  <a:srgbClr val="000000"/>
                </a:solidFill>
                <a:latin typeface="Arial" pitchFamily="49"/>
                <a:ea typeface="SimSun" pitchFamily="2"/>
                <a:cs typeface="SimSun" pitchFamily="2"/>
              </a:rPr>
              <a:t>Integration</a:t>
            </a:r>
          </a:p>
          <a:p>
            <a:pPr defTabSz="829452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100" b="1">
                <a:solidFill>
                  <a:srgbClr val="000000"/>
                </a:solidFill>
                <a:latin typeface="Arial" pitchFamily="49"/>
                <a:ea typeface="SimSun" pitchFamily="2"/>
                <a:cs typeface="SimSun" pitchFamily="2"/>
              </a:rPr>
              <a:t>Test Engineer</a:t>
            </a:r>
          </a:p>
        </p:txBody>
      </p:sp>
      <p:sp>
        <p:nvSpPr>
          <p:cNvPr id="10" name="Rectangle 109"/>
          <p:cNvSpPr/>
          <p:nvPr/>
        </p:nvSpPr>
        <p:spPr>
          <a:xfrm>
            <a:off x="571135" y="2714578"/>
            <a:ext cx="6429138" cy="1428811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+- f3 0 f2"/>
              <a:gd name="f7" fmla="*/ f6 1 21600"/>
              <a:gd name="f8" fmla="*/ f2 1 f7"/>
              <a:gd name="f9" fmla="*/ f3 1 f7"/>
              <a:gd name="f10" fmla="*/ f8 f4 1"/>
              <a:gd name="f11" fmla="*/ f9 f4 1"/>
              <a:gd name="f12" fmla="*/ f9 f5 1"/>
              <a:gd name="f13" fmla="*/ f8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0" t="f13" r="f11" b="f12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none" lIns="82945" tIns="82945" rIns="82945" bIns="41473" anchor="ctr" anchorCtr="0" compatLnSpc="1"/>
          <a:lstStyle/>
          <a:p>
            <a:pPr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i-FI" sz="1100">
              <a:solidFill>
                <a:srgbClr val="000000"/>
              </a:solidFill>
              <a:latin typeface="Bitstream Vera Sans Mono" pitchFamily="49"/>
              <a:ea typeface="SimSun" pitchFamily="2"/>
              <a:cs typeface="SimSun" pitchFamily="2"/>
            </a:endParaRPr>
          </a:p>
        </p:txBody>
      </p:sp>
      <p:pic>
        <p:nvPicPr>
          <p:cNvPr id="11" name="Picture 120"/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7214493" y="2786099"/>
            <a:ext cx="358550" cy="358587"/>
          </a:xfrm>
          <a:prstGeom prst="rect">
            <a:avLst/>
          </a:prstGeom>
          <a:noFill/>
          <a:ln>
            <a:noFill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</p:pic>
      <p:pic>
        <p:nvPicPr>
          <p:cNvPr id="12" name="Picture 126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7186085" y="2351087"/>
            <a:ext cx="358550" cy="358587"/>
          </a:xfrm>
          <a:prstGeom prst="rect">
            <a:avLst/>
          </a:prstGeom>
          <a:noFill/>
          <a:ln>
            <a:noFill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</p:pic>
      <p:sp>
        <p:nvSpPr>
          <p:cNvPr id="13" name="Text Box 127"/>
          <p:cNvSpPr/>
          <p:nvPr/>
        </p:nvSpPr>
        <p:spPr>
          <a:xfrm>
            <a:off x="7548227" y="2422285"/>
            <a:ext cx="1076413" cy="283048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+- f3 0 f2"/>
              <a:gd name="f7" fmla="*/ f6 1 21600"/>
              <a:gd name="f8" fmla="*/ f2 1 f7"/>
              <a:gd name="f9" fmla="*/ f3 1 f7"/>
              <a:gd name="f10" fmla="*/ f8 f4 1"/>
              <a:gd name="f11" fmla="*/ f9 f4 1"/>
              <a:gd name="f12" fmla="*/ f9 f5 1"/>
              <a:gd name="f13" fmla="*/ f8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0" t="f13" r="f11" b="f12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noFill/>
          <a:ln>
            <a:noFill/>
            <a:prstDash val="solid"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  <p:txBody>
          <a:bodyPr vert="horz" wrap="none" lIns="82945" tIns="82945" rIns="82945" bIns="41473" anchor="t" anchorCtr="0" compatLnSpc="1">
            <a:spAutoFit/>
          </a:bodyPr>
          <a:lstStyle/>
          <a:p>
            <a:pPr defTabSz="829452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100" b="1">
                <a:solidFill>
                  <a:srgbClr val="000000"/>
                </a:solidFill>
                <a:latin typeface="Arial" pitchFamily="49"/>
                <a:ea typeface="SimSun" pitchFamily="2"/>
                <a:cs typeface="SimSun" pitchFamily="2"/>
              </a:rPr>
              <a:t>Test Manager</a:t>
            </a:r>
          </a:p>
        </p:txBody>
      </p:sp>
      <p:sp>
        <p:nvSpPr>
          <p:cNvPr id="14" name="Rectangle 128"/>
          <p:cNvSpPr/>
          <p:nvPr/>
        </p:nvSpPr>
        <p:spPr>
          <a:xfrm>
            <a:off x="1962448" y="2965392"/>
            <a:ext cx="2784733" cy="576098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+- f3 0 f2"/>
              <a:gd name="f7" fmla="*/ f6 1 21600"/>
              <a:gd name="f8" fmla="*/ f2 1 f7"/>
              <a:gd name="f9" fmla="*/ f3 1 f7"/>
              <a:gd name="f10" fmla="*/ f8 f4 1"/>
              <a:gd name="f11" fmla="*/ f9 f4 1"/>
              <a:gd name="f12" fmla="*/ f9 f5 1"/>
              <a:gd name="f13" fmla="*/ f8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0" t="f13" r="f11" b="f12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none" lIns="82945" tIns="82945" rIns="82945" bIns="41473" anchor="ctr" anchorCtr="0" compatLnSpc="1"/>
          <a:lstStyle/>
          <a:p>
            <a:pPr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i-FI" sz="1100">
              <a:solidFill>
                <a:srgbClr val="000000"/>
              </a:solidFill>
              <a:latin typeface="Bitstream Vera Sans Mono" pitchFamily="49"/>
              <a:ea typeface="SimSun" pitchFamily="2"/>
              <a:cs typeface="SimSun" pitchFamily="2"/>
            </a:endParaRPr>
          </a:p>
        </p:txBody>
      </p:sp>
      <p:pic>
        <p:nvPicPr>
          <p:cNvPr id="15" name="Picture 132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7213192" y="3145019"/>
            <a:ext cx="358550" cy="358587"/>
          </a:xfrm>
          <a:prstGeom prst="rect">
            <a:avLst/>
          </a:prstGeom>
          <a:noFill/>
          <a:ln>
            <a:noFill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</p:pic>
      <p:sp>
        <p:nvSpPr>
          <p:cNvPr id="16" name="Text Box 154"/>
          <p:cNvSpPr/>
          <p:nvPr/>
        </p:nvSpPr>
        <p:spPr>
          <a:xfrm>
            <a:off x="624436" y="2716668"/>
            <a:ext cx="1209462" cy="283048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+- f3 0 f2"/>
              <a:gd name="f7" fmla="*/ f6 1 21600"/>
              <a:gd name="f8" fmla="*/ f2 1 f7"/>
              <a:gd name="f9" fmla="*/ f3 1 f7"/>
              <a:gd name="f10" fmla="*/ f8 f4 1"/>
              <a:gd name="f11" fmla="*/ f9 f4 1"/>
              <a:gd name="f12" fmla="*/ f9 f5 1"/>
              <a:gd name="f13" fmla="*/ f8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0" t="f13" r="f11" b="f12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noFill/>
          <a:ln>
            <a:noFill/>
            <a:prstDash val="solid"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  <p:txBody>
          <a:bodyPr vert="horz" wrap="none" lIns="82945" tIns="82945" rIns="82945" bIns="41473" anchor="t" anchorCtr="0" compatLnSpc="1">
            <a:spAutoFit/>
          </a:bodyPr>
          <a:lstStyle/>
          <a:p>
            <a:pPr defTabSz="829452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100" b="1" smtClean="0">
                <a:solidFill>
                  <a:srgbClr val="000000"/>
                </a:solidFill>
                <a:latin typeface="Arial" pitchFamily="49"/>
                <a:ea typeface="SimSun" pitchFamily="2"/>
                <a:cs typeface="SimSun" pitchFamily="2"/>
              </a:rPr>
              <a:t>System </a:t>
            </a:r>
            <a:r>
              <a:rPr lang="fi-FI" sz="1100" b="1" dirty="0" err="1">
                <a:solidFill>
                  <a:srgbClr val="000000"/>
                </a:solidFill>
                <a:latin typeface="Arial" pitchFamily="49"/>
                <a:ea typeface="SimSun" pitchFamily="2"/>
                <a:cs typeface="SimSun" pitchFamily="2"/>
              </a:rPr>
              <a:t>Testing</a:t>
            </a:r>
            <a:endParaRPr lang="fi-FI" sz="1100" b="1" dirty="0">
              <a:solidFill>
                <a:srgbClr val="000000"/>
              </a:solidFill>
              <a:latin typeface="Arial" pitchFamily="49"/>
              <a:ea typeface="SimSun" pitchFamily="2"/>
              <a:cs typeface="SimSun" pitchFamily="2"/>
            </a:endParaRPr>
          </a:p>
        </p:txBody>
      </p:sp>
      <p:sp>
        <p:nvSpPr>
          <p:cNvPr id="17" name="Text Box 155"/>
          <p:cNvSpPr/>
          <p:nvPr/>
        </p:nvSpPr>
        <p:spPr>
          <a:xfrm>
            <a:off x="644284" y="4214909"/>
            <a:ext cx="2296298" cy="283048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+- f3 0 f2"/>
              <a:gd name="f7" fmla="*/ f6 1 21600"/>
              <a:gd name="f8" fmla="*/ f2 1 f7"/>
              <a:gd name="f9" fmla="*/ f3 1 f7"/>
              <a:gd name="f10" fmla="*/ f8 f4 1"/>
              <a:gd name="f11" fmla="*/ f9 f4 1"/>
              <a:gd name="f12" fmla="*/ f9 f5 1"/>
              <a:gd name="f13" fmla="*/ f8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0" t="f13" r="f11" b="f12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noFill/>
          <a:ln>
            <a:noFill/>
            <a:prstDash val="solid"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  <p:txBody>
          <a:bodyPr vert="horz" wrap="none" lIns="82945" tIns="82945" rIns="82945" bIns="41473" anchor="t" anchorCtr="0" compatLnSpc="1">
            <a:spAutoFit/>
          </a:bodyPr>
          <a:lstStyle/>
          <a:p>
            <a:pPr defTabSz="829452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100" b="1">
                <a:solidFill>
                  <a:srgbClr val="000000"/>
                </a:solidFill>
                <a:latin typeface="Arial" pitchFamily="49"/>
                <a:ea typeface="SimSun" pitchFamily="2"/>
                <a:cs typeface="SimSun" pitchFamily="2"/>
              </a:rPr>
              <a:t>Feature Unit/Integration Testing</a:t>
            </a:r>
          </a:p>
        </p:txBody>
      </p:sp>
      <p:sp>
        <p:nvSpPr>
          <p:cNvPr id="18" name="Rectangle 156"/>
          <p:cNvSpPr/>
          <p:nvPr/>
        </p:nvSpPr>
        <p:spPr>
          <a:xfrm>
            <a:off x="571135" y="1500010"/>
            <a:ext cx="6408237" cy="1106472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+- f3 0 f2"/>
              <a:gd name="f7" fmla="*/ f6 1 21600"/>
              <a:gd name="f8" fmla="*/ f2 1 f7"/>
              <a:gd name="f9" fmla="*/ f3 1 f7"/>
              <a:gd name="f10" fmla="*/ f8 f4 1"/>
              <a:gd name="f11" fmla="*/ f9 f4 1"/>
              <a:gd name="f12" fmla="*/ f9 f5 1"/>
              <a:gd name="f13" fmla="*/ f8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0" t="f13" r="f11" b="f12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none" lIns="82945" tIns="82945" rIns="82945" bIns="41473" anchor="ctr" anchorCtr="0" compatLnSpc="1"/>
          <a:lstStyle/>
          <a:p>
            <a:pPr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i-FI" sz="1100">
              <a:solidFill>
                <a:srgbClr val="000000"/>
              </a:solidFill>
              <a:latin typeface="Bitstream Vera Sans Mono" pitchFamily="49"/>
              <a:ea typeface="SimSun" pitchFamily="2"/>
              <a:cs typeface="SimSun" pitchFamily="2"/>
            </a:endParaRPr>
          </a:p>
        </p:txBody>
      </p:sp>
      <p:sp>
        <p:nvSpPr>
          <p:cNvPr id="19" name="Text Box 157"/>
          <p:cNvSpPr/>
          <p:nvPr/>
        </p:nvSpPr>
        <p:spPr>
          <a:xfrm>
            <a:off x="696206" y="1595371"/>
            <a:ext cx="2041421" cy="283048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+- f3 0 f2"/>
              <a:gd name="f7" fmla="*/ f6 1 21600"/>
              <a:gd name="f8" fmla="*/ f2 1 f7"/>
              <a:gd name="f9" fmla="*/ f3 1 f7"/>
              <a:gd name="f10" fmla="*/ f8 f4 1"/>
              <a:gd name="f11" fmla="*/ f9 f4 1"/>
              <a:gd name="f12" fmla="*/ f9 f5 1"/>
              <a:gd name="f13" fmla="*/ f8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0" t="f13" r="f11" b="f12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noFill/>
          <a:ln>
            <a:noFill/>
            <a:prstDash val="solid"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  <p:txBody>
          <a:bodyPr vert="horz" wrap="none" lIns="82945" tIns="82945" rIns="82945" bIns="41473" anchor="t" anchorCtr="0" compatLnSpc="1">
            <a:spAutoFit/>
          </a:bodyPr>
          <a:lstStyle/>
          <a:p>
            <a:pPr defTabSz="829452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100" b="1" dirty="0" smtClean="0">
                <a:solidFill>
                  <a:srgbClr val="000000"/>
                </a:solidFill>
                <a:latin typeface="Arial" pitchFamily="49"/>
                <a:ea typeface="SimSun" pitchFamily="2"/>
                <a:cs typeface="SimSun" pitchFamily="2"/>
              </a:rPr>
              <a:t>System </a:t>
            </a:r>
            <a:r>
              <a:rPr lang="fi-FI" sz="1100" b="1" dirty="0" err="1">
                <a:solidFill>
                  <a:srgbClr val="000000"/>
                </a:solidFill>
                <a:latin typeface="Arial" pitchFamily="49"/>
                <a:ea typeface="SimSun" pitchFamily="2"/>
                <a:cs typeface="SimSun" pitchFamily="2"/>
              </a:rPr>
              <a:t>Acceptance</a:t>
            </a:r>
            <a:r>
              <a:rPr lang="fi-FI" sz="1100" b="1" dirty="0">
                <a:solidFill>
                  <a:srgbClr val="000000"/>
                </a:solidFill>
                <a:latin typeface="Arial" pitchFamily="49"/>
                <a:ea typeface="SimSun" pitchFamily="2"/>
                <a:cs typeface="SimSun" pitchFamily="2"/>
              </a:rPr>
              <a:t> </a:t>
            </a:r>
            <a:r>
              <a:rPr lang="fi-FI" sz="1100" b="1" dirty="0" err="1">
                <a:solidFill>
                  <a:srgbClr val="000000"/>
                </a:solidFill>
                <a:latin typeface="Arial" pitchFamily="49"/>
                <a:ea typeface="SimSun" pitchFamily="2"/>
                <a:cs typeface="SimSun" pitchFamily="2"/>
              </a:rPr>
              <a:t>Testing</a:t>
            </a:r>
            <a:endParaRPr lang="fi-FI" sz="1100" b="1" dirty="0">
              <a:solidFill>
                <a:srgbClr val="000000"/>
              </a:solidFill>
              <a:latin typeface="Arial" pitchFamily="49"/>
              <a:ea typeface="SimSun" pitchFamily="2"/>
              <a:cs typeface="SimSun" pitchFamily="2"/>
            </a:endParaRPr>
          </a:p>
        </p:txBody>
      </p:sp>
      <p:pic>
        <p:nvPicPr>
          <p:cNvPr id="20" name="Picture 158"/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7184128" y="1917709"/>
            <a:ext cx="339614" cy="339650"/>
          </a:xfrm>
          <a:prstGeom prst="rect">
            <a:avLst/>
          </a:prstGeom>
          <a:noFill/>
          <a:ln>
            <a:noFill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</p:pic>
      <p:pic>
        <p:nvPicPr>
          <p:cNvPr id="21" name="Picture 159"/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6378074" y="3048017"/>
            <a:ext cx="356916" cy="356953"/>
          </a:xfrm>
          <a:prstGeom prst="rect">
            <a:avLst/>
          </a:prstGeom>
          <a:noFill/>
          <a:ln>
            <a:noFill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</p:pic>
      <p:sp>
        <p:nvSpPr>
          <p:cNvPr id="22" name="Rectangle 162"/>
          <p:cNvSpPr/>
          <p:nvPr/>
        </p:nvSpPr>
        <p:spPr>
          <a:xfrm>
            <a:off x="1962448" y="3692106"/>
            <a:ext cx="4371670" cy="278478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+- f3 0 f2"/>
              <a:gd name="f7" fmla="*/ f6 1 21600"/>
              <a:gd name="f8" fmla="*/ f2 1 f7"/>
              <a:gd name="f9" fmla="*/ f3 1 f7"/>
              <a:gd name="f10" fmla="*/ f8 f4 1"/>
              <a:gd name="f11" fmla="*/ f9 f4 1"/>
              <a:gd name="f12" fmla="*/ f9 f5 1"/>
              <a:gd name="f13" fmla="*/ f8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0" t="f13" r="f11" b="f12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none" lIns="82945" tIns="82945" rIns="82945" bIns="41473" anchor="ctr" anchorCtr="0" compatLnSpc="1"/>
          <a:lstStyle/>
          <a:p>
            <a:pPr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i-FI" sz="1100">
              <a:solidFill>
                <a:srgbClr val="000000"/>
              </a:solidFill>
              <a:latin typeface="Bitstream Vera Sans Mono" pitchFamily="49"/>
              <a:ea typeface="SimSun" pitchFamily="2"/>
              <a:cs typeface="SimSun" pitchFamily="2"/>
            </a:endParaRPr>
          </a:p>
        </p:txBody>
      </p:sp>
      <p:pic>
        <p:nvPicPr>
          <p:cNvPr id="23" name="Picture 163"/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7213192" y="3578397"/>
            <a:ext cx="358550" cy="358587"/>
          </a:xfrm>
          <a:prstGeom prst="rect">
            <a:avLst/>
          </a:prstGeom>
          <a:noFill/>
          <a:ln>
            <a:noFill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</p:pic>
      <p:sp>
        <p:nvSpPr>
          <p:cNvPr id="24" name="Text Box 164"/>
          <p:cNvSpPr/>
          <p:nvPr/>
        </p:nvSpPr>
        <p:spPr>
          <a:xfrm>
            <a:off x="7548227" y="1916074"/>
            <a:ext cx="1100458" cy="440463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+- f3 0 f2"/>
              <a:gd name="f7" fmla="*/ f6 1 21600"/>
              <a:gd name="f8" fmla="*/ f2 1 f7"/>
              <a:gd name="f9" fmla="*/ f3 1 f7"/>
              <a:gd name="f10" fmla="*/ f8 f4 1"/>
              <a:gd name="f11" fmla="*/ f9 f4 1"/>
              <a:gd name="f12" fmla="*/ f9 f5 1"/>
              <a:gd name="f13" fmla="*/ f8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0" t="f13" r="f11" b="f12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noFill/>
          <a:ln>
            <a:noFill/>
            <a:prstDash val="solid"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  <p:txBody>
          <a:bodyPr vert="horz" wrap="none" lIns="82945" tIns="82945" rIns="82945" bIns="41473" anchor="t" anchorCtr="0" compatLnSpc="1">
            <a:spAutoFit/>
          </a:bodyPr>
          <a:lstStyle/>
          <a:p>
            <a:pPr defTabSz="829452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100" b="1">
                <a:solidFill>
                  <a:srgbClr val="000000"/>
                </a:solidFill>
                <a:latin typeface="Arial" pitchFamily="49"/>
                <a:ea typeface="SimSun" pitchFamily="2"/>
                <a:cs typeface="SimSun" pitchFamily="2"/>
              </a:rPr>
              <a:t>System</a:t>
            </a:r>
          </a:p>
          <a:p>
            <a:pPr defTabSz="829452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100" b="1">
                <a:solidFill>
                  <a:srgbClr val="000000"/>
                </a:solidFill>
                <a:latin typeface="Arial" pitchFamily="49"/>
                <a:ea typeface="SimSun" pitchFamily="2"/>
                <a:cs typeface="SimSun" pitchFamily="2"/>
              </a:rPr>
              <a:t>Test Engineer</a:t>
            </a:r>
          </a:p>
        </p:txBody>
      </p:sp>
      <p:pic>
        <p:nvPicPr>
          <p:cNvPr id="25" name="Picture 170"/>
          <p:cNvPicPr>
            <a:picLocks noChangeAspect="1"/>
          </p:cNvPicPr>
          <p:nvPr/>
        </p:nvPicPr>
        <p:blipFill>
          <a:blip r:embed="rId7">
            <a:lum/>
            <a:alphaModFix/>
          </a:blip>
          <a:srcRect/>
          <a:stretch>
            <a:fillRect/>
          </a:stretch>
        </p:blipFill>
        <p:spPr>
          <a:xfrm>
            <a:off x="6364977" y="3673466"/>
            <a:ext cx="356916" cy="356953"/>
          </a:xfrm>
          <a:prstGeom prst="rect">
            <a:avLst/>
          </a:prstGeom>
          <a:noFill/>
          <a:ln>
            <a:noFill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</p:pic>
      <p:pic>
        <p:nvPicPr>
          <p:cNvPr id="26" name="Picture 171"/>
          <p:cNvPicPr>
            <a:picLocks noChangeAspect="1"/>
          </p:cNvPicPr>
          <p:nvPr/>
        </p:nvPicPr>
        <p:blipFill>
          <a:blip r:embed="rId7">
            <a:lum/>
            <a:alphaModFix/>
          </a:blip>
          <a:srcRect/>
          <a:stretch>
            <a:fillRect/>
          </a:stretch>
        </p:blipFill>
        <p:spPr>
          <a:xfrm>
            <a:off x="7192613" y="4079705"/>
            <a:ext cx="409170" cy="409213"/>
          </a:xfrm>
          <a:prstGeom prst="rect">
            <a:avLst/>
          </a:prstGeom>
          <a:noFill/>
          <a:ln>
            <a:noFill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</p:pic>
      <p:sp>
        <p:nvSpPr>
          <p:cNvPr id="27" name="Text Box 172"/>
          <p:cNvSpPr/>
          <p:nvPr/>
        </p:nvSpPr>
        <p:spPr>
          <a:xfrm>
            <a:off x="7580559" y="4071866"/>
            <a:ext cx="1279994" cy="440463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+- f3 0 f2"/>
              <a:gd name="f7" fmla="*/ f6 1 21600"/>
              <a:gd name="f8" fmla="*/ f2 1 f7"/>
              <a:gd name="f9" fmla="*/ f3 1 f7"/>
              <a:gd name="f10" fmla="*/ f8 f4 1"/>
              <a:gd name="f11" fmla="*/ f9 f4 1"/>
              <a:gd name="f12" fmla="*/ f9 f5 1"/>
              <a:gd name="f13" fmla="*/ f8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0" t="f13" r="f11" b="f12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noFill/>
          <a:ln>
            <a:noFill/>
            <a:prstDash val="solid"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  <p:txBody>
          <a:bodyPr vert="horz" wrap="none" lIns="82945" tIns="82945" rIns="82945" bIns="41473" anchor="t" anchorCtr="0" compatLnSpc="1">
            <a:spAutoFit/>
          </a:bodyPr>
          <a:lstStyle/>
          <a:p>
            <a:pPr defTabSz="829452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100" b="1">
                <a:solidFill>
                  <a:srgbClr val="000000"/>
                </a:solidFill>
                <a:latin typeface="Arial" pitchFamily="49"/>
                <a:ea typeface="SimSun" pitchFamily="2"/>
                <a:cs typeface="SimSun" pitchFamily="2"/>
              </a:rPr>
              <a:t>Test Automation</a:t>
            </a:r>
          </a:p>
          <a:p>
            <a:pPr defTabSz="829452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100" b="1">
                <a:solidFill>
                  <a:srgbClr val="000000"/>
                </a:solidFill>
                <a:latin typeface="Arial" pitchFamily="49"/>
                <a:ea typeface="SimSun" pitchFamily="2"/>
                <a:cs typeface="SimSun" pitchFamily="2"/>
              </a:rPr>
              <a:t>Engineer</a:t>
            </a:r>
          </a:p>
        </p:txBody>
      </p:sp>
      <p:pic>
        <p:nvPicPr>
          <p:cNvPr id="28" name="Picture 177"/>
          <p:cNvPicPr>
            <a:picLocks noChangeAspect="1"/>
          </p:cNvPicPr>
          <p:nvPr/>
        </p:nvPicPr>
        <p:blipFill>
          <a:blip r:embed="rId8">
            <a:lum/>
            <a:alphaModFix/>
          </a:blip>
          <a:srcRect/>
          <a:stretch>
            <a:fillRect/>
          </a:stretch>
        </p:blipFill>
        <p:spPr>
          <a:xfrm>
            <a:off x="7163881" y="1341287"/>
            <a:ext cx="359860" cy="359898"/>
          </a:xfrm>
          <a:prstGeom prst="rect">
            <a:avLst/>
          </a:prstGeom>
          <a:noFill/>
          <a:ln>
            <a:noFill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</p:pic>
      <p:sp>
        <p:nvSpPr>
          <p:cNvPr id="29" name="Text Box 178"/>
          <p:cNvSpPr/>
          <p:nvPr/>
        </p:nvSpPr>
        <p:spPr>
          <a:xfrm>
            <a:off x="7528312" y="1341286"/>
            <a:ext cx="1100458" cy="440463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+- f3 0 f2"/>
              <a:gd name="f7" fmla="*/ f6 1 21600"/>
              <a:gd name="f8" fmla="*/ f2 1 f7"/>
              <a:gd name="f9" fmla="*/ f3 1 f7"/>
              <a:gd name="f10" fmla="*/ f8 f4 1"/>
              <a:gd name="f11" fmla="*/ f9 f4 1"/>
              <a:gd name="f12" fmla="*/ f9 f5 1"/>
              <a:gd name="f13" fmla="*/ f8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0" t="f13" r="f11" b="f12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noFill/>
          <a:ln>
            <a:noFill/>
            <a:prstDash val="solid"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  <p:txBody>
          <a:bodyPr vert="horz" wrap="none" lIns="82945" tIns="82945" rIns="82945" bIns="41473" anchor="t" anchorCtr="0" compatLnSpc="1">
            <a:spAutoFit/>
          </a:bodyPr>
          <a:lstStyle/>
          <a:p>
            <a:pPr defTabSz="829452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100" b="1">
                <a:solidFill>
                  <a:srgbClr val="000000"/>
                </a:solidFill>
                <a:latin typeface="Arial" pitchFamily="49"/>
                <a:ea typeface="SimSun" pitchFamily="2"/>
                <a:cs typeface="SimSun" pitchFamily="2"/>
              </a:rPr>
              <a:t>Acceptance</a:t>
            </a:r>
          </a:p>
          <a:p>
            <a:pPr defTabSz="829452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100" b="1">
                <a:solidFill>
                  <a:srgbClr val="000000"/>
                </a:solidFill>
                <a:latin typeface="Arial" pitchFamily="49"/>
                <a:ea typeface="SimSun" pitchFamily="2"/>
                <a:cs typeface="SimSun" pitchFamily="2"/>
              </a:rPr>
              <a:t>Test Engineer</a:t>
            </a:r>
          </a:p>
        </p:txBody>
      </p:sp>
      <p:sp>
        <p:nvSpPr>
          <p:cNvPr id="30" name="Rectangle 181"/>
          <p:cNvSpPr/>
          <p:nvPr/>
        </p:nvSpPr>
        <p:spPr>
          <a:xfrm>
            <a:off x="2001188" y="1940330"/>
            <a:ext cx="4351631" cy="561892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+- f3 0 f2"/>
              <a:gd name="f7" fmla="*/ f6 1 21600"/>
              <a:gd name="f8" fmla="*/ f2 1 f7"/>
              <a:gd name="f9" fmla="*/ f3 1 f7"/>
              <a:gd name="f10" fmla="*/ f8 f4 1"/>
              <a:gd name="f11" fmla="*/ f9 f4 1"/>
              <a:gd name="f12" fmla="*/ f9 f5 1"/>
              <a:gd name="f13" fmla="*/ f8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0" t="f13" r="f11" b="f12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wrap="none" lIns="82945" tIns="82945" rIns="82945" bIns="41473" anchor="ctr" anchorCtr="0" compatLnSpc="1"/>
          <a:lstStyle/>
          <a:p>
            <a:pPr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i-FI" sz="1100">
              <a:solidFill>
                <a:srgbClr val="000000"/>
              </a:solidFill>
              <a:latin typeface="Bitstream Vera Sans Mono" pitchFamily="49"/>
              <a:ea typeface="SimSun" pitchFamily="2"/>
              <a:cs typeface="SimSun" pitchFamily="2"/>
            </a:endParaRPr>
          </a:p>
        </p:txBody>
      </p:sp>
      <p:pic>
        <p:nvPicPr>
          <p:cNvPr id="31" name="Picture 174"/>
          <p:cNvPicPr>
            <a:picLocks noChangeAspect="1"/>
          </p:cNvPicPr>
          <p:nvPr/>
        </p:nvPicPr>
        <p:blipFill>
          <a:blip r:embed="rId8">
            <a:lum/>
            <a:alphaModFix/>
          </a:blip>
          <a:srcRect/>
          <a:stretch>
            <a:fillRect/>
          </a:stretch>
        </p:blipFill>
        <p:spPr>
          <a:xfrm>
            <a:off x="6334118" y="2065352"/>
            <a:ext cx="418634" cy="418678"/>
          </a:xfrm>
          <a:prstGeom prst="rect">
            <a:avLst/>
          </a:prstGeom>
          <a:noFill/>
          <a:ln>
            <a:noFill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</p:pic>
      <p:sp>
        <p:nvSpPr>
          <p:cNvPr id="32" name="Rectangle 184"/>
          <p:cNvSpPr/>
          <p:nvPr/>
        </p:nvSpPr>
        <p:spPr>
          <a:xfrm>
            <a:off x="7297503" y="5434231"/>
            <a:ext cx="1441069" cy="287066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+- f3 0 f2"/>
              <a:gd name="f7" fmla="*/ f6 1 21600"/>
              <a:gd name="f8" fmla="*/ f2 1 f7"/>
              <a:gd name="f9" fmla="*/ f3 1 f7"/>
              <a:gd name="f10" fmla="*/ f8 f4 1"/>
              <a:gd name="f11" fmla="*/ f9 f4 1"/>
              <a:gd name="f12" fmla="*/ f9 f5 1"/>
              <a:gd name="f13" fmla="*/ f8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0" t="f13" r="f11" b="f12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none" lIns="82945" tIns="82945" rIns="82945" bIns="41473" anchor="ctr" anchorCtr="1" compatLnSpc="1"/>
          <a:lstStyle/>
          <a:p>
            <a:pPr algn="ctr" defTabSz="829452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100" b="1">
                <a:solidFill>
                  <a:srgbClr val="000000"/>
                </a:solidFill>
                <a:latin typeface="Arial" pitchFamily="49"/>
                <a:ea typeface="SimSun" pitchFamily="2"/>
                <a:cs typeface="SimSun" pitchFamily="2"/>
              </a:rPr>
              <a:t>Validation</a:t>
            </a:r>
          </a:p>
        </p:txBody>
      </p:sp>
      <p:sp>
        <p:nvSpPr>
          <p:cNvPr id="33" name="Rectangle 185"/>
          <p:cNvSpPr/>
          <p:nvPr/>
        </p:nvSpPr>
        <p:spPr>
          <a:xfrm>
            <a:off x="7312465" y="5851253"/>
            <a:ext cx="1439766" cy="288700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+- f3 0 f2"/>
              <a:gd name="f7" fmla="*/ f6 1 21600"/>
              <a:gd name="f8" fmla="*/ f2 1 f7"/>
              <a:gd name="f9" fmla="*/ f3 1 f7"/>
              <a:gd name="f10" fmla="*/ f8 f4 1"/>
              <a:gd name="f11" fmla="*/ f9 f4 1"/>
              <a:gd name="f12" fmla="*/ f9 f5 1"/>
              <a:gd name="f13" fmla="*/ f8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0" t="f13" r="f11" b="f12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none" lIns="82945" tIns="82945" rIns="82945" bIns="41473" anchor="ctr" anchorCtr="1" compatLnSpc="1"/>
          <a:lstStyle/>
          <a:p>
            <a:pPr algn="ctr" defTabSz="829452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100" b="1">
                <a:solidFill>
                  <a:srgbClr val="000000"/>
                </a:solidFill>
                <a:latin typeface="Arial" pitchFamily="49"/>
                <a:ea typeface="SimSun" pitchFamily="2"/>
                <a:cs typeface="SimSun" pitchFamily="2"/>
              </a:rPr>
              <a:t>Verification</a:t>
            </a:r>
          </a:p>
        </p:txBody>
      </p:sp>
      <p:sp>
        <p:nvSpPr>
          <p:cNvPr id="35" name="Text Box 188"/>
          <p:cNvSpPr/>
          <p:nvPr/>
        </p:nvSpPr>
        <p:spPr>
          <a:xfrm>
            <a:off x="3598179" y="3720581"/>
            <a:ext cx="1384190" cy="283048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+- f3 0 f2"/>
              <a:gd name="f7" fmla="*/ f6 1 21600"/>
              <a:gd name="f8" fmla="*/ f2 1 f7"/>
              <a:gd name="f9" fmla="*/ f3 1 f7"/>
              <a:gd name="f10" fmla="*/ f8 f4 1"/>
              <a:gd name="f11" fmla="*/ f9 f4 1"/>
              <a:gd name="f12" fmla="*/ f9 f5 1"/>
              <a:gd name="f13" fmla="*/ f8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0" t="f13" r="f11" b="f12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noFill/>
          <a:ln w="9363">
            <a:solidFill>
              <a:srgbClr val="FF6600">
                <a:alpha val="50000"/>
              </a:srgbClr>
            </a:solidFill>
            <a:prstDash val="solid"/>
            <a:miter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  <p:txBody>
          <a:bodyPr vert="horz" wrap="none" lIns="82945" tIns="82945" rIns="82945" bIns="41473" anchor="t" anchorCtr="0" compatLnSpc="1">
            <a:spAutoFit/>
          </a:bodyPr>
          <a:lstStyle/>
          <a:p>
            <a:pPr defTabSz="829452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100" dirty="0">
                <a:solidFill>
                  <a:srgbClr val="000000"/>
                </a:solidFill>
                <a:latin typeface="Arial" pitchFamily="49"/>
                <a:ea typeface="SimSun" pitchFamily="2"/>
                <a:cs typeface="SimSun" pitchFamily="2"/>
              </a:rPr>
              <a:t>Regression </a:t>
            </a:r>
            <a:r>
              <a:rPr lang="fi-FI" sz="1100" dirty="0" err="1">
                <a:solidFill>
                  <a:srgbClr val="000000"/>
                </a:solidFill>
                <a:latin typeface="Arial" pitchFamily="49"/>
                <a:ea typeface="SimSun" pitchFamily="2"/>
                <a:cs typeface="SimSun" pitchFamily="2"/>
              </a:rPr>
              <a:t>Testing</a:t>
            </a:r>
            <a:endParaRPr lang="fi-FI" sz="1100" dirty="0">
              <a:solidFill>
                <a:srgbClr val="000000"/>
              </a:solidFill>
              <a:latin typeface="Arial" pitchFamily="49"/>
              <a:ea typeface="SimSun" pitchFamily="2"/>
              <a:cs typeface="SimSun" pitchFamily="2"/>
            </a:endParaRPr>
          </a:p>
        </p:txBody>
      </p:sp>
      <p:sp>
        <p:nvSpPr>
          <p:cNvPr id="36" name="Text Box 191"/>
          <p:cNvSpPr/>
          <p:nvPr/>
        </p:nvSpPr>
        <p:spPr>
          <a:xfrm>
            <a:off x="3175008" y="4602573"/>
            <a:ext cx="1331290" cy="283048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+- f3 0 f2"/>
              <a:gd name="f7" fmla="*/ f6 1 21600"/>
              <a:gd name="f8" fmla="*/ f2 1 f7"/>
              <a:gd name="f9" fmla="*/ f3 1 f7"/>
              <a:gd name="f10" fmla="*/ f8 f4 1"/>
              <a:gd name="f11" fmla="*/ f9 f4 1"/>
              <a:gd name="f12" fmla="*/ f9 f5 1"/>
              <a:gd name="f13" fmla="*/ f8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0" t="f13" r="f11" b="f12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noFill/>
          <a:ln w="9363">
            <a:solidFill>
              <a:srgbClr val="FF6600">
                <a:alpha val="50000"/>
              </a:srgbClr>
            </a:solidFill>
            <a:prstDash val="solid"/>
            <a:miter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  <p:txBody>
          <a:bodyPr vert="horz" wrap="none" lIns="82945" tIns="82945" rIns="82945" bIns="41473" anchor="t" anchorCtr="0" compatLnSpc="1">
            <a:spAutoFit/>
          </a:bodyPr>
          <a:lstStyle/>
          <a:p>
            <a:pPr defTabSz="829452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100" dirty="0" err="1">
                <a:solidFill>
                  <a:srgbClr val="000000"/>
                </a:solidFill>
                <a:latin typeface="Arial" pitchFamily="49"/>
                <a:ea typeface="SimSun" pitchFamily="2"/>
                <a:cs typeface="SimSun" pitchFamily="2"/>
              </a:rPr>
              <a:t>Integration</a:t>
            </a:r>
            <a:r>
              <a:rPr lang="fi-FI" sz="1100" dirty="0">
                <a:solidFill>
                  <a:srgbClr val="000000"/>
                </a:solidFill>
                <a:latin typeface="Arial Rounded MT Bold" pitchFamily="33"/>
                <a:ea typeface="SimSun" pitchFamily="2"/>
                <a:cs typeface="SimSun" pitchFamily="2"/>
              </a:rPr>
              <a:t> </a:t>
            </a:r>
            <a:r>
              <a:rPr lang="fi-FI" sz="1100" dirty="0" err="1">
                <a:solidFill>
                  <a:srgbClr val="000000"/>
                </a:solidFill>
                <a:latin typeface="Arial" pitchFamily="49"/>
                <a:ea typeface="SimSun" pitchFamily="2"/>
                <a:cs typeface="SimSun" pitchFamily="2"/>
              </a:rPr>
              <a:t>Testing</a:t>
            </a:r>
            <a:endParaRPr lang="fi-FI" sz="1100" dirty="0">
              <a:solidFill>
                <a:srgbClr val="000000"/>
              </a:solidFill>
              <a:latin typeface="Arial" pitchFamily="49"/>
              <a:ea typeface="SimSun" pitchFamily="2"/>
              <a:cs typeface="SimSun" pitchFamily="2"/>
            </a:endParaRPr>
          </a:p>
        </p:txBody>
      </p:sp>
      <p:sp>
        <p:nvSpPr>
          <p:cNvPr id="37" name="Text Box 193"/>
          <p:cNvSpPr/>
          <p:nvPr/>
        </p:nvSpPr>
        <p:spPr>
          <a:xfrm>
            <a:off x="2374380" y="3155651"/>
            <a:ext cx="2224034" cy="283048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+- f3 0 f2"/>
              <a:gd name="f7" fmla="*/ f6 1 21600"/>
              <a:gd name="f8" fmla="*/ f2 1 f7"/>
              <a:gd name="f9" fmla="*/ f3 1 f7"/>
              <a:gd name="f10" fmla="*/ f8 f4 1"/>
              <a:gd name="f11" fmla="*/ f9 f4 1"/>
              <a:gd name="f12" fmla="*/ f9 f5 1"/>
              <a:gd name="f13" fmla="*/ f8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0" t="f13" r="f11" b="f12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noFill/>
          <a:ln w="9363">
            <a:solidFill>
              <a:srgbClr val="FF6600">
                <a:alpha val="50000"/>
              </a:srgbClr>
            </a:solidFill>
            <a:prstDash val="solid"/>
            <a:miter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  <p:txBody>
          <a:bodyPr vert="horz" wrap="square" lIns="82945" tIns="82945" rIns="82945" bIns="41473" anchor="t" anchorCtr="0" compatLnSpc="1">
            <a:spAutoFit/>
          </a:bodyPr>
          <a:lstStyle/>
          <a:p>
            <a:pPr defTabSz="829452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100" dirty="0" err="1" smtClean="0">
                <a:solidFill>
                  <a:srgbClr val="000000"/>
                </a:solidFill>
                <a:latin typeface="Arial" pitchFamily="49"/>
                <a:ea typeface="SimSun" pitchFamily="2"/>
                <a:cs typeface="SimSun" pitchFamily="2"/>
              </a:rPr>
              <a:t>Functional</a:t>
            </a:r>
            <a:r>
              <a:rPr lang="fi-FI" sz="1100" dirty="0" smtClean="0">
                <a:solidFill>
                  <a:srgbClr val="000000"/>
                </a:solidFill>
                <a:latin typeface="Arial" pitchFamily="49"/>
                <a:ea typeface="SimSun" pitchFamily="2"/>
                <a:cs typeface="SimSun" pitchFamily="2"/>
              </a:rPr>
              <a:t> System </a:t>
            </a:r>
            <a:r>
              <a:rPr lang="fi-FI" sz="1100" dirty="0" err="1">
                <a:solidFill>
                  <a:srgbClr val="000000"/>
                </a:solidFill>
                <a:latin typeface="Arial" pitchFamily="49"/>
                <a:ea typeface="SimSun" pitchFamily="2"/>
                <a:cs typeface="SimSun" pitchFamily="2"/>
              </a:rPr>
              <a:t>Testing</a:t>
            </a:r>
            <a:endParaRPr lang="fi-FI" sz="1100" dirty="0">
              <a:solidFill>
                <a:srgbClr val="000000"/>
              </a:solidFill>
              <a:latin typeface="Arial" pitchFamily="49"/>
              <a:ea typeface="SimSun" pitchFamily="2"/>
              <a:cs typeface="SimSun" pitchFamily="2"/>
            </a:endParaRPr>
          </a:p>
        </p:txBody>
      </p:sp>
      <p:sp>
        <p:nvSpPr>
          <p:cNvPr id="38" name="Text Box 194"/>
          <p:cNvSpPr/>
          <p:nvPr/>
        </p:nvSpPr>
        <p:spPr>
          <a:xfrm>
            <a:off x="3573778" y="2090916"/>
            <a:ext cx="1406632" cy="283048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+- f3 0 f2"/>
              <a:gd name="f7" fmla="*/ f6 1 21600"/>
              <a:gd name="f8" fmla="*/ f2 1 f7"/>
              <a:gd name="f9" fmla="*/ f3 1 f7"/>
              <a:gd name="f10" fmla="*/ f8 f4 1"/>
              <a:gd name="f11" fmla="*/ f9 f4 1"/>
              <a:gd name="f12" fmla="*/ f9 f5 1"/>
              <a:gd name="f13" fmla="*/ f8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0" t="f13" r="f11" b="f12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noFill/>
          <a:ln w="9363">
            <a:solidFill>
              <a:srgbClr val="FF6600">
                <a:alpha val="50000"/>
              </a:srgbClr>
            </a:solidFill>
            <a:prstDash val="solid"/>
            <a:miter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  <p:txBody>
          <a:bodyPr vert="horz" wrap="none" lIns="82945" tIns="82945" rIns="82945" bIns="41473" anchor="t" anchorCtr="0" compatLnSpc="1">
            <a:spAutoFit/>
          </a:bodyPr>
          <a:lstStyle/>
          <a:p>
            <a:pPr defTabSz="829452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100" dirty="0" err="1">
                <a:solidFill>
                  <a:srgbClr val="000000"/>
                </a:solidFill>
                <a:latin typeface="Arial" pitchFamily="49"/>
                <a:ea typeface="SimSun" pitchFamily="2"/>
                <a:cs typeface="SimSun" pitchFamily="2"/>
              </a:rPr>
              <a:t>Acceptance</a:t>
            </a:r>
            <a:r>
              <a:rPr lang="fi-FI" sz="1100" dirty="0">
                <a:solidFill>
                  <a:srgbClr val="000000"/>
                </a:solidFill>
                <a:latin typeface="Arial" pitchFamily="49"/>
                <a:ea typeface="SimSun" pitchFamily="2"/>
                <a:cs typeface="SimSun" pitchFamily="2"/>
              </a:rPr>
              <a:t> </a:t>
            </a:r>
            <a:r>
              <a:rPr lang="fi-FI" sz="1100" dirty="0" err="1">
                <a:solidFill>
                  <a:srgbClr val="000000"/>
                </a:solidFill>
                <a:latin typeface="Arial" pitchFamily="49"/>
                <a:ea typeface="SimSun" pitchFamily="2"/>
                <a:cs typeface="SimSun" pitchFamily="2"/>
              </a:rPr>
              <a:t>Testing</a:t>
            </a:r>
            <a:endParaRPr lang="fi-FI" sz="1100" dirty="0">
              <a:solidFill>
                <a:srgbClr val="000000"/>
              </a:solidFill>
              <a:latin typeface="Arial" pitchFamily="49"/>
              <a:ea typeface="SimSun" pitchFamily="2"/>
              <a:cs typeface="SimSun" pitchFamily="2"/>
            </a:endParaRPr>
          </a:p>
        </p:txBody>
      </p:sp>
      <p:sp>
        <p:nvSpPr>
          <p:cNvPr id="39" name="Text Box 189"/>
          <p:cNvSpPr/>
          <p:nvPr/>
        </p:nvSpPr>
        <p:spPr>
          <a:xfrm>
            <a:off x="2674785" y="5927729"/>
            <a:ext cx="1058780" cy="311710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+- f3 0 f2"/>
              <a:gd name="f7" fmla="*/ f6 1 21600"/>
              <a:gd name="f8" fmla="*/ f2 1 f7"/>
              <a:gd name="f9" fmla="*/ f3 1 f7"/>
              <a:gd name="f10" fmla="*/ f8 f4 1"/>
              <a:gd name="f11" fmla="*/ f9 f4 1"/>
              <a:gd name="f12" fmla="*/ f9 f5 1"/>
              <a:gd name="f13" fmla="*/ f8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0" t="f13" r="f11" b="f12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noFill/>
          <a:ln w="9363">
            <a:solidFill>
              <a:srgbClr val="FF6600">
                <a:alpha val="50000"/>
              </a:srgbClr>
            </a:solidFill>
            <a:prstDash val="solid"/>
            <a:miter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  <p:txBody>
          <a:bodyPr vert="horz" wrap="none" lIns="82945" tIns="82945" rIns="82945" bIns="41473" anchor="t" anchorCtr="0" compatLnSpc="1">
            <a:spAutoFit/>
          </a:bodyPr>
          <a:lstStyle/>
          <a:p>
            <a:pPr defTabSz="829452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300" dirty="0" err="1">
                <a:solidFill>
                  <a:srgbClr val="000000"/>
                </a:solidFill>
                <a:latin typeface="Arial" pitchFamily="49"/>
                <a:ea typeface="SimSun" pitchFamily="2"/>
                <a:cs typeface="SimSun" pitchFamily="2"/>
              </a:rPr>
              <a:t>Unit</a:t>
            </a:r>
            <a:r>
              <a:rPr lang="fi-FI" sz="1300" dirty="0">
                <a:solidFill>
                  <a:srgbClr val="000000"/>
                </a:solidFill>
                <a:latin typeface="Arial" pitchFamily="49"/>
                <a:ea typeface="SimSun" pitchFamily="2"/>
                <a:cs typeface="SimSun" pitchFamily="2"/>
              </a:rPr>
              <a:t> </a:t>
            </a:r>
            <a:r>
              <a:rPr lang="fi-FI" sz="1300" dirty="0" err="1">
                <a:solidFill>
                  <a:srgbClr val="000000"/>
                </a:solidFill>
                <a:latin typeface="Arial" pitchFamily="49"/>
                <a:ea typeface="SimSun" pitchFamily="2"/>
                <a:cs typeface="SimSun" pitchFamily="2"/>
              </a:rPr>
              <a:t>Testing</a:t>
            </a:r>
            <a:endParaRPr lang="fi-FI" sz="1300" dirty="0">
              <a:solidFill>
                <a:srgbClr val="000000"/>
              </a:solidFill>
              <a:latin typeface="Arial" pitchFamily="49"/>
              <a:ea typeface="SimSun" pitchFamily="2"/>
              <a:cs typeface="SimSun" pitchFamily="2"/>
            </a:endParaRPr>
          </a:p>
        </p:txBody>
      </p:sp>
      <p:pic>
        <p:nvPicPr>
          <p:cNvPr id="43" name="Picture 114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6314842" y="2484030"/>
            <a:ext cx="504523" cy="504576"/>
          </a:xfrm>
          <a:prstGeom prst="rect">
            <a:avLst/>
          </a:prstGeom>
          <a:noFill/>
          <a:ln>
            <a:noFill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</p:pic>
      <p:pic>
        <p:nvPicPr>
          <p:cNvPr id="44" name="Picture 133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2275474" y="5490763"/>
            <a:ext cx="433009" cy="433054"/>
          </a:xfrm>
          <a:prstGeom prst="rect">
            <a:avLst/>
          </a:prstGeom>
          <a:noFill/>
          <a:ln>
            <a:noFill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</p:pic>
      <p:pic>
        <p:nvPicPr>
          <p:cNvPr id="45" name="Picture 133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2940582" y="5489337"/>
            <a:ext cx="433009" cy="433054"/>
          </a:xfrm>
          <a:prstGeom prst="rect">
            <a:avLst/>
          </a:prstGeom>
          <a:noFill/>
          <a:ln>
            <a:noFill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</p:pic>
      <p:pic>
        <p:nvPicPr>
          <p:cNvPr id="46" name="Picture 133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3688923" y="5489337"/>
            <a:ext cx="433009" cy="433054"/>
          </a:xfrm>
          <a:prstGeom prst="rect">
            <a:avLst/>
          </a:prstGeom>
          <a:noFill/>
          <a:ln>
            <a:noFill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</p:pic>
      <p:sp>
        <p:nvSpPr>
          <p:cNvPr id="49" name="Rectangle 162"/>
          <p:cNvSpPr/>
          <p:nvPr/>
        </p:nvSpPr>
        <p:spPr>
          <a:xfrm>
            <a:off x="2052373" y="4602573"/>
            <a:ext cx="4281746" cy="278478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+- f3 0 f2"/>
              <a:gd name="f7" fmla="*/ f6 1 21600"/>
              <a:gd name="f8" fmla="*/ f2 1 f7"/>
              <a:gd name="f9" fmla="*/ f3 1 f7"/>
              <a:gd name="f10" fmla="*/ f8 f4 1"/>
              <a:gd name="f11" fmla="*/ f9 f4 1"/>
              <a:gd name="f12" fmla="*/ f9 f5 1"/>
              <a:gd name="f13" fmla="*/ f8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0" t="f13" r="f11" b="f12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none" lIns="82945" tIns="82945" rIns="82945" bIns="41473" anchor="ctr" anchorCtr="0" compatLnSpc="1"/>
          <a:lstStyle/>
          <a:p>
            <a:pPr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i-FI" sz="1100">
              <a:solidFill>
                <a:srgbClr val="000000"/>
              </a:solidFill>
              <a:latin typeface="Bitstream Vera Sans Mono" pitchFamily="49"/>
              <a:ea typeface="SimSun" pitchFamily="2"/>
              <a:cs typeface="SimSun" pitchFamily="2"/>
            </a:endParaRPr>
          </a:p>
        </p:txBody>
      </p:sp>
      <p:cxnSp>
        <p:nvCxnSpPr>
          <p:cNvPr id="50" name="Straight Arrow Connector 90"/>
          <p:cNvCxnSpPr>
            <a:stCxn id="44" idx="0"/>
          </p:cNvCxnSpPr>
          <p:nvPr/>
        </p:nvCxnSpPr>
        <p:spPr>
          <a:xfrm rot="16200000" flipV="1">
            <a:off x="2160075" y="5158859"/>
            <a:ext cx="657461" cy="6348"/>
          </a:xfrm>
          <a:prstGeom prst="bentConnector3">
            <a:avLst/>
          </a:prstGeom>
          <a:noFill/>
          <a:ln w="38157">
            <a:solidFill>
              <a:srgbClr val="000000">
                <a:alpha val="50000"/>
              </a:srgbClr>
            </a:solidFill>
            <a:prstDash val="solid"/>
            <a:tailEnd type="arrow"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</p:cxnSp>
      <p:cxnSp>
        <p:nvCxnSpPr>
          <p:cNvPr id="51" name="Straight Arrow Connector 90"/>
          <p:cNvCxnSpPr>
            <a:stCxn id="45" idx="0"/>
          </p:cNvCxnSpPr>
          <p:nvPr/>
        </p:nvCxnSpPr>
        <p:spPr>
          <a:xfrm rot="16200000" flipV="1">
            <a:off x="2825895" y="5158144"/>
            <a:ext cx="662385" cy="1"/>
          </a:xfrm>
          <a:prstGeom prst="bentConnector3">
            <a:avLst/>
          </a:prstGeom>
          <a:noFill/>
          <a:ln w="38157">
            <a:solidFill>
              <a:srgbClr val="000000">
                <a:alpha val="50000"/>
              </a:srgbClr>
            </a:solidFill>
            <a:prstDash val="solid"/>
            <a:tailEnd type="arrow"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</p:cxnSp>
      <p:cxnSp>
        <p:nvCxnSpPr>
          <p:cNvPr id="52" name="Straight Arrow Connector 90"/>
          <p:cNvCxnSpPr>
            <a:stCxn id="46" idx="0"/>
          </p:cNvCxnSpPr>
          <p:nvPr/>
        </p:nvCxnSpPr>
        <p:spPr>
          <a:xfrm rot="16200000" flipV="1">
            <a:off x="3589139" y="5173047"/>
            <a:ext cx="632578" cy="1"/>
          </a:xfrm>
          <a:prstGeom prst="bentConnector3">
            <a:avLst>
              <a:gd name="adj1" fmla="val 50000"/>
            </a:avLst>
          </a:prstGeom>
          <a:noFill/>
          <a:ln w="38157">
            <a:solidFill>
              <a:srgbClr val="000000">
                <a:alpha val="50000"/>
              </a:srgbClr>
            </a:solidFill>
            <a:prstDash val="solid"/>
            <a:tailEnd type="arrow"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</p:cxnSp>
      <p:pic>
        <p:nvPicPr>
          <p:cNvPr id="53" name="Picture 163"/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6352039" y="4569034"/>
            <a:ext cx="358550" cy="358587"/>
          </a:xfrm>
          <a:prstGeom prst="rect">
            <a:avLst/>
          </a:prstGeom>
          <a:noFill/>
          <a:ln>
            <a:noFill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</p:pic>
      <p:sp>
        <p:nvSpPr>
          <p:cNvPr id="54" name="Text Box 193"/>
          <p:cNvSpPr/>
          <p:nvPr/>
        </p:nvSpPr>
        <p:spPr>
          <a:xfrm>
            <a:off x="3354814" y="4616107"/>
            <a:ext cx="2140807" cy="283048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+- f3 0 f2"/>
              <a:gd name="f7" fmla="*/ f6 1 21600"/>
              <a:gd name="f8" fmla="*/ f2 1 f7"/>
              <a:gd name="f9" fmla="*/ f3 1 f7"/>
              <a:gd name="f10" fmla="*/ f8 f4 1"/>
              <a:gd name="f11" fmla="*/ f9 f4 1"/>
              <a:gd name="f12" fmla="*/ f9 f5 1"/>
              <a:gd name="f13" fmla="*/ f8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0" t="f13" r="f11" b="f12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noFill/>
          <a:ln w="9363">
            <a:solidFill>
              <a:srgbClr val="FF6600">
                <a:alpha val="50000"/>
              </a:srgbClr>
            </a:solidFill>
            <a:prstDash val="solid"/>
            <a:miter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  <p:txBody>
          <a:bodyPr vert="horz" wrap="none" lIns="82945" tIns="82945" rIns="82945" bIns="41473" anchor="t" anchorCtr="0" compatLnSpc="1">
            <a:spAutoFit/>
          </a:bodyPr>
          <a:lstStyle/>
          <a:p>
            <a:pPr defTabSz="829452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100" dirty="0" smtClean="0">
                <a:solidFill>
                  <a:srgbClr val="000000"/>
                </a:solidFill>
                <a:latin typeface="Arial" pitchFamily="49"/>
                <a:ea typeface="SimSun" pitchFamily="2"/>
                <a:cs typeface="SimSun" pitchFamily="2"/>
              </a:rPr>
              <a:t> Component </a:t>
            </a:r>
            <a:r>
              <a:rPr lang="fi-FI" sz="1100" dirty="0" err="1" smtClean="0">
                <a:solidFill>
                  <a:srgbClr val="000000"/>
                </a:solidFill>
                <a:latin typeface="Arial" pitchFamily="49"/>
                <a:ea typeface="SimSun" pitchFamily="2"/>
                <a:cs typeface="SimSun" pitchFamily="2"/>
              </a:rPr>
              <a:t>Integration</a:t>
            </a:r>
            <a:r>
              <a:rPr lang="fi-FI" sz="1100" dirty="0" smtClean="0">
                <a:solidFill>
                  <a:srgbClr val="000000"/>
                </a:solidFill>
                <a:latin typeface="Arial" pitchFamily="49"/>
                <a:ea typeface="SimSun" pitchFamily="2"/>
                <a:cs typeface="SimSun" pitchFamily="2"/>
              </a:rPr>
              <a:t> </a:t>
            </a:r>
            <a:r>
              <a:rPr lang="fi-FI" sz="1100" dirty="0" err="1">
                <a:solidFill>
                  <a:srgbClr val="000000"/>
                </a:solidFill>
                <a:latin typeface="Arial" pitchFamily="49"/>
                <a:ea typeface="SimSun" pitchFamily="2"/>
                <a:cs typeface="SimSun" pitchFamily="2"/>
              </a:rPr>
              <a:t>Testing</a:t>
            </a:r>
            <a:endParaRPr lang="fi-FI" sz="1100" dirty="0">
              <a:solidFill>
                <a:srgbClr val="000000"/>
              </a:solidFill>
              <a:latin typeface="Arial" pitchFamily="49"/>
              <a:ea typeface="SimSun" pitchFamily="2"/>
              <a:cs typeface="SimSun" pitchFamily="2"/>
            </a:endParaRPr>
          </a:p>
        </p:txBody>
      </p:sp>
      <p:pic>
        <p:nvPicPr>
          <p:cNvPr id="59" name="Picture 170"/>
          <p:cNvPicPr>
            <a:picLocks noChangeAspect="1"/>
          </p:cNvPicPr>
          <p:nvPr/>
        </p:nvPicPr>
        <p:blipFill>
          <a:blip r:embed="rId7">
            <a:lum/>
            <a:alphaModFix/>
          </a:blip>
          <a:srcRect/>
          <a:stretch>
            <a:fillRect/>
          </a:stretch>
        </p:blipFill>
        <p:spPr>
          <a:xfrm>
            <a:off x="6622456" y="4550177"/>
            <a:ext cx="356916" cy="356953"/>
          </a:xfrm>
          <a:prstGeom prst="rect">
            <a:avLst/>
          </a:prstGeom>
          <a:noFill/>
          <a:ln>
            <a:noFill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</p:pic>
      <p:pic>
        <p:nvPicPr>
          <p:cNvPr id="60" name="Picture 170"/>
          <p:cNvPicPr>
            <a:picLocks noChangeAspect="1"/>
          </p:cNvPicPr>
          <p:nvPr/>
        </p:nvPicPr>
        <p:blipFill>
          <a:blip r:embed="rId7">
            <a:lum/>
            <a:alphaModFix/>
          </a:blip>
          <a:srcRect/>
          <a:stretch>
            <a:fillRect/>
          </a:stretch>
        </p:blipFill>
        <p:spPr>
          <a:xfrm>
            <a:off x="5274158" y="3071114"/>
            <a:ext cx="356916" cy="356953"/>
          </a:xfrm>
          <a:prstGeom prst="rect">
            <a:avLst/>
          </a:prstGeom>
          <a:noFill/>
          <a:ln>
            <a:noFill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</p:pic>
      <p:cxnSp>
        <p:nvCxnSpPr>
          <p:cNvPr id="61" name="Straight Connector 60"/>
          <p:cNvCxnSpPr/>
          <p:nvPr/>
        </p:nvCxnSpPr>
        <p:spPr>
          <a:xfrm>
            <a:off x="2843808" y="5054825"/>
            <a:ext cx="0" cy="82371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3513857" y="5061266"/>
            <a:ext cx="0" cy="82371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3" name="Rectangle 128"/>
          <p:cNvSpPr/>
          <p:nvPr/>
        </p:nvSpPr>
        <p:spPr>
          <a:xfrm>
            <a:off x="4747182" y="2971742"/>
            <a:ext cx="1624161" cy="576098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+- f3 0 f2"/>
              <a:gd name="f7" fmla="*/ f6 1 21600"/>
              <a:gd name="f8" fmla="*/ f2 1 f7"/>
              <a:gd name="f9" fmla="*/ f3 1 f7"/>
              <a:gd name="f10" fmla="*/ f8 f4 1"/>
              <a:gd name="f11" fmla="*/ f9 f4 1"/>
              <a:gd name="f12" fmla="*/ f9 f5 1"/>
              <a:gd name="f13" fmla="*/ f8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0" t="f13" r="f11" b="f12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none" lIns="82945" tIns="82945" rIns="82945" bIns="41473" anchor="ctr" anchorCtr="0" compatLnSpc="1"/>
          <a:lstStyle/>
          <a:p>
            <a:pPr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i-FI" sz="1100">
              <a:solidFill>
                <a:srgbClr val="000000"/>
              </a:solidFill>
              <a:latin typeface="Bitstream Vera Sans Mono" pitchFamily="49"/>
              <a:ea typeface="SimSun" pitchFamily="2"/>
              <a:cs typeface="SimSun" pitchFamily="2"/>
            </a:endParaRPr>
          </a:p>
        </p:txBody>
      </p:sp>
      <p:sp>
        <p:nvSpPr>
          <p:cNvPr id="65" name="Text Box 193"/>
          <p:cNvSpPr/>
          <p:nvPr/>
        </p:nvSpPr>
        <p:spPr>
          <a:xfrm>
            <a:off x="5091999" y="3086757"/>
            <a:ext cx="1034735" cy="440463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+- f3 0 f2"/>
              <a:gd name="f7" fmla="*/ f6 1 21600"/>
              <a:gd name="f8" fmla="*/ f2 1 f7"/>
              <a:gd name="f9" fmla="*/ f3 1 f7"/>
              <a:gd name="f10" fmla="*/ f8 f4 1"/>
              <a:gd name="f11" fmla="*/ f9 f4 1"/>
              <a:gd name="f12" fmla="*/ f9 f5 1"/>
              <a:gd name="f13" fmla="*/ f8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0" t="f13" r="f11" b="f12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noFill/>
          <a:ln w="9363">
            <a:solidFill>
              <a:srgbClr val="FF6600">
                <a:alpha val="50000"/>
              </a:srgbClr>
            </a:solidFill>
            <a:prstDash val="solid"/>
            <a:miter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  <p:txBody>
          <a:bodyPr vert="horz" wrap="none" lIns="82945" tIns="82945" rIns="82945" bIns="41473" anchor="t" anchorCtr="0" compatLnSpc="1">
            <a:spAutoFit/>
          </a:bodyPr>
          <a:lstStyle/>
          <a:p>
            <a:pPr defTabSz="829452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100" dirty="0" err="1" smtClean="0">
                <a:solidFill>
                  <a:srgbClr val="000000"/>
                </a:solidFill>
                <a:latin typeface="Arial" pitchFamily="49"/>
                <a:ea typeface="SimSun" pitchFamily="2"/>
                <a:cs typeface="SimSun" pitchFamily="2"/>
              </a:rPr>
              <a:t>Load</a:t>
            </a:r>
            <a:r>
              <a:rPr lang="fi-FI" sz="1100" dirty="0" smtClean="0">
                <a:solidFill>
                  <a:srgbClr val="000000"/>
                </a:solidFill>
                <a:latin typeface="Arial" pitchFamily="49"/>
                <a:ea typeface="SimSun" pitchFamily="2"/>
                <a:cs typeface="SimSun" pitchFamily="2"/>
              </a:rPr>
              <a:t>, </a:t>
            </a:r>
            <a:r>
              <a:rPr lang="fi-FI" sz="1100" dirty="0" err="1" smtClean="0">
                <a:solidFill>
                  <a:srgbClr val="000000"/>
                </a:solidFill>
                <a:latin typeface="Arial" pitchFamily="49"/>
                <a:ea typeface="SimSun" pitchFamily="2"/>
                <a:cs typeface="SimSun" pitchFamily="2"/>
              </a:rPr>
              <a:t>Stress</a:t>
            </a:r>
            <a:r>
              <a:rPr lang="fi-FI" sz="1100" dirty="0" smtClean="0">
                <a:solidFill>
                  <a:srgbClr val="000000"/>
                </a:solidFill>
                <a:latin typeface="Arial" pitchFamily="49"/>
                <a:ea typeface="SimSun" pitchFamily="2"/>
                <a:cs typeface="SimSun" pitchFamily="2"/>
              </a:rPr>
              <a:t>, </a:t>
            </a:r>
          </a:p>
          <a:p>
            <a:pPr defTabSz="829452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100" dirty="0" err="1" smtClean="0">
                <a:solidFill>
                  <a:srgbClr val="000000"/>
                </a:solidFill>
                <a:latin typeface="Arial" pitchFamily="49"/>
                <a:ea typeface="SimSun" pitchFamily="2"/>
                <a:cs typeface="SimSun" pitchFamily="2"/>
              </a:rPr>
              <a:t>performance</a:t>
            </a:r>
            <a:r>
              <a:rPr lang="fi-FI" sz="1100" dirty="0" smtClean="0">
                <a:solidFill>
                  <a:srgbClr val="000000"/>
                </a:solidFill>
                <a:latin typeface="Arial" pitchFamily="49"/>
                <a:ea typeface="SimSun" pitchFamily="2"/>
                <a:cs typeface="SimSun" pitchFamily="2"/>
              </a:rPr>
              <a:t> </a:t>
            </a:r>
            <a:endParaRPr lang="fi-FI" sz="1100" dirty="0">
              <a:solidFill>
                <a:srgbClr val="000000"/>
              </a:solidFill>
              <a:latin typeface="Arial" pitchFamily="49"/>
              <a:ea typeface="SimSun" pitchFamily="2"/>
              <a:cs typeface="SimSun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380540340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smtClean="0"/>
              <a:t>Agile Team and testing</a:t>
            </a:r>
            <a:endParaRPr lang="en-US"/>
          </a:p>
        </p:txBody>
      </p:sp>
      <p:pic>
        <p:nvPicPr>
          <p:cNvPr id="4" name="Picture 163"/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678875" y="3435371"/>
            <a:ext cx="890083" cy="890176"/>
          </a:xfrm>
          <a:prstGeom prst="rect">
            <a:avLst/>
          </a:prstGeom>
          <a:noFill/>
          <a:ln>
            <a:noFill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</p:pic>
      <p:pic>
        <p:nvPicPr>
          <p:cNvPr id="6" name="Picture 163"/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1362521" y="3457276"/>
            <a:ext cx="890083" cy="890176"/>
          </a:xfrm>
          <a:prstGeom prst="rect">
            <a:avLst/>
          </a:prstGeom>
          <a:noFill/>
          <a:ln>
            <a:noFill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</p:pic>
      <p:pic>
        <p:nvPicPr>
          <p:cNvPr id="8" name="Picture 163"/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682739" y="2123173"/>
            <a:ext cx="890083" cy="890176"/>
          </a:xfrm>
          <a:prstGeom prst="rect">
            <a:avLst/>
          </a:prstGeom>
          <a:noFill/>
          <a:ln>
            <a:noFill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</p:pic>
      <p:pic>
        <p:nvPicPr>
          <p:cNvPr id="10" name="Picture 163"/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1303996" y="2136611"/>
            <a:ext cx="890083" cy="890176"/>
          </a:xfrm>
          <a:prstGeom prst="rect">
            <a:avLst/>
          </a:prstGeom>
          <a:noFill/>
          <a:ln>
            <a:noFill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</p:pic>
      <p:pic>
        <p:nvPicPr>
          <p:cNvPr id="12" name="Picture 163"/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1965275" y="2178317"/>
            <a:ext cx="890083" cy="890176"/>
          </a:xfrm>
          <a:prstGeom prst="rect">
            <a:avLst/>
          </a:prstGeom>
          <a:noFill/>
          <a:ln>
            <a:noFill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</p:pic>
      <p:pic>
        <p:nvPicPr>
          <p:cNvPr id="24" name="Picture 177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815336" y="2216126"/>
            <a:ext cx="840983" cy="841072"/>
          </a:xfrm>
          <a:prstGeom prst="rect">
            <a:avLst/>
          </a:prstGeom>
          <a:noFill/>
          <a:ln>
            <a:noFill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</p:pic>
      <p:sp>
        <p:nvSpPr>
          <p:cNvPr id="25" name="Text Box 178"/>
          <p:cNvSpPr/>
          <p:nvPr/>
        </p:nvSpPr>
        <p:spPr>
          <a:xfrm>
            <a:off x="2761910" y="1718739"/>
            <a:ext cx="1045956" cy="440463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+- f3 0 f2"/>
              <a:gd name="f7" fmla="*/ f6 1 21600"/>
              <a:gd name="f8" fmla="*/ f2 1 f7"/>
              <a:gd name="f9" fmla="*/ f3 1 f7"/>
              <a:gd name="f10" fmla="*/ f8 f4 1"/>
              <a:gd name="f11" fmla="*/ f9 f4 1"/>
              <a:gd name="f12" fmla="*/ f9 f5 1"/>
              <a:gd name="f13" fmla="*/ f8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0" t="f13" r="f11" b="f12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noFill/>
          <a:ln>
            <a:noFill/>
            <a:prstDash val="solid"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  <p:txBody>
          <a:bodyPr vert="horz" wrap="none" lIns="82945" tIns="82945" rIns="82945" bIns="41473" anchor="t" anchorCtr="0" compatLnSpc="1">
            <a:spAutoFit/>
          </a:bodyPr>
          <a:lstStyle/>
          <a:p>
            <a:pPr defTabSz="829452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100">
                <a:solidFill>
                  <a:srgbClr val="000000"/>
                </a:solidFill>
                <a:latin typeface="Roboto" pitchFamily="2" charset="0"/>
                <a:ea typeface="Roboto" pitchFamily="2" charset="0"/>
                <a:cs typeface="SimSun" pitchFamily="2"/>
              </a:rPr>
              <a:t>Acceptance</a:t>
            </a:r>
          </a:p>
          <a:p>
            <a:pPr defTabSz="829452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100">
                <a:solidFill>
                  <a:srgbClr val="000000"/>
                </a:solidFill>
                <a:latin typeface="Roboto" pitchFamily="2" charset="0"/>
                <a:ea typeface="Roboto" pitchFamily="2" charset="0"/>
                <a:cs typeface="SimSun" pitchFamily="2"/>
              </a:rPr>
              <a:t>Test Engineer</a:t>
            </a:r>
          </a:p>
        </p:txBody>
      </p:sp>
      <p:sp>
        <p:nvSpPr>
          <p:cNvPr id="26" name="Text Box 104"/>
          <p:cNvSpPr/>
          <p:nvPr/>
        </p:nvSpPr>
        <p:spPr>
          <a:xfrm>
            <a:off x="1127780" y="1805312"/>
            <a:ext cx="1481717" cy="283048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+- f3 0 f2"/>
              <a:gd name="f7" fmla="*/ f6 1 21600"/>
              <a:gd name="f8" fmla="*/ f2 1 f7"/>
              <a:gd name="f9" fmla="*/ f3 1 f7"/>
              <a:gd name="f10" fmla="*/ f8 f4 1"/>
              <a:gd name="f11" fmla="*/ f9 f4 1"/>
              <a:gd name="f12" fmla="*/ f9 f5 1"/>
              <a:gd name="f13" fmla="*/ f8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0" t="f13" r="f11" b="f12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noFill/>
          <a:ln>
            <a:noFill/>
            <a:prstDash val="solid"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  <p:txBody>
          <a:bodyPr vert="horz" wrap="square" lIns="82945" tIns="82945" rIns="82945" bIns="41473" anchor="t" anchorCtr="0" compatLnSpc="1">
            <a:spAutoFit/>
          </a:bodyPr>
          <a:lstStyle/>
          <a:p>
            <a:pPr defTabSz="829452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100" smtClean="0">
                <a:solidFill>
                  <a:srgbClr val="000000"/>
                </a:solidFill>
                <a:latin typeface="Roboto" pitchFamily="2" charset="0"/>
                <a:ea typeface="Roboto" pitchFamily="2" charset="0"/>
                <a:cs typeface="SimSun" pitchFamily="2"/>
              </a:rPr>
              <a:t>Developer  / Tester </a:t>
            </a:r>
            <a:endParaRPr lang="fi-FI" sz="1100">
              <a:solidFill>
                <a:srgbClr val="000000"/>
              </a:solidFill>
              <a:latin typeface="Roboto" pitchFamily="2" charset="0"/>
              <a:ea typeface="Roboto" pitchFamily="2" charset="0"/>
              <a:cs typeface="SimSun" pitchFamily="2"/>
            </a:endParaRPr>
          </a:p>
        </p:txBody>
      </p:sp>
      <p:pic>
        <p:nvPicPr>
          <p:cNvPr id="27" name="Picture 126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2843808" y="3501008"/>
            <a:ext cx="882160" cy="882251"/>
          </a:xfrm>
          <a:prstGeom prst="rect">
            <a:avLst/>
          </a:prstGeom>
          <a:noFill/>
          <a:ln>
            <a:noFill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</p:pic>
      <p:sp>
        <p:nvSpPr>
          <p:cNvPr id="29" name="Text Box 178"/>
          <p:cNvSpPr/>
          <p:nvPr/>
        </p:nvSpPr>
        <p:spPr>
          <a:xfrm>
            <a:off x="2772143" y="3213109"/>
            <a:ext cx="1060383" cy="283048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+- f3 0 f2"/>
              <a:gd name="f7" fmla="*/ f6 1 21600"/>
              <a:gd name="f8" fmla="*/ f2 1 f7"/>
              <a:gd name="f9" fmla="*/ f3 1 f7"/>
              <a:gd name="f10" fmla="*/ f8 f4 1"/>
              <a:gd name="f11" fmla="*/ f9 f4 1"/>
              <a:gd name="f12" fmla="*/ f9 f5 1"/>
              <a:gd name="f13" fmla="*/ f8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0" t="f13" r="f11" b="f12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noFill/>
          <a:ln>
            <a:noFill/>
            <a:prstDash val="solid"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  <p:txBody>
          <a:bodyPr vert="horz" wrap="none" lIns="82945" tIns="82945" rIns="82945" bIns="41473" anchor="t" anchorCtr="0" compatLnSpc="1">
            <a:spAutoFit/>
          </a:bodyPr>
          <a:lstStyle/>
          <a:p>
            <a:pPr defTabSz="829452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100" smtClean="0">
                <a:solidFill>
                  <a:srgbClr val="000000"/>
                </a:solidFill>
                <a:latin typeface="Roboto" pitchFamily="2" charset="0"/>
                <a:ea typeface="Roboto" pitchFamily="2" charset="0"/>
                <a:cs typeface="SimSun" pitchFamily="2"/>
              </a:rPr>
              <a:t>Scrum Master</a:t>
            </a:r>
            <a:endParaRPr lang="fi-FI" sz="1100">
              <a:solidFill>
                <a:srgbClr val="000000"/>
              </a:solidFill>
              <a:latin typeface="Roboto" pitchFamily="2" charset="0"/>
              <a:ea typeface="Roboto" pitchFamily="2" charset="0"/>
              <a:cs typeface="SimSun" pitchFamily="2"/>
            </a:endParaRPr>
          </a:p>
        </p:txBody>
      </p:sp>
      <p:pic>
        <p:nvPicPr>
          <p:cNvPr id="30" name="Picture 163"/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1988617" y="3448614"/>
            <a:ext cx="890083" cy="890176"/>
          </a:xfrm>
          <a:prstGeom prst="rect">
            <a:avLst/>
          </a:prstGeom>
          <a:noFill/>
          <a:ln>
            <a:noFill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</p:pic>
      <p:sp>
        <p:nvSpPr>
          <p:cNvPr id="31" name="Text Box 104"/>
          <p:cNvSpPr/>
          <p:nvPr/>
        </p:nvSpPr>
        <p:spPr>
          <a:xfrm>
            <a:off x="1440710" y="3174181"/>
            <a:ext cx="1481717" cy="283048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+- f3 0 f2"/>
              <a:gd name="f7" fmla="*/ f6 1 21600"/>
              <a:gd name="f8" fmla="*/ f2 1 f7"/>
              <a:gd name="f9" fmla="*/ f3 1 f7"/>
              <a:gd name="f10" fmla="*/ f8 f4 1"/>
              <a:gd name="f11" fmla="*/ f9 f4 1"/>
              <a:gd name="f12" fmla="*/ f9 f5 1"/>
              <a:gd name="f13" fmla="*/ f8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0" t="f13" r="f11" b="f12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noFill/>
          <a:ln>
            <a:noFill/>
            <a:prstDash val="solid"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  <p:txBody>
          <a:bodyPr vert="horz" wrap="square" lIns="82945" tIns="82945" rIns="82945" bIns="41473" anchor="t" anchorCtr="0" compatLnSpc="1">
            <a:spAutoFit/>
          </a:bodyPr>
          <a:lstStyle/>
          <a:p>
            <a:pPr defTabSz="829452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100" smtClean="0">
                <a:solidFill>
                  <a:srgbClr val="000000"/>
                </a:solidFill>
                <a:latin typeface="Roboto" pitchFamily="2" charset="0"/>
                <a:ea typeface="Roboto" pitchFamily="2" charset="0"/>
                <a:cs typeface="SimSun" pitchFamily="2"/>
              </a:rPr>
              <a:t>Developer</a:t>
            </a:r>
            <a:endParaRPr lang="fi-FI" sz="1100">
              <a:solidFill>
                <a:srgbClr val="000000"/>
              </a:solidFill>
              <a:latin typeface="Roboto" pitchFamily="2" charset="0"/>
              <a:ea typeface="Roboto" pitchFamily="2" charset="0"/>
              <a:cs typeface="SimSun" pitchFamily="2"/>
            </a:endParaRPr>
          </a:p>
        </p:txBody>
      </p:sp>
      <p:pic>
        <p:nvPicPr>
          <p:cNvPr id="34" name="Picture 120"/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3920100" y="3545020"/>
            <a:ext cx="867924" cy="868014"/>
          </a:xfrm>
          <a:prstGeom prst="rect">
            <a:avLst/>
          </a:prstGeom>
          <a:noFill/>
          <a:ln>
            <a:noFill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</p:pic>
      <p:sp>
        <p:nvSpPr>
          <p:cNvPr id="35" name="Text Box 178"/>
          <p:cNvSpPr/>
          <p:nvPr/>
        </p:nvSpPr>
        <p:spPr>
          <a:xfrm>
            <a:off x="3838326" y="3213109"/>
            <a:ext cx="1111679" cy="283048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+- f3 0 f2"/>
              <a:gd name="f7" fmla="*/ f6 1 21600"/>
              <a:gd name="f8" fmla="*/ f2 1 f7"/>
              <a:gd name="f9" fmla="*/ f3 1 f7"/>
              <a:gd name="f10" fmla="*/ f8 f4 1"/>
              <a:gd name="f11" fmla="*/ f9 f4 1"/>
              <a:gd name="f12" fmla="*/ f9 f5 1"/>
              <a:gd name="f13" fmla="*/ f8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0" t="f13" r="f11" b="f12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noFill/>
          <a:ln>
            <a:noFill/>
            <a:prstDash val="solid"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  <p:txBody>
          <a:bodyPr vert="horz" wrap="none" lIns="82945" tIns="82945" rIns="82945" bIns="41473" anchor="t" anchorCtr="0" compatLnSpc="1">
            <a:spAutoFit/>
          </a:bodyPr>
          <a:lstStyle/>
          <a:p>
            <a:pPr defTabSz="829452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100" smtClean="0">
                <a:solidFill>
                  <a:srgbClr val="000000"/>
                </a:solidFill>
                <a:latin typeface="Roboto" pitchFamily="2" charset="0"/>
                <a:ea typeface="Roboto" pitchFamily="2" charset="0"/>
                <a:cs typeface="SimSun" pitchFamily="2"/>
              </a:rPr>
              <a:t>Product Owner</a:t>
            </a:r>
            <a:endParaRPr lang="fi-FI" sz="1100">
              <a:solidFill>
                <a:srgbClr val="000000"/>
              </a:solidFill>
              <a:latin typeface="Roboto" pitchFamily="2" charset="0"/>
              <a:ea typeface="Roboto" pitchFamily="2" charset="0"/>
              <a:cs typeface="SimSun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266171052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smtClean="0"/>
              <a:t>Large Agile organization</a:t>
            </a:r>
            <a:endParaRPr lang="en-US"/>
          </a:p>
        </p:txBody>
      </p:sp>
      <p:pic>
        <p:nvPicPr>
          <p:cNvPr id="4" name="Picture 163"/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612015" y="2656107"/>
            <a:ext cx="890083" cy="890176"/>
          </a:xfrm>
          <a:prstGeom prst="rect">
            <a:avLst/>
          </a:prstGeom>
          <a:noFill/>
          <a:ln>
            <a:noFill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</p:pic>
      <p:pic>
        <p:nvPicPr>
          <p:cNvPr id="5" name="Picture 163"/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1295661" y="2678012"/>
            <a:ext cx="890083" cy="890176"/>
          </a:xfrm>
          <a:prstGeom prst="rect">
            <a:avLst/>
          </a:prstGeom>
          <a:noFill/>
          <a:ln>
            <a:noFill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</p:pic>
      <p:pic>
        <p:nvPicPr>
          <p:cNvPr id="6" name="Picture 163"/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571751" y="1723410"/>
            <a:ext cx="890083" cy="890176"/>
          </a:xfrm>
          <a:prstGeom prst="rect">
            <a:avLst/>
          </a:prstGeom>
          <a:noFill/>
          <a:ln>
            <a:noFill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</p:pic>
      <p:pic>
        <p:nvPicPr>
          <p:cNvPr id="7" name="Picture 163"/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1225586" y="1692999"/>
            <a:ext cx="890083" cy="890176"/>
          </a:xfrm>
          <a:prstGeom prst="rect">
            <a:avLst/>
          </a:prstGeom>
          <a:noFill/>
          <a:ln>
            <a:noFill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</p:pic>
      <p:pic>
        <p:nvPicPr>
          <p:cNvPr id="8" name="Picture 163"/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1886865" y="1734705"/>
            <a:ext cx="890083" cy="890176"/>
          </a:xfrm>
          <a:prstGeom prst="rect">
            <a:avLst/>
          </a:prstGeom>
          <a:noFill/>
          <a:ln>
            <a:noFill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</p:pic>
      <p:pic>
        <p:nvPicPr>
          <p:cNvPr id="9" name="Picture 177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540700" y="1751371"/>
            <a:ext cx="840983" cy="841072"/>
          </a:xfrm>
          <a:prstGeom prst="rect">
            <a:avLst/>
          </a:prstGeom>
          <a:noFill/>
          <a:ln>
            <a:noFill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</p:pic>
      <p:pic>
        <p:nvPicPr>
          <p:cNvPr id="12" name="Picture 126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2555776" y="2636912"/>
            <a:ext cx="882160" cy="882251"/>
          </a:xfrm>
          <a:prstGeom prst="rect">
            <a:avLst/>
          </a:prstGeom>
          <a:noFill/>
          <a:ln>
            <a:noFill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</p:pic>
      <p:pic>
        <p:nvPicPr>
          <p:cNvPr id="14" name="Picture 163"/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1921757" y="2669350"/>
            <a:ext cx="890083" cy="890176"/>
          </a:xfrm>
          <a:prstGeom prst="rect">
            <a:avLst/>
          </a:prstGeom>
          <a:noFill/>
          <a:ln>
            <a:noFill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</p:pic>
      <p:pic>
        <p:nvPicPr>
          <p:cNvPr id="16" name="Picture 120"/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3324634" y="2255086"/>
            <a:ext cx="867924" cy="868014"/>
          </a:xfrm>
          <a:prstGeom prst="rect">
            <a:avLst/>
          </a:prstGeom>
          <a:noFill/>
          <a:ln>
            <a:noFill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</p:pic>
      <p:pic>
        <p:nvPicPr>
          <p:cNvPr id="18" name="Picture 163"/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663357" y="4638528"/>
            <a:ext cx="890083" cy="890176"/>
          </a:xfrm>
          <a:prstGeom prst="rect">
            <a:avLst/>
          </a:prstGeom>
          <a:noFill/>
          <a:ln>
            <a:noFill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</p:pic>
      <p:pic>
        <p:nvPicPr>
          <p:cNvPr id="19" name="Picture 163"/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1347003" y="4660433"/>
            <a:ext cx="890083" cy="890176"/>
          </a:xfrm>
          <a:prstGeom prst="rect">
            <a:avLst/>
          </a:prstGeom>
          <a:noFill/>
          <a:ln>
            <a:noFill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</p:pic>
      <p:pic>
        <p:nvPicPr>
          <p:cNvPr id="20" name="Picture 163"/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623093" y="3705831"/>
            <a:ext cx="890083" cy="890176"/>
          </a:xfrm>
          <a:prstGeom prst="rect">
            <a:avLst/>
          </a:prstGeom>
          <a:noFill/>
          <a:ln>
            <a:noFill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</p:pic>
      <p:pic>
        <p:nvPicPr>
          <p:cNvPr id="21" name="Picture 163"/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1276928" y="3675420"/>
            <a:ext cx="890083" cy="890176"/>
          </a:xfrm>
          <a:prstGeom prst="rect">
            <a:avLst/>
          </a:prstGeom>
          <a:noFill/>
          <a:ln>
            <a:noFill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</p:pic>
      <p:pic>
        <p:nvPicPr>
          <p:cNvPr id="22" name="Picture 163"/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1938207" y="3717126"/>
            <a:ext cx="890083" cy="890176"/>
          </a:xfrm>
          <a:prstGeom prst="rect">
            <a:avLst/>
          </a:prstGeom>
          <a:noFill/>
          <a:ln>
            <a:noFill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</p:pic>
      <p:pic>
        <p:nvPicPr>
          <p:cNvPr id="23" name="Picture 177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592042" y="3733792"/>
            <a:ext cx="840983" cy="841072"/>
          </a:xfrm>
          <a:prstGeom prst="rect">
            <a:avLst/>
          </a:prstGeom>
          <a:noFill/>
          <a:ln>
            <a:noFill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</p:pic>
      <p:pic>
        <p:nvPicPr>
          <p:cNvPr id="24" name="Picture 126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2607118" y="4619333"/>
            <a:ext cx="882160" cy="882251"/>
          </a:xfrm>
          <a:prstGeom prst="rect">
            <a:avLst/>
          </a:prstGeom>
          <a:noFill/>
          <a:ln>
            <a:noFill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</p:pic>
      <p:pic>
        <p:nvPicPr>
          <p:cNvPr id="25" name="Picture 163"/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1973099" y="4651771"/>
            <a:ext cx="890083" cy="890176"/>
          </a:xfrm>
          <a:prstGeom prst="rect">
            <a:avLst/>
          </a:prstGeom>
          <a:noFill/>
          <a:ln>
            <a:noFill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</p:pic>
      <p:pic>
        <p:nvPicPr>
          <p:cNvPr id="26" name="Picture 120"/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3361671" y="4204521"/>
            <a:ext cx="867924" cy="868014"/>
          </a:xfrm>
          <a:prstGeom prst="rect">
            <a:avLst/>
          </a:prstGeom>
          <a:noFill/>
          <a:ln>
            <a:noFill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</p:pic>
      <p:pic>
        <p:nvPicPr>
          <p:cNvPr id="27" name="Picture 163"/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7590115" y="2672326"/>
            <a:ext cx="890083" cy="890176"/>
          </a:xfrm>
          <a:prstGeom prst="rect">
            <a:avLst/>
          </a:prstGeom>
          <a:noFill/>
          <a:ln>
            <a:noFill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</p:pic>
      <p:pic>
        <p:nvPicPr>
          <p:cNvPr id="28" name="Picture 163"/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6394176" y="2664769"/>
            <a:ext cx="890083" cy="890176"/>
          </a:xfrm>
          <a:prstGeom prst="rect">
            <a:avLst/>
          </a:prstGeom>
          <a:noFill/>
          <a:ln>
            <a:noFill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</p:pic>
      <p:pic>
        <p:nvPicPr>
          <p:cNvPr id="29" name="Picture 163"/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5670266" y="1710167"/>
            <a:ext cx="890083" cy="890176"/>
          </a:xfrm>
          <a:prstGeom prst="rect">
            <a:avLst/>
          </a:prstGeom>
          <a:noFill/>
          <a:ln>
            <a:noFill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</p:pic>
      <p:pic>
        <p:nvPicPr>
          <p:cNvPr id="30" name="Picture 163"/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6324101" y="1679756"/>
            <a:ext cx="890083" cy="890176"/>
          </a:xfrm>
          <a:prstGeom prst="rect">
            <a:avLst/>
          </a:prstGeom>
          <a:noFill/>
          <a:ln>
            <a:noFill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</p:pic>
      <p:pic>
        <p:nvPicPr>
          <p:cNvPr id="31" name="Picture 163"/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6985380" y="1721462"/>
            <a:ext cx="890083" cy="890176"/>
          </a:xfrm>
          <a:prstGeom prst="rect">
            <a:avLst/>
          </a:prstGeom>
          <a:noFill/>
          <a:ln>
            <a:noFill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</p:pic>
      <p:pic>
        <p:nvPicPr>
          <p:cNvPr id="32" name="Picture 177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7639215" y="1738128"/>
            <a:ext cx="840983" cy="841072"/>
          </a:xfrm>
          <a:prstGeom prst="rect">
            <a:avLst/>
          </a:prstGeom>
          <a:noFill/>
          <a:ln>
            <a:noFill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</p:pic>
      <p:pic>
        <p:nvPicPr>
          <p:cNvPr id="33" name="Picture 126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5723793" y="2642864"/>
            <a:ext cx="882160" cy="882251"/>
          </a:xfrm>
          <a:prstGeom prst="rect">
            <a:avLst/>
          </a:prstGeom>
          <a:noFill/>
          <a:ln>
            <a:noFill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</p:pic>
      <p:pic>
        <p:nvPicPr>
          <p:cNvPr id="34" name="Picture 163"/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7020272" y="2656107"/>
            <a:ext cx="890083" cy="890176"/>
          </a:xfrm>
          <a:prstGeom prst="rect">
            <a:avLst/>
          </a:prstGeom>
          <a:noFill/>
          <a:ln>
            <a:noFill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</p:pic>
      <p:pic>
        <p:nvPicPr>
          <p:cNvPr id="35" name="Picture 120"/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4893948" y="3322851"/>
            <a:ext cx="867924" cy="868014"/>
          </a:xfrm>
          <a:prstGeom prst="rect">
            <a:avLst/>
          </a:prstGeom>
          <a:noFill/>
          <a:ln>
            <a:noFill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</p:pic>
      <p:pic>
        <p:nvPicPr>
          <p:cNvPr id="36" name="Picture 163"/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5780605" y="4711460"/>
            <a:ext cx="890083" cy="890176"/>
          </a:xfrm>
          <a:prstGeom prst="rect">
            <a:avLst/>
          </a:prstGeom>
          <a:noFill/>
          <a:ln>
            <a:noFill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</p:pic>
      <p:pic>
        <p:nvPicPr>
          <p:cNvPr id="37" name="Picture 163"/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6464251" y="4733365"/>
            <a:ext cx="890083" cy="890176"/>
          </a:xfrm>
          <a:prstGeom prst="rect">
            <a:avLst/>
          </a:prstGeom>
          <a:noFill/>
          <a:ln>
            <a:noFill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</p:pic>
      <p:pic>
        <p:nvPicPr>
          <p:cNvPr id="38" name="Picture 163"/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7716443" y="4713893"/>
            <a:ext cx="890083" cy="890176"/>
          </a:xfrm>
          <a:prstGeom prst="rect">
            <a:avLst/>
          </a:prstGeom>
          <a:noFill/>
          <a:ln>
            <a:noFill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</p:pic>
      <p:pic>
        <p:nvPicPr>
          <p:cNvPr id="39" name="Picture 163"/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6394176" y="3748352"/>
            <a:ext cx="890083" cy="890176"/>
          </a:xfrm>
          <a:prstGeom prst="rect">
            <a:avLst/>
          </a:prstGeom>
          <a:noFill/>
          <a:ln>
            <a:noFill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</p:pic>
      <p:pic>
        <p:nvPicPr>
          <p:cNvPr id="40" name="Picture 163"/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7055455" y="3790058"/>
            <a:ext cx="890083" cy="890176"/>
          </a:xfrm>
          <a:prstGeom prst="rect">
            <a:avLst/>
          </a:prstGeom>
          <a:noFill/>
          <a:ln>
            <a:noFill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</p:pic>
      <p:pic>
        <p:nvPicPr>
          <p:cNvPr id="41" name="Picture 177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7709290" y="3806724"/>
            <a:ext cx="840983" cy="841072"/>
          </a:xfrm>
          <a:prstGeom prst="rect">
            <a:avLst/>
          </a:prstGeom>
          <a:noFill/>
          <a:ln>
            <a:noFill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</p:pic>
      <p:pic>
        <p:nvPicPr>
          <p:cNvPr id="42" name="Picture 126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5695678" y="3737082"/>
            <a:ext cx="882160" cy="882251"/>
          </a:xfrm>
          <a:prstGeom prst="rect">
            <a:avLst/>
          </a:prstGeom>
          <a:noFill/>
          <a:ln>
            <a:noFill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</p:pic>
      <p:pic>
        <p:nvPicPr>
          <p:cNvPr id="43" name="Picture 163"/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7090347" y="4724703"/>
            <a:ext cx="890083" cy="890176"/>
          </a:xfrm>
          <a:prstGeom prst="rect">
            <a:avLst/>
          </a:prstGeom>
          <a:noFill/>
          <a:ln>
            <a:noFill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2311231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 smtClean="0"/>
              <a:t>Testlink</a:t>
            </a:r>
            <a:r>
              <a:rPr lang="fi-FI" dirty="0" smtClean="0"/>
              <a:t> in </a:t>
            </a:r>
            <a:r>
              <a:rPr lang="fi-FI" dirty="0" err="1" smtClean="0"/>
              <a:t>brief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449136" y="1469631"/>
            <a:ext cx="3779048" cy="51277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81643" tIns="40817" rIns="81643" bIns="40817" anchor="ctr" anchorCtr="1" compatLnSpc="1"/>
          <a:lstStyle/>
          <a:p>
            <a:pPr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i-FI" sz="1100">
              <a:solidFill>
                <a:srgbClr val="000000"/>
              </a:solidFill>
              <a:latin typeface="Bitstream Vera Sans Mono" pitchFamily="49"/>
              <a:ea typeface="SimSun" pitchFamily="2"/>
              <a:cs typeface="SimSun" pitchFamily="2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938962" y="1796216"/>
            <a:ext cx="3102238" cy="228610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81643" tIns="40817" rIns="81643" bIns="40817" anchor="ctr" anchorCtr="1" compatLnSpc="1"/>
          <a:lstStyle/>
          <a:p>
            <a:pPr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i-FI" sz="1100">
              <a:solidFill>
                <a:srgbClr val="000000"/>
              </a:solidFill>
              <a:latin typeface="Bitstream Vera Sans Mono" pitchFamily="49"/>
              <a:ea typeface="SimSun" pitchFamily="2"/>
              <a:cs typeface="SimSun" pitchFamily="2"/>
            </a:endParaRPr>
          </a:p>
        </p:txBody>
      </p:sp>
      <p:sp>
        <p:nvSpPr>
          <p:cNvPr id="6" name="Freeform 5"/>
          <p:cNvSpPr/>
          <p:nvPr/>
        </p:nvSpPr>
        <p:spPr>
          <a:xfrm>
            <a:off x="3906968" y="5372661"/>
            <a:ext cx="1142926" cy="1143046"/>
          </a:xfrm>
          <a:custGeom>
            <a:avLst>
              <a:gd name="f0" fmla="val 4053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0"/>
              <a:gd name="f7" fmla="val 88"/>
              <a:gd name="f8" fmla="val 21600"/>
              <a:gd name="f9" fmla="val 44"/>
              <a:gd name="f10" fmla="val 10800"/>
              <a:gd name="f11" fmla="val 20"/>
              <a:gd name="f12" fmla="val 68"/>
              <a:gd name="f13" fmla="val -2147483647"/>
              <a:gd name="f14" fmla="val 2147483647"/>
              <a:gd name="f15" fmla="+- 0 0 0"/>
              <a:gd name="f16" fmla="*/ f4 1 88"/>
              <a:gd name="f17" fmla="*/ f5 1 21600"/>
              <a:gd name="f18" fmla="+- f8 0 f6"/>
              <a:gd name="f19" fmla="+- f7 0 f6"/>
              <a:gd name="f20" fmla="pin 0 f0 10800"/>
              <a:gd name="f21" fmla="*/ f15 f1 1"/>
              <a:gd name="f22" fmla="val f20"/>
              <a:gd name="f23" fmla="*/ f19 1 88"/>
              <a:gd name="f24" fmla="*/ f18 1 21600"/>
              <a:gd name="f25" fmla="*/ f20 f17 1"/>
              <a:gd name="f26" fmla="*/ f21 1 f3"/>
              <a:gd name="f27" fmla="*/ f22 2 1"/>
              <a:gd name="f28" fmla="*/ 0 f23 1"/>
              <a:gd name="f29" fmla="*/ 88 f23 1"/>
              <a:gd name="f30" fmla="*/ 44 f23 1"/>
              <a:gd name="f31" fmla="*/ 0 f24 1"/>
              <a:gd name="f32" fmla="*/ 10800 f24 1"/>
              <a:gd name="f33" fmla="*/ 21600 f24 1"/>
              <a:gd name="f34" fmla="*/ f22 f17 1"/>
              <a:gd name="f35" fmla="+- f26 0 f2"/>
              <a:gd name="f36" fmla="*/ f27 1 4"/>
              <a:gd name="f37" fmla="*/ f30 1 f23"/>
              <a:gd name="f38" fmla="*/ f31 1 f24"/>
              <a:gd name="f39" fmla="*/ f28 1 f23"/>
              <a:gd name="f40" fmla="*/ f32 1 f24"/>
              <a:gd name="f41" fmla="*/ f33 1 f24"/>
              <a:gd name="f42" fmla="*/ f29 1 f23"/>
              <a:gd name="f43" fmla="*/ f36 6 1"/>
              <a:gd name="f44" fmla="+- 21600 0 f36"/>
              <a:gd name="f45" fmla="*/ f37 f16 1"/>
              <a:gd name="f46" fmla="*/ f39 f16 1"/>
              <a:gd name="f47" fmla="*/ f42 f16 1"/>
              <a:gd name="f48" fmla="*/ f38 f17 1"/>
              <a:gd name="f49" fmla="*/ f40 f17 1"/>
              <a:gd name="f50" fmla="*/ f41 f17 1"/>
              <a:gd name="f51" fmla="*/ f43 1 11"/>
              <a:gd name="f52" fmla="*/ f44 f17 1"/>
              <a:gd name="f53" fmla="+- f36 0 f51"/>
              <a:gd name="f54" fmla="+- f44 f51 0"/>
              <a:gd name="f55" fmla="+- f36 f51 0"/>
            </a:gdLst>
            <a:ahLst>
              <a:ahXY gdRefY="f0" minY="f6" maxY="f10">
                <a:pos x="f45" y="f2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5">
                <a:pos x="f45" y="f34"/>
              </a:cxn>
              <a:cxn ang="f35">
                <a:pos x="f45" y="f48"/>
              </a:cxn>
              <a:cxn ang="f35">
                <a:pos x="f46" y="f49"/>
              </a:cxn>
              <a:cxn ang="f35">
                <a:pos x="f45" y="f50"/>
              </a:cxn>
              <a:cxn ang="f35">
                <a:pos x="f47" y="f49"/>
              </a:cxn>
            </a:cxnLst>
            <a:rect l="f46" t="f34" r="f47" b="f52"/>
            <a:pathLst>
              <a:path w="88" h="21600">
                <a:moveTo>
                  <a:pt x="f9" y="f6"/>
                </a:moveTo>
                <a:cubicBezTo>
                  <a:pt x="f11" y="f6"/>
                  <a:pt x="f6" y="f53"/>
                  <a:pt x="f6" y="f36"/>
                </a:cubicBezTo>
                <a:lnTo>
                  <a:pt x="f6" y="f44"/>
                </a:lnTo>
                <a:cubicBezTo>
                  <a:pt x="f6" y="f54"/>
                  <a:pt x="f11" y="f8"/>
                  <a:pt x="f9" y="f8"/>
                </a:cubicBezTo>
                <a:cubicBezTo>
                  <a:pt x="f12" y="f8"/>
                  <a:pt x="f7" y="f54"/>
                  <a:pt x="f7" y="f44"/>
                </a:cubicBezTo>
                <a:lnTo>
                  <a:pt x="f7" y="f36"/>
                </a:lnTo>
                <a:cubicBezTo>
                  <a:pt x="f7" y="f53"/>
                  <a:pt x="f12" y="f6"/>
                  <a:pt x="f9" y="f6"/>
                </a:cubicBezTo>
                <a:close/>
              </a:path>
              <a:path w="88" h="21600">
                <a:moveTo>
                  <a:pt x="f9" y="f6"/>
                </a:moveTo>
                <a:cubicBezTo>
                  <a:pt x="f11" y="f6"/>
                  <a:pt x="f6" y="f53"/>
                  <a:pt x="f6" y="f36"/>
                </a:cubicBezTo>
                <a:cubicBezTo>
                  <a:pt x="f6" y="f55"/>
                  <a:pt x="f11" y="f22"/>
                  <a:pt x="f9" y="f22"/>
                </a:cubicBezTo>
                <a:cubicBezTo>
                  <a:pt x="f12" y="f22"/>
                  <a:pt x="f7" y="f55"/>
                  <a:pt x="f7" y="f36"/>
                </a:cubicBezTo>
                <a:cubicBezTo>
                  <a:pt x="f7" y="f53"/>
                  <a:pt x="f12" y="f6"/>
                  <a:pt x="f9" y="f6"/>
                </a:cubicBezTo>
                <a:close/>
              </a:path>
            </a:pathLst>
          </a:cu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81643" tIns="40817" rIns="81643" bIns="40817" anchor="ctr" anchorCtr="1" compatLnSpc="1"/>
          <a:lstStyle/>
          <a:p>
            <a:pPr algn="ctr"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100" dirty="0" err="1" smtClean="0">
                <a:solidFill>
                  <a:srgbClr val="000000"/>
                </a:solidFill>
                <a:latin typeface="Bitstream Vera Sans Mono" pitchFamily="49"/>
                <a:ea typeface="SimSun" pitchFamily="2"/>
                <a:cs typeface="SimSun" pitchFamily="2"/>
              </a:rPr>
              <a:t>Database</a:t>
            </a:r>
            <a:endParaRPr lang="fi-FI" sz="1100" dirty="0">
              <a:solidFill>
                <a:srgbClr val="000000"/>
              </a:solidFill>
              <a:latin typeface="Bitstream Vera Sans Mono" pitchFamily="49"/>
              <a:ea typeface="SimSun" pitchFamily="2"/>
              <a:cs typeface="SimSun" pitchFamily="2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26550" y="1959509"/>
            <a:ext cx="1632752" cy="979754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81643" tIns="40817" rIns="81643" bIns="40817" anchor="ctr" anchorCtr="1" compatLnSpc="1"/>
          <a:lstStyle/>
          <a:p>
            <a:pPr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100">
                <a:solidFill>
                  <a:srgbClr val="000000"/>
                </a:solidFill>
                <a:latin typeface="Bitstream Vera Sans Mono" pitchFamily="49"/>
                <a:ea typeface="SimSun" pitchFamily="2"/>
                <a:cs typeface="SimSun" pitchFamily="2"/>
              </a:rPr>
              <a:t>Feature</a:t>
            </a:r>
          </a:p>
          <a:p>
            <a:pPr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100">
                <a:solidFill>
                  <a:srgbClr val="000000"/>
                </a:solidFill>
                <a:latin typeface="Bitstream Vera Sans Mono" pitchFamily="49"/>
                <a:ea typeface="SimSun" pitchFamily="2"/>
                <a:cs typeface="SimSun" pitchFamily="2"/>
              </a:rPr>
              <a:t>Implementation</a:t>
            </a:r>
          </a:p>
        </p:txBody>
      </p:sp>
      <p:sp>
        <p:nvSpPr>
          <p:cNvPr id="9" name="Rectangle 8"/>
          <p:cNvSpPr/>
          <p:nvPr/>
        </p:nvSpPr>
        <p:spPr>
          <a:xfrm>
            <a:off x="4852454" y="4163968"/>
            <a:ext cx="1273076" cy="979754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81643" tIns="40817" rIns="81643" bIns="40817" anchor="ctr" anchorCtr="1" compatLnSpc="1"/>
          <a:lstStyle/>
          <a:p>
            <a:pPr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100" dirty="0" err="1" smtClean="0">
                <a:solidFill>
                  <a:srgbClr val="000000"/>
                </a:solidFill>
                <a:latin typeface="Bitstream Vera Sans Mono" pitchFamily="49"/>
                <a:ea typeface="SimSun" pitchFamily="2"/>
                <a:cs typeface="SimSun" pitchFamily="2"/>
              </a:rPr>
              <a:t>Note</a:t>
            </a:r>
            <a:endParaRPr lang="fi-FI" sz="1100" dirty="0" smtClean="0">
              <a:solidFill>
                <a:srgbClr val="000000"/>
              </a:solidFill>
              <a:latin typeface="Bitstream Vera Sans Mono" pitchFamily="49"/>
              <a:ea typeface="SimSun" pitchFamily="2"/>
              <a:cs typeface="SimSun" pitchFamily="2"/>
            </a:endParaRPr>
          </a:p>
          <a:p>
            <a:pPr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100" dirty="0" err="1" smtClean="0">
                <a:solidFill>
                  <a:srgbClr val="000000"/>
                </a:solidFill>
                <a:latin typeface="Bitstream Vera Sans Mono" pitchFamily="49"/>
                <a:ea typeface="SimSun" pitchFamily="2"/>
                <a:cs typeface="SimSun" pitchFamily="2"/>
              </a:rPr>
              <a:t>Verdict</a:t>
            </a:r>
            <a:endParaRPr lang="fi-FI" sz="1100" dirty="0">
              <a:solidFill>
                <a:srgbClr val="000000"/>
              </a:solidFill>
              <a:latin typeface="Bitstream Vera Sans Mono" pitchFamily="49"/>
              <a:ea typeface="SimSun" pitchFamily="2"/>
              <a:cs typeface="SimSun" pitchFamily="2"/>
            </a:endParaRPr>
          </a:p>
        </p:txBody>
      </p:sp>
      <p:sp>
        <p:nvSpPr>
          <p:cNvPr id="10" name="Freeform 9"/>
          <p:cNvSpPr/>
          <p:nvPr/>
        </p:nvSpPr>
        <p:spPr>
          <a:xfrm>
            <a:off x="7429041" y="5307011"/>
            <a:ext cx="1142926" cy="1143046"/>
          </a:xfrm>
          <a:custGeom>
            <a:avLst>
              <a:gd name="f0" fmla="val 454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0"/>
              <a:gd name="f7" fmla="val 88"/>
              <a:gd name="f8" fmla="val 21600"/>
              <a:gd name="f9" fmla="val 44"/>
              <a:gd name="f10" fmla="val 10800"/>
              <a:gd name="f11" fmla="val 20"/>
              <a:gd name="f12" fmla="val 68"/>
              <a:gd name="f13" fmla="val -2147483647"/>
              <a:gd name="f14" fmla="val 2147483647"/>
              <a:gd name="f15" fmla="+- 0 0 0"/>
              <a:gd name="f16" fmla="*/ f4 1 88"/>
              <a:gd name="f17" fmla="*/ f5 1 21600"/>
              <a:gd name="f18" fmla="+- f8 0 f6"/>
              <a:gd name="f19" fmla="+- f7 0 f6"/>
              <a:gd name="f20" fmla="pin 0 f0 10800"/>
              <a:gd name="f21" fmla="*/ f15 f1 1"/>
              <a:gd name="f22" fmla="val f20"/>
              <a:gd name="f23" fmla="*/ f19 1 88"/>
              <a:gd name="f24" fmla="*/ f18 1 21600"/>
              <a:gd name="f25" fmla="*/ f20 f17 1"/>
              <a:gd name="f26" fmla="*/ f21 1 f3"/>
              <a:gd name="f27" fmla="*/ f22 2 1"/>
              <a:gd name="f28" fmla="*/ 0 f23 1"/>
              <a:gd name="f29" fmla="*/ 88 f23 1"/>
              <a:gd name="f30" fmla="*/ 44 f23 1"/>
              <a:gd name="f31" fmla="*/ 0 f24 1"/>
              <a:gd name="f32" fmla="*/ 10800 f24 1"/>
              <a:gd name="f33" fmla="*/ 21600 f24 1"/>
              <a:gd name="f34" fmla="*/ f22 f17 1"/>
              <a:gd name="f35" fmla="+- f26 0 f2"/>
              <a:gd name="f36" fmla="*/ f27 1 4"/>
              <a:gd name="f37" fmla="*/ f30 1 f23"/>
              <a:gd name="f38" fmla="*/ f31 1 f24"/>
              <a:gd name="f39" fmla="*/ f28 1 f23"/>
              <a:gd name="f40" fmla="*/ f32 1 f24"/>
              <a:gd name="f41" fmla="*/ f33 1 f24"/>
              <a:gd name="f42" fmla="*/ f29 1 f23"/>
              <a:gd name="f43" fmla="*/ f36 6 1"/>
              <a:gd name="f44" fmla="+- 21600 0 f36"/>
              <a:gd name="f45" fmla="*/ f37 f16 1"/>
              <a:gd name="f46" fmla="*/ f39 f16 1"/>
              <a:gd name="f47" fmla="*/ f42 f16 1"/>
              <a:gd name="f48" fmla="*/ f38 f17 1"/>
              <a:gd name="f49" fmla="*/ f40 f17 1"/>
              <a:gd name="f50" fmla="*/ f41 f17 1"/>
              <a:gd name="f51" fmla="*/ f43 1 11"/>
              <a:gd name="f52" fmla="*/ f44 f17 1"/>
              <a:gd name="f53" fmla="+- f36 0 f51"/>
              <a:gd name="f54" fmla="+- f44 f51 0"/>
              <a:gd name="f55" fmla="+- f36 f51 0"/>
            </a:gdLst>
            <a:ahLst>
              <a:ahXY gdRefY="f0" minY="f6" maxY="f10">
                <a:pos x="f45" y="f2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5">
                <a:pos x="f45" y="f34"/>
              </a:cxn>
              <a:cxn ang="f35">
                <a:pos x="f45" y="f48"/>
              </a:cxn>
              <a:cxn ang="f35">
                <a:pos x="f46" y="f49"/>
              </a:cxn>
              <a:cxn ang="f35">
                <a:pos x="f45" y="f50"/>
              </a:cxn>
              <a:cxn ang="f35">
                <a:pos x="f47" y="f49"/>
              </a:cxn>
            </a:cxnLst>
            <a:rect l="f46" t="f34" r="f47" b="f52"/>
            <a:pathLst>
              <a:path w="88" h="21600">
                <a:moveTo>
                  <a:pt x="f9" y="f6"/>
                </a:moveTo>
                <a:cubicBezTo>
                  <a:pt x="f11" y="f6"/>
                  <a:pt x="f6" y="f53"/>
                  <a:pt x="f6" y="f36"/>
                </a:cubicBezTo>
                <a:lnTo>
                  <a:pt x="f6" y="f44"/>
                </a:lnTo>
                <a:cubicBezTo>
                  <a:pt x="f6" y="f54"/>
                  <a:pt x="f11" y="f8"/>
                  <a:pt x="f9" y="f8"/>
                </a:cubicBezTo>
                <a:cubicBezTo>
                  <a:pt x="f12" y="f8"/>
                  <a:pt x="f7" y="f54"/>
                  <a:pt x="f7" y="f44"/>
                </a:cubicBezTo>
                <a:lnTo>
                  <a:pt x="f7" y="f36"/>
                </a:lnTo>
                <a:cubicBezTo>
                  <a:pt x="f7" y="f53"/>
                  <a:pt x="f12" y="f6"/>
                  <a:pt x="f9" y="f6"/>
                </a:cubicBezTo>
                <a:close/>
              </a:path>
              <a:path w="88" h="21600">
                <a:moveTo>
                  <a:pt x="f9" y="f6"/>
                </a:moveTo>
                <a:cubicBezTo>
                  <a:pt x="f11" y="f6"/>
                  <a:pt x="f6" y="f53"/>
                  <a:pt x="f6" y="f36"/>
                </a:cubicBezTo>
                <a:cubicBezTo>
                  <a:pt x="f6" y="f55"/>
                  <a:pt x="f11" y="f22"/>
                  <a:pt x="f9" y="f22"/>
                </a:cubicBezTo>
                <a:cubicBezTo>
                  <a:pt x="f12" y="f22"/>
                  <a:pt x="f7" y="f55"/>
                  <a:pt x="f7" y="f36"/>
                </a:cubicBezTo>
                <a:cubicBezTo>
                  <a:pt x="f7" y="f53"/>
                  <a:pt x="f12" y="f6"/>
                  <a:pt x="f9" y="f6"/>
                </a:cubicBezTo>
                <a:close/>
              </a:path>
            </a:pathLst>
          </a:cu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81643" tIns="40817" rIns="81643" bIns="40817" anchor="ctr" anchorCtr="1" compatLnSpc="1"/>
          <a:lstStyle/>
          <a:p>
            <a:pPr algn="ctr"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100">
                <a:solidFill>
                  <a:srgbClr val="000000"/>
                </a:solidFill>
                <a:latin typeface="Bitstream Vera Sans Mono" pitchFamily="49"/>
                <a:ea typeface="SimSun" pitchFamily="2"/>
                <a:cs typeface="SimSun" pitchFamily="2"/>
              </a:rPr>
              <a:t>Error</a:t>
            </a:r>
          </a:p>
          <a:p>
            <a:pPr algn="ctr"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100">
                <a:solidFill>
                  <a:srgbClr val="000000"/>
                </a:solidFill>
                <a:latin typeface="Bitstream Vera Sans Mono" pitchFamily="49"/>
                <a:ea typeface="SimSun" pitchFamily="2"/>
                <a:cs typeface="SimSun" pitchFamily="2"/>
              </a:rPr>
              <a:t>Database</a:t>
            </a:r>
          </a:p>
        </p:txBody>
      </p:sp>
      <p:sp>
        <p:nvSpPr>
          <p:cNvPr id="11" name="Straight Connector 9"/>
          <p:cNvSpPr/>
          <p:nvPr/>
        </p:nvSpPr>
        <p:spPr>
          <a:xfrm>
            <a:off x="1959303" y="2449394"/>
            <a:ext cx="2122586" cy="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+- 0 0 -180"/>
              <a:gd name="f8" fmla="+- 0 0 -360"/>
              <a:gd name="f9" fmla="abs f3"/>
              <a:gd name="f10" fmla="abs f4"/>
              <a:gd name="f11" fmla="abs f5"/>
              <a:gd name="f12" fmla="*/ f7 f0 1"/>
              <a:gd name="f13" fmla="*/ f8 f0 1"/>
              <a:gd name="f14" fmla="?: f9 f3 1"/>
              <a:gd name="f15" fmla="?: f10 f4 1"/>
              <a:gd name="f16" fmla="?: f11 f5 1"/>
              <a:gd name="f17" fmla="*/ f12 1 f2"/>
              <a:gd name="f18" fmla="*/ f13 1 f2"/>
              <a:gd name="f19" fmla="*/ f14 1 21600"/>
              <a:gd name="f20" fmla="*/ f15 1 21600"/>
              <a:gd name="f21" fmla="*/ 21600 f14 1"/>
              <a:gd name="f22" fmla="*/ 21600 f15 1"/>
              <a:gd name="f23" fmla="+- f17 0 f1"/>
              <a:gd name="f24" fmla="+- f18 0 f1"/>
              <a:gd name="f25" fmla="min f20 f19"/>
              <a:gd name="f26" fmla="*/ f21 1 f16"/>
              <a:gd name="f27" fmla="*/ f22 1 f16"/>
              <a:gd name="f28" fmla="val f26"/>
              <a:gd name="f29" fmla="val f27"/>
              <a:gd name="f30" fmla="*/ f6 f25 1"/>
              <a:gd name="f31" fmla="*/ f28 f25 1"/>
              <a:gd name="f32" fmla="*/ f29 f2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3">
                <a:pos x="f30" y="f30"/>
              </a:cxn>
              <a:cxn ang="f24">
                <a:pos x="f31" y="f32"/>
              </a:cxn>
            </a:cxnLst>
            <a:rect l="f30" t="f30" r="f31" b="f32"/>
            <a:pathLst>
              <a:path>
                <a:moveTo>
                  <a:pt x="f30" y="f30"/>
                </a:moveTo>
                <a:lnTo>
                  <a:pt x="f31" y="f32"/>
                </a:lnTo>
              </a:path>
            </a:pathLst>
          </a:custGeom>
          <a:ln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81643" tIns="40817" rIns="81643" bIns="40817" anchor="ctr" anchorCtr="1" compatLnSpc="1"/>
          <a:lstStyle/>
          <a:p>
            <a:pPr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i-FI" sz="1100">
              <a:solidFill>
                <a:srgbClr val="000000"/>
              </a:solidFill>
              <a:latin typeface="Bitstream Vera Sans Mono" pitchFamily="49"/>
              <a:ea typeface="SimSun" pitchFamily="2"/>
              <a:cs typeface="SimSun" pitchFamily="2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372200" y="4356740"/>
            <a:ext cx="1469477" cy="29710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81643" tIns="40817" rIns="81643" bIns="40817" anchor="t" anchorCtr="0" compatLnSpc="1">
            <a:spAutoFit/>
          </a:bodyPr>
          <a:lstStyle/>
          <a:p>
            <a:pPr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500" dirty="0">
                <a:solidFill>
                  <a:srgbClr val="000000"/>
                </a:solidFill>
                <a:latin typeface="Bitstream Vera Sans Mono" pitchFamily="49"/>
                <a:ea typeface="SimSun" pitchFamily="2"/>
                <a:cs typeface="SimSun" pitchFamily="2"/>
              </a:rPr>
              <a:t>FAIL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241650" y="2939262"/>
            <a:ext cx="1632752" cy="102782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81643" tIns="40817" rIns="81643" bIns="40817" anchor="ctr" anchorCtr="1" compatLnSpc="1"/>
          <a:lstStyle/>
          <a:p>
            <a:pPr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100">
                <a:solidFill>
                  <a:srgbClr val="000000"/>
                </a:solidFill>
                <a:latin typeface="Bitstream Vera Sans Mono" pitchFamily="49"/>
                <a:ea typeface="SimSun" pitchFamily="2"/>
                <a:cs typeface="SimSun" pitchFamily="2"/>
              </a:rPr>
              <a:t>TestCase</a:t>
            </a:r>
          </a:p>
        </p:txBody>
      </p:sp>
      <p:sp>
        <p:nvSpPr>
          <p:cNvPr id="17" name="Rectangle 16"/>
          <p:cNvSpPr/>
          <p:nvPr/>
        </p:nvSpPr>
        <p:spPr>
          <a:xfrm>
            <a:off x="3779057" y="2482899"/>
            <a:ext cx="1632752" cy="979754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81643" tIns="40817" rIns="81643" bIns="40817" anchor="ctr" anchorCtr="1" compatLnSpc="1"/>
          <a:lstStyle/>
          <a:p>
            <a:pPr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100">
                <a:solidFill>
                  <a:srgbClr val="000000"/>
                </a:solidFill>
                <a:latin typeface="Bitstream Vera Sans Mono" pitchFamily="49"/>
                <a:ea typeface="SimSun" pitchFamily="2"/>
                <a:cs typeface="SimSun" pitchFamily="2"/>
              </a:rPr>
              <a:t>TestCase</a:t>
            </a:r>
          </a:p>
        </p:txBody>
      </p:sp>
      <p:sp>
        <p:nvSpPr>
          <p:cNvPr id="18" name="Rectangle 17"/>
          <p:cNvSpPr/>
          <p:nvPr/>
        </p:nvSpPr>
        <p:spPr>
          <a:xfrm>
            <a:off x="4081890" y="1959509"/>
            <a:ext cx="1632752" cy="979754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81643" tIns="40817" rIns="81643" bIns="40817" anchor="ctr" anchorCtr="1" compatLnSpc="1"/>
          <a:lstStyle/>
          <a:p>
            <a:pPr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100">
                <a:solidFill>
                  <a:srgbClr val="000000"/>
                </a:solidFill>
                <a:latin typeface="Bitstream Vera Sans Mono" pitchFamily="49"/>
                <a:ea typeface="SimSun" pitchFamily="2"/>
                <a:cs typeface="SimSun" pitchFamily="2"/>
              </a:rPr>
              <a:t>TestCase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938963" y="3846524"/>
            <a:ext cx="1632752" cy="239847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81643" tIns="40817" rIns="81643" bIns="40817" anchor="t" anchorCtr="0" compatLnSpc="1">
            <a:spAutoFit/>
          </a:bodyPr>
          <a:lstStyle/>
          <a:p>
            <a:pPr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100">
                <a:solidFill>
                  <a:srgbClr val="000000"/>
                </a:solidFill>
                <a:latin typeface="Bitstream Vera Sans Mono" pitchFamily="49"/>
                <a:ea typeface="SimSun" pitchFamily="2"/>
                <a:cs typeface="SimSun" pitchFamily="2"/>
              </a:rPr>
              <a:t>Test Plan/Suite</a:t>
            </a:r>
          </a:p>
        </p:txBody>
      </p:sp>
      <p:sp>
        <p:nvSpPr>
          <p:cNvPr id="22" name="Freeform 21"/>
          <p:cNvSpPr/>
          <p:nvPr/>
        </p:nvSpPr>
        <p:spPr>
          <a:xfrm>
            <a:off x="653101" y="4735488"/>
            <a:ext cx="1142926" cy="1143046"/>
          </a:xfrm>
          <a:custGeom>
            <a:avLst>
              <a:gd name="f0" fmla="val 4053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0"/>
              <a:gd name="f7" fmla="val 88"/>
              <a:gd name="f8" fmla="val 21600"/>
              <a:gd name="f9" fmla="val 44"/>
              <a:gd name="f10" fmla="val 10800"/>
              <a:gd name="f11" fmla="val 20"/>
              <a:gd name="f12" fmla="val 68"/>
              <a:gd name="f13" fmla="val -2147483647"/>
              <a:gd name="f14" fmla="val 2147483647"/>
              <a:gd name="f15" fmla="+- 0 0 0"/>
              <a:gd name="f16" fmla="*/ f4 1 88"/>
              <a:gd name="f17" fmla="*/ f5 1 21600"/>
              <a:gd name="f18" fmla="+- f8 0 f6"/>
              <a:gd name="f19" fmla="+- f7 0 f6"/>
              <a:gd name="f20" fmla="pin 0 f0 10800"/>
              <a:gd name="f21" fmla="*/ f15 f1 1"/>
              <a:gd name="f22" fmla="val f20"/>
              <a:gd name="f23" fmla="*/ f19 1 88"/>
              <a:gd name="f24" fmla="*/ f18 1 21600"/>
              <a:gd name="f25" fmla="*/ f20 f17 1"/>
              <a:gd name="f26" fmla="*/ f21 1 f3"/>
              <a:gd name="f27" fmla="*/ f22 2 1"/>
              <a:gd name="f28" fmla="*/ 0 f23 1"/>
              <a:gd name="f29" fmla="*/ 88 f23 1"/>
              <a:gd name="f30" fmla="*/ 44 f23 1"/>
              <a:gd name="f31" fmla="*/ 0 f24 1"/>
              <a:gd name="f32" fmla="*/ 10800 f24 1"/>
              <a:gd name="f33" fmla="*/ 21600 f24 1"/>
              <a:gd name="f34" fmla="*/ f22 f17 1"/>
              <a:gd name="f35" fmla="+- f26 0 f2"/>
              <a:gd name="f36" fmla="*/ f27 1 4"/>
              <a:gd name="f37" fmla="*/ f30 1 f23"/>
              <a:gd name="f38" fmla="*/ f31 1 f24"/>
              <a:gd name="f39" fmla="*/ f28 1 f23"/>
              <a:gd name="f40" fmla="*/ f32 1 f24"/>
              <a:gd name="f41" fmla="*/ f33 1 f24"/>
              <a:gd name="f42" fmla="*/ f29 1 f23"/>
              <a:gd name="f43" fmla="*/ f36 6 1"/>
              <a:gd name="f44" fmla="+- 21600 0 f36"/>
              <a:gd name="f45" fmla="*/ f37 f16 1"/>
              <a:gd name="f46" fmla="*/ f39 f16 1"/>
              <a:gd name="f47" fmla="*/ f42 f16 1"/>
              <a:gd name="f48" fmla="*/ f38 f17 1"/>
              <a:gd name="f49" fmla="*/ f40 f17 1"/>
              <a:gd name="f50" fmla="*/ f41 f17 1"/>
              <a:gd name="f51" fmla="*/ f43 1 11"/>
              <a:gd name="f52" fmla="*/ f44 f17 1"/>
              <a:gd name="f53" fmla="+- f36 0 f51"/>
              <a:gd name="f54" fmla="+- f44 f51 0"/>
              <a:gd name="f55" fmla="+- f36 f51 0"/>
            </a:gdLst>
            <a:ahLst>
              <a:ahXY gdRefY="f0" minY="f6" maxY="f10">
                <a:pos x="f45" y="f2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5">
                <a:pos x="f45" y="f34"/>
              </a:cxn>
              <a:cxn ang="f35">
                <a:pos x="f45" y="f48"/>
              </a:cxn>
              <a:cxn ang="f35">
                <a:pos x="f46" y="f49"/>
              </a:cxn>
              <a:cxn ang="f35">
                <a:pos x="f45" y="f50"/>
              </a:cxn>
              <a:cxn ang="f35">
                <a:pos x="f47" y="f49"/>
              </a:cxn>
            </a:cxnLst>
            <a:rect l="f46" t="f34" r="f47" b="f52"/>
            <a:pathLst>
              <a:path w="88" h="21600">
                <a:moveTo>
                  <a:pt x="f9" y="f6"/>
                </a:moveTo>
                <a:cubicBezTo>
                  <a:pt x="f11" y="f6"/>
                  <a:pt x="f6" y="f53"/>
                  <a:pt x="f6" y="f36"/>
                </a:cubicBezTo>
                <a:lnTo>
                  <a:pt x="f6" y="f44"/>
                </a:lnTo>
                <a:cubicBezTo>
                  <a:pt x="f6" y="f54"/>
                  <a:pt x="f11" y="f8"/>
                  <a:pt x="f9" y="f8"/>
                </a:cubicBezTo>
                <a:cubicBezTo>
                  <a:pt x="f12" y="f8"/>
                  <a:pt x="f7" y="f54"/>
                  <a:pt x="f7" y="f44"/>
                </a:cubicBezTo>
                <a:lnTo>
                  <a:pt x="f7" y="f36"/>
                </a:lnTo>
                <a:cubicBezTo>
                  <a:pt x="f7" y="f53"/>
                  <a:pt x="f12" y="f6"/>
                  <a:pt x="f9" y="f6"/>
                </a:cubicBezTo>
                <a:close/>
              </a:path>
              <a:path w="88" h="21600">
                <a:moveTo>
                  <a:pt x="f9" y="f6"/>
                </a:moveTo>
                <a:cubicBezTo>
                  <a:pt x="f11" y="f6"/>
                  <a:pt x="f6" y="f53"/>
                  <a:pt x="f6" y="f36"/>
                </a:cubicBezTo>
                <a:cubicBezTo>
                  <a:pt x="f6" y="f55"/>
                  <a:pt x="f11" y="f22"/>
                  <a:pt x="f9" y="f22"/>
                </a:cubicBezTo>
                <a:cubicBezTo>
                  <a:pt x="f12" y="f22"/>
                  <a:pt x="f7" y="f55"/>
                  <a:pt x="f7" y="f36"/>
                </a:cubicBezTo>
                <a:cubicBezTo>
                  <a:pt x="f7" y="f53"/>
                  <a:pt x="f12" y="f6"/>
                  <a:pt x="f9" y="f6"/>
                </a:cubicBezTo>
                <a:close/>
              </a:path>
            </a:pathLst>
          </a:cu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81643" tIns="40817" rIns="81643" bIns="40817" anchor="ctr" anchorCtr="1" compatLnSpc="1"/>
          <a:lstStyle/>
          <a:p>
            <a:pPr algn="ctr"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100">
                <a:solidFill>
                  <a:srgbClr val="000000"/>
                </a:solidFill>
                <a:latin typeface="Bitstream Vera Sans Mono" pitchFamily="49"/>
                <a:ea typeface="SimSun" pitchFamily="2"/>
                <a:cs typeface="SimSun" pitchFamily="2"/>
              </a:rPr>
              <a:t>SourceCode</a:t>
            </a:r>
          </a:p>
          <a:p>
            <a:pPr algn="ctr"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100">
                <a:solidFill>
                  <a:srgbClr val="000000"/>
                </a:solidFill>
                <a:latin typeface="Bitstream Vera Sans Mono" pitchFamily="49"/>
                <a:ea typeface="SimSun" pitchFamily="2"/>
                <a:cs typeface="SimSun" pitchFamily="2"/>
              </a:rPr>
              <a:t>Version</a:t>
            </a:r>
          </a:p>
          <a:p>
            <a:pPr algn="ctr"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100">
                <a:solidFill>
                  <a:srgbClr val="000000"/>
                </a:solidFill>
                <a:latin typeface="Bitstream Vera Sans Mono" pitchFamily="49"/>
                <a:ea typeface="SimSun" pitchFamily="2"/>
                <a:cs typeface="SimSun" pitchFamily="2"/>
              </a:rPr>
              <a:t>Control</a:t>
            </a:r>
          </a:p>
        </p:txBody>
      </p:sp>
      <p:cxnSp>
        <p:nvCxnSpPr>
          <p:cNvPr id="23" name="Curved Connector 22"/>
          <p:cNvCxnSpPr>
            <a:stCxn id="7" idx="2"/>
            <a:endCxn id="22" idx="5"/>
          </p:cNvCxnSpPr>
          <p:nvPr/>
        </p:nvCxnSpPr>
        <p:spPr>
          <a:xfrm rot="16200000" flipH="1">
            <a:off x="285632" y="3796556"/>
            <a:ext cx="1796226" cy="81638"/>
          </a:xfrm>
          <a:prstGeom prst="curvedConnector3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24" name="TextBox 23"/>
          <p:cNvSpPr txBox="1"/>
          <p:nvPr/>
        </p:nvSpPr>
        <p:spPr>
          <a:xfrm>
            <a:off x="3906968" y="1467614"/>
            <a:ext cx="1959303" cy="239847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81643" tIns="40817" rIns="81643" bIns="40817" anchor="t" anchorCtr="0" compatLnSpc="1">
            <a:spAutoFit/>
          </a:bodyPr>
          <a:lstStyle/>
          <a:p>
            <a:pPr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100" dirty="0">
                <a:solidFill>
                  <a:srgbClr val="000000"/>
                </a:solidFill>
                <a:latin typeface="Bitstream Vera Sans Mono" pitchFamily="49"/>
                <a:ea typeface="SimSun" pitchFamily="2"/>
                <a:cs typeface="SimSun" pitchFamily="2"/>
              </a:rPr>
              <a:t>TESTLINK</a:t>
            </a:r>
          </a:p>
        </p:txBody>
      </p:sp>
      <p:sp>
        <p:nvSpPr>
          <p:cNvPr id="25" name="Rectangle 24"/>
          <p:cNvSpPr/>
          <p:nvPr/>
        </p:nvSpPr>
        <p:spPr>
          <a:xfrm>
            <a:off x="7425518" y="4171074"/>
            <a:ext cx="1273076" cy="979754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81643" tIns="40817" rIns="81643" bIns="40817" anchor="ctr" anchorCtr="1" compatLnSpc="1"/>
          <a:lstStyle/>
          <a:p>
            <a:pPr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100" dirty="0" smtClean="0">
                <a:solidFill>
                  <a:srgbClr val="000000"/>
                </a:solidFill>
                <a:latin typeface="Bitstream Vera Sans Mono" pitchFamily="49"/>
                <a:ea typeface="SimSun" pitchFamily="2"/>
                <a:cs typeface="SimSun" pitchFamily="2"/>
              </a:rPr>
              <a:t>Bug Report</a:t>
            </a:r>
            <a:endParaRPr lang="fi-FI" sz="1100" dirty="0">
              <a:solidFill>
                <a:srgbClr val="000000"/>
              </a:solidFill>
              <a:latin typeface="Bitstream Vera Sans Mono" pitchFamily="49"/>
              <a:ea typeface="SimSun" pitchFamily="2"/>
              <a:cs typeface="SimSun" pitchFamily="2"/>
            </a:endParaRPr>
          </a:p>
        </p:txBody>
      </p:sp>
      <p:cxnSp>
        <p:nvCxnSpPr>
          <p:cNvPr id="27" name="Straight Arrow Connector 26"/>
          <p:cNvCxnSpPr>
            <a:stCxn id="9" idx="3"/>
            <a:endCxn id="25" idx="1"/>
          </p:cNvCxnSpPr>
          <p:nvPr/>
        </p:nvCxnSpPr>
        <p:spPr>
          <a:xfrm>
            <a:off x="6125530" y="4653845"/>
            <a:ext cx="1299988" cy="710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</p:spTree>
    <p:extLst>
      <p:ext uri="{BB962C8B-B14F-4D97-AF65-F5344CB8AC3E}">
        <p14:creationId xmlns:p14="http://schemas.microsoft.com/office/powerpoint/2010/main" val="112465010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vert="horz" wrap="square" lIns="82945" tIns="41473" rIns="82945" bIns="41473" anchor="t" anchorCtr="0" compatLnSpc="1">
            <a:spAutoFit/>
          </a:bodyPr>
          <a:lstStyle/>
          <a:p>
            <a:pPr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300" dirty="0">
                <a:solidFill>
                  <a:srgbClr val="000000"/>
                </a:solidFill>
                <a:latin typeface="Calibri"/>
              </a:rPr>
              <a:t>What we can do with </a:t>
            </a:r>
            <a:r>
              <a:rPr lang="en-US" sz="3300" dirty="0" err="1">
                <a:solidFill>
                  <a:srgbClr val="000000"/>
                </a:solidFill>
                <a:latin typeface="Calibri"/>
              </a:rPr>
              <a:t>Testlink</a:t>
            </a:r>
            <a:r>
              <a:rPr lang="en-US" sz="3300" dirty="0">
                <a:solidFill>
                  <a:srgbClr val="000000"/>
                </a:solidFill>
                <a:latin typeface="Calibri"/>
              </a:rPr>
              <a:t> Tool</a:t>
            </a:r>
          </a:p>
        </p:txBody>
      </p:sp>
    </p:spTree>
    <p:extLst>
      <p:ext uri="{BB962C8B-B14F-4D97-AF65-F5344CB8AC3E}">
        <p14:creationId xmlns:p14="http://schemas.microsoft.com/office/powerpoint/2010/main" val="1037956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 smtClean="0"/>
              <a:t>Different</a:t>
            </a:r>
            <a:r>
              <a:rPr lang="fi-FI" dirty="0" smtClean="0"/>
              <a:t> </a:t>
            </a:r>
            <a:r>
              <a:rPr lang="fi-FI" dirty="0" err="1" smtClean="0"/>
              <a:t>levels</a:t>
            </a:r>
            <a:r>
              <a:rPr lang="fi-FI" dirty="0" smtClean="0"/>
              <a:t> of </a:t>
            </a:r>
            <a:r>
              <a:rPr lang="fi-FI" dirty="0" err="1" smtClean="0"/>
              <a:t>requirements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899592" y="1556792"/>
            <a:ext cx="4320480" cy="1008112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 err="1" smtClean="0">
                <a:latin typeface="Roboto Th" pitchFamily="2" charset="0"/>
                <a:ea typeface="Roboto Th" pitchFamily="2" charset="0"/>
              </a:rPr>
              <a:t>Customer</a:t>
            </a:r>
            <a:r>
              <a:rPr lang="fi-FI" dirty="0" smtClean="0">
                <a:latin typeface="Roboto Th" pitchFamily="2" charset="0"/>
                <a:ea typeface="Roboto Th" pitchFamily="2" charset="0"/>
              </a:rPr>
              <a:t> Business </a:t>
            </a:r>
            <a:r>
              <a:rPr lang="fi-FI" dirty="0" err="1" smtClean="0">
                <a:latin typeface="Roboto Th" pitchFamily="2" charset="0"/>
                <a:ea typeface="Roboto Th" pitchFamily="2" charset="0"/>
              </a:rPr>
              <a:t>Stakeholder</a:t>
            </a:r>
            <a:endParaRPr lang="en-US" dirty="0">
              <a:latin typeface="Roboto Th" pitchFamily="2" charset="0"/>
              <a:ea typeface="Roboto Th" pitchFamily="2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1467005" y="2540667"/>
            <a:ext cx="4320480" cy="1008112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 smtClean="0">
                <a:latin typeface="Roboto Th" pitchFamily="2" charset="0"/>
                <a:ea typeface="Roboto Th" pitchFamily="2" charset="0"/>
              </a:rPr>
              <a:t>System </a:t>
            </a:r>
            <a:endParaRPr lang="en-US" dirty="0">
              <a:latin typeface="Roboto Th" pitchFamily="2" charset="0"/>
              <a:ea typeface="Roboto Th" pitchFamily="2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1907704" y="3560898"/>
            <a:ext cx="4320480" cy="1008112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 smtClean="0">
                <a:latin typeface="Roboto Th" pitchFamily="2" charset="0"/>
                <a:ea typeface="Roboto Th" pitchFamily="2" charset="0"/>
              </a:rPr>
              <a:t>Design</a:t>
            </a:r>
            <a:endParaRPr lang="en-US" dirty="0">
              <a:latin typeface="Roboto Th" pitchFamily="2" charset="0"/>
              <a:ea typeface="Roboto Th" pitchFamily="2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2771800" y="4547212"/>
            <a:ext cx="4320480" cy="1008112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 smtClean="0">
                <a:latin typeface="Roboto Th" pitchFamily="2" charset="0"/>
                <a:ea typeface="Roboto Th" pitchFamily="2" charset="0"/>
              </a:rPr>
              <a:t>Components</a:t>
            </a:r>
            <a:endParaRPr lang="en-US" dirty="0">
              <a:latin typeface="Roboto Th" pitchFamily="2" charset="0"/>
              <a:ea typeface="Roboto Th" pitchFamily="2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3347864" y="5555324"/>
            <a:ext cx="4320480" cy="1008112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 err="1" smtClean="0">
                <a:latin typeface="Roboto Th" pitchFamily="2" charset="0"/>
                <a:ea typeface="Roboto Th" pitchFamily="2" charset="0"/>
              </a:rPr>
              <a:t>Implementation</a:t>
            </a:r>
            <a:endParaRPr lang="en-US" dirty="0">
              <a:latin typeface="Roboto Th" pitchFamily="2" charset="0"/>
              <a:ea typeface="Roboto Th" pitchFamily="2" charset="0"/>
            </a:endParaRPr>
          </a:p>
        </p:txBody>
      </p:sp>
      <p:pic>
        <p:nvPicPr>
          <p:cNvPr id="9" name="Picture 3" descr="C:\Users\rinma\AppData\Local\Microsoft\Windows\Temporary Internet Files\Content.IE5\XM1S2UHB\MC900071061[1].wmf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flipH="1">
            <a:off x="242163" y="3560898"/>
            <a:ext cx="1398393" cy="11180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3" descr="C:\Users\rinma\AppData\Local\Microsoft\Windows\Temporary Internet Files\Content.IE5\XM1S2UHB\MC900090561[1].wm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6156176" y="1525547"/>
            <a:ext cx="1328812" cy="9712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6376" y="5798001"/>
            <a:ext cx="857250" cy="733425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8959273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 smtClean="0"/>
              <a:t>Selecting</a:t>
            </a:r>
            <a:r>
              <a:rPr lang="fi-FI" dirty="0" smtClean="0"/>
              <a:t> </a:t>
            </a:r>
            <a:r>
              <a:rPr lang="fi-FI" dirty="0" err="1" smtClean="0"/>
              <a:t>Configuration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979651" y="4572196"/>
            <a:ext cx="1469477" cy="1143046"/>
          </a:xfrm>
          <a:prstGeom prst="rect">
            <a:avLst/>
          </a:prstGeom>
          <a:gradFill>
            <a:gsLst>
              <a:gs pos="0">
                <a:srgbClr val="769535"/>
              </a:gs>
              <a:gs pos="100000">
                <a:srgbClr val="9BC348"/>
              </a:gs>
            </a:gsLst>
            <a:lin ang="16200000"/>
          </a:gradFill>
          <a:ln>
            <a:noFill/>
            <a:prstDash val="solid"/>
          </a:ln>
          <a:effectLst>
            <a:outerShdw dist="22997" dir="5400000" algn="tl">
              <a:srgbClr val="000000">
                <a:alpha val="35000"/>
              </a:srgbClr>
            </a:outerShdw>
          </a:effectLst>
        </p:spPr>
        <p:txBody>
          <a:bodyPr vert="horz" wrap="square" lIns="81643" tIns="40817" rIns="81643" bIns="40817" anchor="ctr" anchorCtr="1" compatLnSpc="1"/>
          <a:lstStyle/>
          <a:p>
            <a:pPr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i-FI" sz="1100">
              <a:solidFill>
                <a:srgbClr val="000000"/>
              </a:solidFill>
              <a:latin typeface="Bitstream Vera Sans Mono" pitchFamily="49"/>
              <a:ea typeface="SimSun" pitchFamily="2"/>
              <a:cs typeface="SimSun" pitchFamily="2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979651" y="3265856"/>
            <a:ext cx="1469477" cy="1143046"/>
          </a:xfrm>
          <a:prstGeom prst="rect">
            <a:avLst/>
          </a:prstGeom>
          <a:gradFill>
            <a:gsLst>
              <a:gs pos="0">
                <a:srgbClr val="769535"/>
              </a:gs>
              <a:gs pos="100000">
                <a:srgbClr val="9BC348"/>
              </a:gs>
            </a:gsLst>
            <a:lin ang="16200000"/>
          </a:gradFill>
          <a:ln>
            <a:noFill/>
            <a:prstDash val="solid"/>
          </a:ln>
          <a:effectLst>
            <a:outerShdw dist="22997" dir="5400000" algn="tl">
              <a:srgbClr val="000000">
                <a:alpha val="35000"/>
              </a:srgbClr>
            </a:outerShdw>
          </a:effectLst>
        </p:spPr>
        <p:txBody>
          <a:bodyPr vert="horz" wrap="square" lIns="81643" tIns="40817" rIns="81643" bIns="40817" anchor="ctr" anchorCtr="1" compatLnSpc="1"/>
          <a:lstStyle/>
          <a:p>
            <a:pPr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i-FI" sz="1100">
              <a:solidFill>
                <a:srgbClr val="000000"/>
              </a:solidFill>
              <a:latin typeface="Bitstream Vera Sans Mono" pitchFamily="49"/>
              <a:ea typeface="SimSun" pitchFamily="2"/>
              <a:cs typeface="SimSun" pitchFamily="2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979651" y="1796217"/>
            <a:ext cx="1469477" cy="1143046"/>
          </a:xfrm>
          <a:prstGeom prst="rect">
            <a:avLst/>
          </a:prstGeom>
          <a:gradFill>
            <a:gsLst>
              <a:gs pos="0">
                <a:srgbClr val="769535"/>
              </a:gs>
              <a:gs pos="100000">
                <a:srgbClr val="9BC348"/>
              </a:gs>
            </a:gsLst>
            <a:lin ang="16200000"/>
          </a:gradFill>
          <a:ln>
            <a:noFill/>
            <a:prstDash val="solid"/>
          </a:ln>
          <a:effectLst>
            <a:outerShdw dist="22997" dir="5400000" algn="tl">
              <a:srgbClr val="000000">
                <a:alpha val="35000"/>
              </a:srgbClr>
            </a:outerShdw>
          </a:effectLst>
        </p:spPr>
        <p:txBody>
          <a:bodyPr vert="horz" wrap="square" lIns="81643" tIns="40817" rIns="81643" bIns="40817" anchor="ctr" anchorCtr="1" compatLnSpc="1"/>
          <a:lstStyle/>
          <a:p>
            <a:pPr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i-FI" sz="1100">
              <a:solidFill>
                <a:srgbClr val="000000"/>
              </a:solidFill>
              <a:latin typeface="Bitstream Vera Sans Mono" pitchFamily="49"/>
              <a:ea typeface="SimSun" pitchFamily="2"/>
              <a:cs typeface="SimSun" pitchFamily="2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142927" y="1959508"/>
            <a:ext cx="1142926" cy="489876"/>
          </a:xfrm>
          <a:prstGeom prst="rect">
            <a:avLst/>
          </a:prstGeom>
          <a:solidFill>
            <a:srgbClr val="FF6633"/>
          </a:solidFill>
          <a:ln w="35999">
            <a:solidFill>
              <a:srgbClr val="000000">
                <a:alpha val="50000"/>
              </a:srgbClr>
            </a:solidFill>
            <a:prstDash val="solid"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  <p:txBody>
          <a:bodyPr vert="horz" wrap="square" lIns="81643" tIns="40817" rIns="81643" bIns="40817" anchor="ctr" anchorCtr="1" compatLnSpc="1"/>
          <a:lstStyle/>
          <a:p>
            <a:pPr algn="ctr"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100">
                <a:solidFill>
                  <a:srgbClr val="000000"/>
                </a:solidFill>
                <a:latin typeface="Bitstream Vera Sans Mono" pitchFamily="49"/>
                <a:ea typeface="SimSun" pitchFamily="2"/>
                <a:cs typeface="SimSun" pitchFamily="2"/>
              </a:rPr>
              <a:t>Version 0.4</a:t>
            </a:r>
          </a:p>
        </p:txBody>
      </p:sp>
      <p:sp>
        <p:nvSpPr>
          <p:cNvPr id="8" name="Rectangle 7"/>
          <p:cNvSpPr/>
          <p:nvPr/>
        </p:nvSpPr>
        <p:spPr>
          <a:xfrm>
            <a:off x="1306202" y="2449394"/>
            <a:ext cx="163275" cy="326585"/>
          </a:xfrm>
          <a:prstGeom prst="rect">
            <a:avLst/>
          </a:prstGeom>
          <a:solidFill>
            <a:srgbClr val="FF0000"/>
          </a:solidFill>
          <a:ln w="35999">
            <a:solidFill>
              <a:srgbClr val="000000">
                <a:alpha val="50000"/>
              </a:srgbClr>
            </a:solidFill>
            <a:prstDash val="solid"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  <p:txBody>
          <a:bodyPr vert="horz" wrap="square" lIns="81643" tIns="40817" rIns="81643" bIns="40817" anchor="ctr" anchorCtr="1" compatLnSpc="1"/>
          <a:lstStyle/>
          <a:p>
            <a:pPr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i-FI" sz="1100">
              <a:solidFill>
                <a:srgbClr val="000000"/>
              </a:solidFill>
              <a:latin typeface="Bitstream Vera Sans Mono" pitchFamily="49"/>
              <a:ea typeface="SimSun" pitchFamily="2"/>
              <a:cs typeface="SimSun" pitchFamily="2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142927" y="2449394"/>
            <a:ext cx="163275" cy="326585"/>
          </a:xfrm>
          <a:prstGeom prst="rect">
            <a:avLst/>
          </a:prstGeom>
          <a:solidFill>
            <a:srgbClr val="FFFF00"/>
          </a:solidFill>
          <a:ln w="35999">
            <a:solidFill>
              <a:srgbClr val="000000">
                <a:alpha val="50000"/>
              </a:srgbClr>
            </a:solidFill>
            <a:prstDash val="solid"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  <p:txBody>
          <a:bodyPr vert="horz" wrap="square" lIns="81643" tIns="40817" rIns="81643" bIns="40817" anchor="ctr" anchorCtr="1" compatLnSpc="1"/>
          <a:lstStyle/>
          <a:p>
            <a:pPr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i-FI" sz="1100">
              <a:solidFill>
                <a:srgbClr val="000000"/>
              </a:solidFill>
              <a:latin typeface="Bitstream Vera Sans Mono" pitchFamily="49"/>
              <a:ea typeface="SimSun" pitchFamily="2"/>
              <a:cs typeface="SimSun" pitchFamily="2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632753" y="2449394"/>
            <a:ext cx="163275" cy="326585"/>
          </a:xfrm>
          <a:prstGeom prst="rect">
            <a:avLst/>
          </a:prstGeom>
          <a:solidFill>
            <a:srgbClr val="23FF23"/>
          </a:solidFill>
          <a:ln w="35999">
            <a:solidFill>
              <a:srgbClr val="000000">
                <a:alpha val="50000"/>
              </a:srgbClr>
            </a:solidFill>
            <a:prstDash val="solid"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  <p:txBody>
          <a:bodyPr vert="horz" wrap="square" lIns="81643" tIns="40817" rIns="81643" bIns="40817" anchor="ctr" anchorCtr="1" compatLnSpc="1"/>
          <a:lstStyle/>
          <a:p>
            <a:pPr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i-FI" sz="1100">
              <a:solidFill>
                <a:srgbClr val="000000"/>
              </a:solidFill>
              <a:latin typeface="Bitstream Vera Sans Mono" pitchFamily="49"/>
              <a:ea typeface="SimSun" pitchFamily="2"/>
              <a:cs typeface="SimSun" pitchFamily="2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796028" y="2449394"/>
            <a:ext cx="163275" cy="326585"/>
          </a:xfrm>
          <a:prstGeom prst="rect">
            <a:avLst/>
          </a:prstGeom>
          <a:solidFill>
            <a:srgbClr val="C0C0C0"/>
          </a:solidFill>
          <a:ln w="35999">
            <a:solidFill>
              <a:srgbClr val="000000">
                <a:alpha val="50000"/>
              </a:srgbClr>
            </a:solidFill>
            <a:prstDash val="solid"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  <p:txBody>
          <a:bodyPr vert="horz" wrap="square" lIns="81643" tIns="40817" rIns="81643" bIns="40817" anchor="ctr" anchorCtr="1" compatLnSpc="1"/>
          <a:lstStyle/>
          <a:p>
            <a:pPr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i-FI" sz="1100">
              <a:solidFill>
                <a:srgbClr val="000000"/>
              </a:solidFill>
              <a:latin typeface="Bitstream Vera Sans Mono" pitchFamily="49"/>
              <a:ea typeface="SimSun" pitchFamily="2"/>
              <a:cs typeface="SimSun" pitchFamily="2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469477" y="2449394"/>
            <a:ext cx="163275" cy="326585"/>
          </a:xfrm>
          <a:prstGeom prst="rect">
            <a:avLst/>
          </a:prstGeom>
          <a:solidFill>
            <a:srgbClr val="2300DC"/>
          </a:solidFill>
          <a:ln w="35999">
            <a:solidFill>
              <a:srgbClr val="000000">
                <a:alpha val="50000"/>
              </a:srgbClr>
            </a:solidFill>
            <a:prstDash val="solid"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  <p:txBody>
          <a:bodyPr vert="horz" wrap="square" lIns="81643" tIns="40817" rIns="81643" bIns="40817" anchor="ctr" anchorCtr="1" compatLnSpc="1"/>
          <a:lstStyle/>
          <a:p>
            <a:pPr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i-FI" sz="1100">
              <a:solidFill>
                <a:srgbClr val="000000"/>
              </a:solidFill>
              <a:latin typeface="Bitstream Vera Sans Mono" pitchFamily="49"/>
              <a:ea typeface="SimSun" pitchFamily="2"/>
              <a:cs typeface="SimSun" pitchFamily="2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142927" y="4735488"/>
            <a:ext cx="1142926" cy="489876"/>
          </a:xfrm>
          <a:prstGeom prst="rect">
            <a:avLst/>
          </a:prstGeom>
          <a:solidFill>
            <a:srgbClr val="FF6633"/>
          </a:solidFill>
          <a:ln w="35999">
            <a:solidFill>
              <a:srgbClr val="000000">
                <a:alpha val="50000"/>
              </a:srgbClr>
            </a:solidFill>
            <a:prstDash val="solid"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  <p:txBody>
          <a:bodyPr vert="horz" wrap="square" lIns="81643" tIns="40817" rIns="81643" bIns="40817" anchor="ctr" anchorCtr="1" compatLnSpc="1"/>
          <a:lstStyle/>
          <a:p>
            <a:pPr algn="ctr"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100">
                <a:solidFill>
                  <a:srgbClr val="000000"/>
                </a:solidFill>
                <a:latin typeface="Bitstream Vera Sans Mono" pitchFamily="49"/>
                <a:ea typeface="SimSun" pitchFamily="2"/>
                <a:cs typeface="SimSun" pitchFamily="2"/>
              </a:rPr>
              <a:t>Version 0.2.2.2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469477" y="5225365"/>
            <a:ext cx="163275" cy="326585"/>
          </a:xfrm>
          <a:prstGeom prst="rect">
            <a:avLst/>
          </a:prstGeom>
          <a:solidFill>
            <a:srgbClr val="FF0000"/>
          </a:solidFill>
          <a:ln w="35999">
            <a:solidFill>
              <a:srgbClr val="000000">
                <a:alpha val="50000"/>
              </a:srgbClr>
            </a:solidFill>
            <a:prstDash val="solid"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  <p:txBody>
          <a:bodyPr vert="horz" wrap="square" lIns="81643" tIns="40817" rIns="81643" bIns="40817" anchor="ctr" anchorCtr="1" compatLnSpc="1"/>
          <a:lstStyle/>
          <a:p>
            <a:pPr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i-FI" sz="1100">
              <a:solidFill>
                <a:srgbClr val="000000"/>
              </a:solidFill>
              <a:latin typeface="Bitstream Vera Sans Mono" pitchFamily="49"/>
              <a:ea typeface="SimSun" pitchFamily="2"/>
              <a:cs typeface="SimSun" pitchFamily="2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632753" y="5225365"/>
            <a:ext cx="163275" cy="326585"/>
          </a:xfrm>
          <a:prstGeom prst="rect">
            <a:avLst/>
          </a:prstGeom>
          <a:solidFill>
            <a:srgbClr val="C0C0C0"/>
          </a:solidFill>
          <a:ln w="35999">
            <a:solidFill>
              <a:srgbClr val="000000">
                <a:alpha val="50000"/>
              </a:srgbClr>
            </a:solidFill>
            <a:prstDash val="solid"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  <p:txBody>
          <a:bodyPr vert="horz" wrap="square" lIns="81643" tIns="40817" rIns="81643" bIns="40817" anchor="ctr" anchorCtr="1" compatLnSpc="1"/>
          <a:lstStyle/>
          <a:p>
            <a:pPr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i-FI" sz="1100">
              <a:solidFill>
                <a:srgbClr val="000000"/>
              </a:solidFill>
              <a:latin typeface="Bitstream Vera Sans Mono" pitchFamily="49"/>
              <a:ea typeface="SimSun" pitchFamily="2"/>
              <a:cs typeface="SimSun" pitchFamily="2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142927" y="3429149"/>
            <a:ext cx="1142926" cy="489876"/>
          </a:xfrm>
          <a:prstGeom prst="rect">
            <a:avLst/>
          </a:prstGeom>
          <a:solidFill>
            <a:srgbClr val="FF6633"/>
          </a:solidFill>
          <a:ln w="35999">
            <a:solidFill>
              <a:srgbClr val="000000">
                <a:alpha val="50000"/>
              </a:srgbClr>
            </a:solidFill>
            <a:prstDash val="solid"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  <p:txBody>
          <a:bodyPr vert="horz" wrap="square" lIns="81643" tIns="40817" rIns="81643" bIns="40817" anchor="ctr" anchorCtr="1" compatLnSpc="1"/>
          <a:lstStyle/>
          <a:p>
            <a:pPr algn="ctr"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100">
                <a:solidFill>
                  <a:srgbClr val="000000"/>
                </a:solidFill>
                <a:latin typeface="Bitstream Vera Sans Mono" pitchFamily="49"/>
                <a:ea typeface="SimSun" pitchFamily="2"/>
                <a:cs typeface="SimSun" pitchFamily="2"/>
              </a:rPr>
              <a:t>Version 0.2.2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469477" y="3919026"/>
            <a:ext cx="148577" cy="326585"/>
          </a:xfrm>
          <a:prstGeom prst="rect">
            <a:avLst/>
          </a:prstGeom>
          <a:solidFill>
            <a:srgbClr val="FF0000"/>
          </a:solidFill>
          <a:ln w="35999">
            <a:solidFill>
              <a:srgbClr val="000000">
                <a:alpha val="50000"/>
              </a:srgbClr>
            </a:solidFill>
            <a:prstDash val="solid"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  <p:txBody>
          <a:bodyPr vert="horz" wrap="square" lIns="81643" tIns="40817" rIns="81643" bIns="40817" anchor="ctr" anchorCtr="1" compatLnSpc="1"/>
          <a:lstStyle/>
          <a:p>
            <a:pPr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i-FI" sz="1100">
              <a:solidFill>
                <a:srgbClr val="000000"/>
              </a:solidFill>
              <a:latin typeface="Bitstream Vera Sans Mono" pitchFamily="49"/>
              <a:ea typeface="SimSun" pitchFamily="2"/>
              <a:cs typeface="SimSun" pitchFamily="2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632753" y="3919026"/>
            <a:ext cx="163275" cy="326585"/>
          </a:xfrm>
          <a:prstGeom prst="rect">
            <a:avLst/>
          </a:prstGeom>
          <a:solidFill>
            <a:srgbClr val="2300DC"/>
          </a:solidFill>
          <a:ln w="35999">
            <a:solidFill>
              <a:srgbClr val="000000">
                <a:alpha val="50000"/>
              </a:srgbClr>
            </a:solidFill>
            <a:prstDash val="solid"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  <p:txBody>
          <a:bodyPr vert="horz" wrap="square" lIns="81643" tIns="40817" rIns="81643" bIns="40817" anchor="ctr" anchorCtr="1" compatLnSpc="1"/>
          <a:lstStyle/>
          <a:p>
            <a:pPr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i-FI" sz="1100">
              <a:solidFill>
                <a:srgbClr val="000000"/>
              </a:solidFill>
              <a:latin typeface="Bitstream Vera Sans Mono" pitchFamily="49"/>
              <a:ea typeface="SimSun" pitchFamily="2"/>
              <a:cs typeface="SimSun" pitchFamily="2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755339" y="1959508"/>
            <a:ext cx="1142926" cy="3755733"/>
          </a:xfrm>
          <a:prstGeom prst="rect">
            <a:avLst/>
          </a:prstGeom>
          <a:gradFill>
            <a:gsLst>
              <a:gs pos="0">
                <a:srgbClr val="A3C4FF"/>
              </a:gs>
              <a:gs pos="100000">
                <a:srgbClr val="BFD5FF"/>
              </a:gs>
            </a:gsLst>
            <a:lin ang="16200000"/>
          </a:gradFill>
          <a:ln w="9528">
            <a:solidFill>
              <a:srgbClr val="4A7EBB"/>
            </a:solidFill>
            <a:prstDash val="solid"/>
          </a:ln>
          <a:effectLst>
            <a:outerShdw dist="19997" dir="5400000" algn="tl">
              <a:srgbClr val="000000">
                <a:alpha val="38000"/>
              </a:srgbClr>
            </a:outerShdw>
          </a:effectLst>
        </p:spPr>
        <p:txBody>
          <a:bodyPr vert="horz" wrap="square" lIns="81643" tIns="40817" rIns="81643" bIns="40817" anchor="ctr" anchorCtr="1" compatLnSpc="1"/>
          <a:lstStyle/>
          <a:p>
            <a:pPr algn="ctr"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500">
                <a:solidFill>
                  <a:srgbClr val="000000"/>
                </a:solidFill>
                <a:latin typeface="Bitstream Vera Sans Mono" pitchFamily="49"/>
                <a:ea typeface="SimSun" pitchFamily="2"/>
                <a:cs typeface="SimSun" pitchFamily="2"/>
              </a:rPr>
              <a:t>Test Plan</a:t>
            </a:r>
          </a:p>
          <a:p>
            <a:pPr algn="ctr"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500">
                <a:solidFill>
                  <a:srgbClr val="000000"/>
                </a:solidFill>
                <a:latin typeface="Bitstream Vera Sans Mono" pitchFamily="49"/>
                <a:ea typeface="SimSun" pitchFamily="2"/>
                <a:cs typeface="SimSun" pitchFamily="2"/>
              </a:rPr>
              <a:t>Test Cases</a:t>
            </a:r>
          </a:p>
          <a:p>
            <a:pPr algn="ctr"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500">
                <a:solidFill>
                  <a:srgbClr val="000000"/>
                </a:solidFill>
                <a:latin typeface="Bitstream Vera Sans Mono" pitchFamily="49"/>
                <a:ea typeface="SimSun" pitchFamily="2"/>
                <a:cs typeface="SimSun" pitchFamily="2"/>
              </a:rPr>
              <a:t>For</a:t>
            </a:r>
          </a:p>
          <a:p>
            <a:pPr algn="ctr"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500">
                <a:solidFill>
                  <a:srgbClr val="000000"/>
                </a:solidFill>
                <a:latin typeface="Bitstream Vera Sans Mono" pitchFamily="49"/>
                <a:ea typeface="SimSun" pitchFamily="2"/>
                <a:cs typeface="SimSun" pitchFamily="2"/>
              </a:rPr>
              <a:t>Features</a:t>
            </a:r>
          </a:p>
          <a:p>
            <a:pPr algn="ctr"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i-FI" sz="1500">
              <a:solidFill>
                <a:srgbClr val="000000"/>
              </a:solidFill>
              <a:latin typeface="Bitstream Vera Sans Mono" pitchFamily="49"/>
              <a:ea typeface="SimSun" pitchFamily="2"/>
              <a:cs typeface="SimSun" pitchFamily="2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4081890" y="5715242"/>
            <a:ext cx="163275" cy="326585"/>
          </a:xfrm>
          <a:prstGeom prst="rect">
            <a:avLst/>
          </a:prstGeom>
          <a:solidFill>
            <a:srgbClr val="FF0000"/>
          </a:solidFill>
          <a:ln w="35999">
            <a:solidFill>
              <a:srgbClr val="000000">
                <a:alpha val="50000"/>
              </a:srgbClr>
            </a:solidFill>
            <a:prstDash val="solid"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  <p:txBody>
          <a:bodyPr vert="horz" wrap="square" lIns="81643" tIns="40817" rIns="81643" bIns="40817" anchor="ctr" anchorCtr="1" compatLnSpc="1"/>
          <a:lstStyle/>
          <a:p>
            <a:pPr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i-FI" sz="1100">
              <a:solidFill>
                <a:srgbClr val="000000"/>
              </a:solidFill>
              <a:latin typeface="Bitstream Vera Sans Mono" pitchFamily="49"/>
              <a:ea typeface="SimSun" pitchFamily="2"/>
              <a:cs typeface="SimSun" pitchFamily="2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3918614" y="5715242"/>
            <a:ext cx="163275" cy="326585"/>
          </a:xfrm>
          <a:prstGeom prst="rect">
            <a:avLst/>
          </a:prstGeom>
          <a:solidFill>
            <a:srgbClr val="FFFF00"/>
          </a:solidFill>
          <a:ln w="35999">
            <a:solidFill>
              <a:srgbClr val="000000">
                <a:alpha val="50000"/>
              </a:srgbClr>
            </a:solidFill>
            <a:prstDash val="solid"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  <p:txBody>
          <a:bodyPr vert="horz" wrap="square" lIns="81643" tIns="40817" rIns="81643" bIns="40817" anchor="ctr" anchorCtr="1" compatLnSpc="1"/>
          <a:lstStyle/>
          <a:p>
            <a:pPr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i-FI" sz="1100">
              <a:solidFill>
                <a:srgbClr val="000000"/>
              </a:solidFill>
              <a:latin typeface="Bitstream Vera Sans Mono" pitchFamily="49"/>
              <a:ea typeface="SimSun" pitchFamily="2"/>
              <a:cs typeface="SimSun" pitchFamily="2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4408440" y="5715242"/>
            <a:ext cx="163275" cy="326585"/>
          </a:xfrm>
          <a:prstGeom prst="rect">
            <a:avLst/>
          </a:prstGeom>
          <a:solidFill>
            <a:srgbClr val="23FF23"/>
          </a:solidFill>
          <a:ln w="35999">
            <a:solidFill>
              <a:srgbClr val="000000">
                <a:alpha val="50000"/>
              </a:srgbClr>
            </a:solidFill>
            <a:prstDash val="solid"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  <p:txBody>
          <a:bodyPr vert="horz" wrap="square" lIns="81643" tIns="40817" rIns="81643" bIns="40817" anchor="ctr" anchorCtr="1" compatLnSpc="1"/>
          <a:lstStyle/>
          <a:p>
            <a:pPr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i-FI" sz="1100">
              <a:solidFill>
                <a:srgbClr val="000000"/>
              </a:solidFill>
              <a:latin typeface="Bitstream Vera Sans Mono" pitchFamily="49"/>
              <a:ea typeface="SimSun" pitchFamily="2"/>
              <a:cs typeface="SimSun" pitchFamily="2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4571716" y="5715242"/>
            <a:ext cx="163275" cy="326585"/>
          </a:xfrm>
          <a:prstGeom prst="rect">
            <a:avLst/>
          </a:prstGeom>
          <a:solidFill>
            <a:srgbClr val="C0C0C0"/>
          </a:solidFill>
          <a:ln w="35999">
            <a:solidFill>
              <a:srgbClr val="000000">
                <a:alpha val="50000"/>
              </a:srgbClr>
            </a:solidFill>
            <a:prstDash val="solid"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  <p:txBody>
          <a:bodyPr vert="horz" wrap="square" lIns="81643" tIns="40817" rIns="81643" bIns="40817" anchor="ctr" anchorCtr="1" compatLnSpc="1"/>
          <a:lstStyle/>
          <a:p>
            <a:pPr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i-FI" sz="1100">
              <a:solidFill>
                <a:srgbClr val="000000"/>
              </a:solidFill>
              <a:latin typeface="Bitstream Vera Sans Mono" pitchFamily="49"/>
              <a:ea typeface="SimSun" pitchFamily="2"/>
              <a:cs typeface="SimSun" pitchFamily="2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4245165" y="5715242"/>
            <a:ext cx="163275" cy="326585"/>
          </a:xfrm>
          <a:prstGeom prst="rect">
            <a:avLst/>
          </a:prstGeom>
          <a:solidFill>
            <a:srgbClr val="2300DC"/>
          </a:solidFill>
          <a:ln w="35999">
            <a:solidFill>
              <a:srgbClr val="000000">
                <a:alpha val="50000"/>
              </a:srgbClr>
            </a:solidFill>
            <a:prstDash val="solid"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  <p:txBody>
          <a:bodyPr vert="horz" wrap="square" lIns="81643" tIns="40817" rIns="81643" bIns="40817" anchor="ctr" anchorCtr="1" compatLnSpc="1"/>
          <a:lstStyle/>
          <a:p>
            <a:pPr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i-FI" sz="1100">
              <a:solidFill>
                <a:srgbClr val="000000"/>
              </a:solidFill>
              <a:latin typeface="Bitstream Vera Sans Mono" pitchFamily="49"/>
              <a:ea typeface="SimSun" pitchFamily="2"/>
              <a:cs typeface="SimSun" pitchFamily="2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89825" y="1664603"/>
            <a:ext cx="2938962" cy="511780"/>
          </a:xfrm>
          <a:prstGeom prst="rect">
            <a:avLst/>
          </a:prstGeom>
          <a:noFill/>
          <a:ln>
            <a:noFill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  <p:txBody>
          <a:bodyPr vert="horz" wrap="square" lIns="81643" tIns="40817" rIns="81643" bIns="40817" anchor="t" anchorCtr="0" compatLnSpc="1">
            <a:spAutoFit/>
          </a:bodyPr>
          <a:lstStyle/>
          <a:p>
            <a:pPr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500">
                <a:solidFill>
                  <a:srgbClr val="000000"/>
                </a:solidFill>
                <a:latin typeface="Bitstream Vera Sans Mono" pitchFamily="49"/>
                <a:ea typeface="SimSun" pitchFamily="2"/>
                <a:cs typeface="SimSun" pitchFamily="2"/>
              </a:rPr>
              <a:t>Tested Release/configuration</a:t>
            </a:r>
          </a:p>
        </p:txBody>
      </p:sp>
      <p:sp>
        <p:nvSpPr>
          <p:cNvPr id="26" name="Freeform 25"/>
          <p:cNvSpPr/>
          <p:nvPr/>
        </p:nvSpPr>
        <p:spPr>
          <a:xfrm>
            <a:off x="2449137" y="2286102"/>
            <a:ext cx="1306202" cy="653169"/>
          </a:xfrm>
          <a:custGeom>
            <a:avLst>
              <a:gd name="f0" fmla="val 162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+- f5 0 f4"/>
              <a:gd name="f10" fmla="pin 0 f0 21600"/>
              <a:gd name="f11" fmla="pin 0 f1 10800"/>
              <a:gd name="f12" fmla="val f10"/>
              <a:gd name="f13" fmla="val f11"/>
              <a:gd name="f14" fmla="*/ f9 1 21600"/>
              <a:gd name="f15" fmla="*/ f10 f7 1"/>
              <a:gd name="f16" fmla="*/ f11 f8 1"/>
              <a:gd name="f17" fmla="+- 21600 0 f13"/>
              <a:gd name="f18" fmla="+- 21600 0 f12"/>
              <a:gd name="f19" fmla="*/ 0 f14 1"/>
              <a:gd name="f20" fmla="*/ f13 f8 1"/>
              <a:gd name="f21" fmla="*/ f18 f13 1"/>
              <a:gd name="f22" fmla="*/ f19 1 f14"/>
              <a:gd name="f23" fmla="*/ f17 f8 1"/>
              <a:gd name="f24" fmla="*/ f21 1 10800"/>
              <a:gd name="f25" fmla="*/ f22 f7 1"/>
              <a:gd name="f26" fmla="+- f12 f24 0"/>
              <a:gd name="f27" fmla="*/ f26 f7 1"/>
            </a:gdLst>
            <a:ahLst>
              <a:ahXY gdRefX="f0" minX="f4" maxX="f5" gdRefY="f1" minY="f4" maxY="f6">
                <a:pos x="f15" y="f16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25" t="f20" r="f27" b="f23"/>
            <a:pathLst>
              <a:path w="21600" h="21600">
                <a:moveTo>
                  <a:pt x="f4" y="f13"/>
                </a:moveTo>
                <a:lnTo>
                  <a:pt x="f12" y="f13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7"/>
                </a:lnTo>
                <a:lnTo>
                  <a:pt x="f4" y="f17"/>
                </a:lnTo>
                <a:close/>
              </a:path>
            </a:pathLst>
          </a:custGeom>
          <a:solidFill>
            <a:srgbClr val="FFCC99"/>
          </a:solidFill>
          <a:ln w="35999">
            <a:solidFill>
              <a:srgbClr val="000000">
                <a:alpha val="50000"/>
              </a:srgbClr>
            </a:solidFill>
            <a:prstDash val="solid"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  <p:txBody>
          <a:bodyPr vert="horz" wrap="square" lIns="81643" tIns="40817" rIns="81643" bIns="40817" anchor="ctr" anchorCtr="0" compatLnSpc="1"/>
          <a:lstStyle/>
          <a:p>
            <a:pPr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i-FI" sz="1100">
              <a:solidFill>
                <a:srgbClr val="000000"/>
              </a:solidFill>
              <a:latin typeface="Bitstream Vera Sans Mono" pitchFamily="49"/>
              <a:ea typeface="SimSun" pitchFamily="2"/>
              <a:cs typeface="SimSun" pitchFamily="2"/>
            </a:endParaRPr>
          </a:p>
        </p:txBody>
      </p:sp>
      <p:sp>
        <p:nvSpPr>
          <p:cNvPr id="27" name="Freeform 26"/>
          <p:cNvSpPr/>
          <p:nvPr/>
        </p:nvSpPr>
        <p:spPr>
          <a:xfrm>
            <a:off x="2449137" y="3429148"/>
            <a:ext cx="1306202" cy="653169"/>
          </a:xfrm>
          <a:custGeom>
            <a:avLst>
              <a:gd name="f0" fmla="val 162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+- f5 0 f4"/>
              <a:gd name="f10" fmla="pin 0 f0 21600"/>
              <a:gd name="f11" fmla="pin 0 f1 10800"/>
              <a:gd name="f12" fmla="val f10"/>
              <a:gd name="f13" fmla="val f11"/>
              <a:gd name="f14" fmla="*/ f9 1 21600"/>
              <a:gd name="f15" fmla="*/ f10 f7 1"/>
              <a:gd name="f16" fmla="*/ f11 f8 1"/>
              <a:gd name="f17" fmla="+- 21600 0 f13"/>
              <a:gd name="f18" fmla="+- 21600 0 f12"/>
              <a:gd name="f19" fmla="*/ 0 f14 1"/>
              <a:gd name="f20" fmla="*/ f13 f8 1"/>
              <a:gd name="f21" fmla="*/ f18 f13 1"/>
              <a:gd name="f22" fmla="*/ f19 1 f14"/>
              <a:gd name="f23" fmla="*/ f17 f8 1"/>
              <a:gd name="f24" fmla="*/ f21 1 10800"/>
              <a:gd name="f25" fmla="*/ f22 f7 1"/>
              <a:gd name="f26" fmla="+- f12 f24 0"/>
              <a:gd name="f27" fmla="*/ f26 f7 1"/>
            </a:gdLst>
            <a:ahLst>
              <a:ahXY gdRefX="f0" minX="f4" maxX="f5" gdRefY="f1" minY="f4" maxY="f6">
                <a:pos x="f15" y="f16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25" t="f20" r="f27" b="f23"/>
            <a:pathLst>
              <a:path w="21600" h="21600">
                <a:moveTo>
                  <a:pt x="f4" y="f13"/>
                </a:moveTo>
                <a:lnTo>
                  <a:pt x="f12" y="f13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7"/>
                </a:lnTo>
                <a:lnTo>
                  <a:pt x="f4" y="f17"/>
                </a:lnTo>
                <a:close/>
              </a:path>
            </a:pathLst>
          </a:custGeom>
          <a:solidFill>
            <a:srgbClr val="FFCC99"/>
          </a:solidFill>
          <a:ln w="35999">
            <a:solidFill>
              <a:srgbClr val="000000">
                <a:alpha val="50000"/>
              </a:srgbClr>
            </a:solidFill>
            <a:prstDash val="solid"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  <p:txBody>
          <a:bodyPr vert="horz" wrap="square" lIns="81643" tIns="40817" rIns="81643" bIns="40817" anchor="ctr" anchorCtr="0" compatLnSpc="1"/>
          <a:lstStyle/>
          <a:p>
            <a:pPr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i-FI" sz="1100">
              <a:solidFill>
                <a:srgbClr val="000000"/>
              </a:solidFill>
              <a:latin typeface="Bitstream Vera Sans Mono" pitchFamily="49"/>
              <a:ea typeface="SimSun" pitchFamily="2"/>
              <a:cs typeface="SimSun" pitchFamily="2"/>
            </a:endParaRPr>
          </a:p>
        </p:txBody>
      </p:sp>
      <p:sp>
        <p:nvSpPr>
          <p:cNvPr id="28" name="Freeform 27"/>
          <p:cNvSpPr/>
          <p:nvPr/>
        </p:nvSpPr>
        <p:spPr>
          <a:xfrm>
            <a:off x="2449137" y="4735488"/>
            <a:ext cx="1306202" cy="653169"/>
          </a:xfrm>
          <a:custGeom>
            <a:avLst>
              <a:gd name="f0" fmla="val 162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+- f5 0 f4"/>
              <a:gd name="f10" fmla="pin 0 f0 21600"/>
              <a:gd name="f11" fmla="pin 0 f1 10800"/>
              <a:gd name="f12" fmla="val f10"/>
              <a:gd name="f13" fmla="val f11"/>
              <a:gd name="f14" fmla="*/ f9 1 21600"/>
              <a:gd name="f15" fmla="*/ f10 f7 1"/>
              <a:gd name="f16" fmla="*/ f11 f8 1"/>
              <a:gd name="f17" fmla="+- 21600 0 f13"/>
              <a:gd name="f18" fmla="+- 21600 0 f12"/>
              <a:gd name="f19" fmla="*/ 0 f14 1"/>
              <a:gd name="f20" fmla="*/ f13 f8 1"/>
              <a:gd name="f21" fmla="*/ f18 f13 1"/>
              <a:gd name="f22" fmla="*/ f19 1 f14"/>
              <a:gd name="f23" fmla="*/ f17 f8 1"/>
              <a:gd name="f24" fmla="*/ f21 1 10800"/>
              <a:gd name="f25" fmla="*/ f22 f7 1"/>
              <a:gd name="f26" fmla="+- f12 f24 0"/>
              <a:gd name="f27" fmla="*/ f26 f7 1"/>
            </a:gdLst>
            <a:ahLst>
              <a:ahXY gdRefX="f0" minX="f4" maxX="f5" gdRefY="f1" minY="f4" maxY="f6">
                <a:pos x="f15" y="f16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25" t="f20" r="f27" b="f23"/>
            <a:pathLst>
              <a:path w="21600" h="21600">
                <a:moveTo>
                  <a:pt x="f4" y="f13"/>
                </a:moveTo>
                <a:lnTo>
                  <a:pt x="f12" y="f13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7"/>
                </a:lnTo>
                <a:lnTo>
                  <a:pt x="f4" y="f17"/>
                </a:lnTo>
                <a:close/>
              </a:path>
            </a:pathLst>
          </a:custGeom>
          <a:solidFill>
            <a:srgbClr val="FFCC99"/>
          </a:solidFill>
          <a:ln w="35999">
            <a:solidFill>
              <a:srgbClr val="000000">
                <a:alpha val="50000"/>
              </a:srgbClr>
            </a:solidFill>
            <a:prstDash val="solid"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  <p:txBody>
          <a:bodyPr vert="horz" wrap="square" lIns="81643" tIns="40817" rIns="81643" bIns="40817" anchor="ctr" anchorCtr="0" compatLnSpc="1"/>
          <a:lstStyle/>
          <a:p>
            <a:pPr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i-FI" sz="1100">
              <a:solidFill>
                <a:srgbClr val="000000"/>
              </a:solidFill>
              <a:latin typeface="Bitstream Vera Sans Mono" pitchFamily="49"/>
              <a:ea typeface="SimSun" pitchFamily="2"/>
              <a:cs typeface="SimSun" pitchFamily="2"/>
            </a:endParaRPr>
          </a:p>
        </p:txBody>
      </p:sp>
      <p:sp>
        <p:nvSpPr>
          <p:cNvPr id="29" name="Freeform 28"/>
          <p:cNvSpPr/>
          <p:nvPr/>
        </p:nvSpPr>
        <p:spPr>
          <a:xfrm>
            <a:off x="4898266" y="2286102"/>
            <a:ext cx="1306202" cy="653169"/>
          </a:xfrm>
          <a:custGeom>
            <a:avLst>
              <a:gd name="f0" fmla="val 162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+- f5 0 f4"/>
              <a:gd name="f10" fmla="pin 0 f0 21600"/>
              <a:gd name="f11" fmla="pin 0 f1 10800"/>
              <a:gd name="f12" fmla="val f10"/>
              <a:gd name="f13" fmla="val f11"/>
              <a:gd name="f14" fmla="*/ f9 1 21600"/>
              <a:gd name="f15" fmla="*/ f10 f7 1"/>
              <a:gd name="f16" fmla="*/ f11 f8 1"/>
              <a:gd name="f17" fmla="+- 21600 0 f13"/>
              <a:gd name="f18" fmla="+- 21600 0 f12"/>
              <a:gd name="f19" fmla="*/ 0 f14 1"/>
              <a:gd name="f20" fmla="*/ f13 f8 1"/>
              <a:gd name="f21" fmla="*/ f18 f13 1"/>
              <a:gd name="f22" fmla="*/ f19 1 f14"/>
              <a:gd name="f23" fmla="*/ f17 f8 1"/>
              <a:gd name="f24" fmla="*/ f21 1 10800"/>
              <a:gd name="f25" fmla="*/ f22 f7 1"/>
              <a:gd name="f26" fmla="+- f12 f24 0"/>
              <a:gd name="f27" fmla="*/ f26 f7 1"/>
            </a:gdLst>
            <a:ahLst>
              <a:ahXY gdRefX="f0" minX="f4" maxX="f5" gdRefY="f1" minY="f4" maxY="f6">
                <a:pos x="f15" y="f16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25" t="f20" r="f27" b="f23"/>
            <a:pathLst>
              <a:path w="21600" h="21600">
                <a:moveTo>
                  <a:pt x="f4" y="f13"/>
                </a:moveTo>
                <a:lnTo>
                  <a:pt x="f12" y="f13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7"/>
                </a:lnTo>
                <a:lnTo>
                  <a:pt x="f4" y="f17"/>
                </a:lnTo>
                <a:close/>
              </a:path>
            </a:pathLst>
          </a:custGeom>
          <a:solidFill>
            <a:srgbClr val="FFCC99"/>
          </a:solidFill>
          <a:ln w="35999">
            <a:solidFill>
              <a:srgbClr val="000000">
                <a:alpha val="50000"/>
              </a:srgbClr>
            </a:solidFill>
            <a:prstDash val="solid"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  <p:txBody>
          <a:bodyPr vert="horz" wrap="square" lIns="81643" tIns="40817" rIns="81643" bIns="40817" anchor="ctr" anchorCtr="0" compatLnSpc="1"/>
          <a:lstStyle/>
          <a:p>
            <a:pPr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i-FI" sz="1100">
              <a:solidFill>
                <a:srgbClr val="000000"/>
              </a:solidFill>
              <a:latin typeface="Bitstream Vera Sans Mono" pitchFamily="49"/>
              <a:ea typeface="SimSun" pitchFamily="2"/>
              <a:cs typeface="SimSun" pitchFamily="2"/>
            </a:endParaRPr>
          </a:p>
        </p:txBody>
      </p:sp>
      <p:sp>
        <p:nvSpPr>
          <p:cNvPr id="30" name="Freeform 29"/>
          <p:cNvSpPr/>
          <p:nvPr/>
        </p:nvSpPr>
        <p:spPr>
          <a:xfrm>
            <a:off x="4898266" y="3592441"/>
            <a:ext cx="1306202" cy="653169"/>
          </a:xfrm>
          <a:custGeom>
            <a:avLst>
              <a:gd name="f0" fmla="val 162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+- f5 0 f4"/>
              <a:gd name="f10" fmla="pin 0 f0 21600"/>
              <a:gd name="f11" fmla="pin 0 f1 10800"/>
              <a:gd name="f12" fmla="val f10"/>
              <a:gd name="f13" fmla="val f11"/>
              <a:gd name="f14" fmla="*/ f9 1 21600"/>
              <a:gd name="f15" fmla="*/ f10 f7 1"/>
              <a:gd name="f16" fmla="*/ f11 f8 1"/>
              <a:gd name="f17" fmla="+- 21600 0 f13"/>
              <a:gd name="f18" fmla="+- 21600 0 f12"/>
              <a:gd name="f19" fmla="*/ 0 f14 1"/>
              <a:gd name="f20" fmla="*/ f13 f8 1"/>
              <a:gd name="f21" fmla="*/ f18 f13 1"/>
              <a:gd name="f22" fmla="*/ f19 1 f14"/>
              <a:gd name="f23" fmla="*/ f17 f8 1"/>
              <a:gd name="f24" fmla="*/ f21 1 10800"/>
              <a:gd name="f25" fmla="*/ f22 f7 1"/>
              <a:gd name="f26" fmla="+- f12 f24 0"/>
              <a:gd name="f27" fmla="*/ f26 f7 1"/>
            </a:gdLst>
            <a:ahLst>
              <a:ahXY gdRefX="f0" minX="f4" maxX="f5" gdRefY="f1" minY="f4" maxY="f6">
                <a:pos x="f15" y="f16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25" t="f20" r="f27" b="f23"/>
            <a:pathLst>
              <a:path w="21600" h="21600">
                <a:moveTo>
                  <a:pt x="f4" y="f13"/>
                </a:moveTo>
                <a:lnTo>
                  <a:pt x="f12" y="f13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7"/>
                </a:lnTo>
                <a:lnTo>
                  <a:pt x="f4" y="f17"/>
                </a:lnTo>
                <a:close/>
              </a:path>
            </a:pathLst>
          </a:custGeom>
          <a:solidFill>
            <a:srgbClr val="FFCC99"/>
          </a:solidFill>
          <a:ln w="35999">
            <a:solidFill>
              <a:srgbClr val="000000">
                <a:alpha val="50000"/>
              </a:srgbClr>
            </a:solidFill>
            <a:prstDash val="solid"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  <p:txBody>
          <a:bodyPr vert="horz" wrap="square" lIns="81643" tIns="40817" rIns="81643" bIns="40817" anchor="ctr" anchorCtr="0" compatLnSpc="1"/>
          <a:lstStyle/>
          <a:p>
            <a:pPr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i-FI" sz="1100">
              <a:solidFill>
                <a:srgbClr val="000000"/>
              </a:solidFill>
              <a:latin typeface="Bitstream Vera Sans Mono" pitchFamily="49"/>
              <a:ea typeface="SimSun" pitchFamily="2"/>
              <a:cs typeface="SimSun" pitchFamily="2"/>
            </a:endParaRPr>
          </a:p>
        </p:txBody>
      </p:sp>
      <p:sp>
        <p:nvSpPr>
          <p:cNvPr id="31" name="Freeform 30"/>
          <p:cNvSpPr/>
          <p:nvPr/>
        </p:nvSpPr>
        <p:spPr>
          <a:xfrm>
            <a:off x="4898266" y="4735488"/>
            <a:ext cx="1306202" cy="653169"/>
          </a:xfrm>
          <a:custGeom>
            <a:avLst>
              <a:gd name="f0" fmla="val 162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+- f5 0 f4"/>
              <a:gd name="f10" fmla="pin 0 f0 21600"/>
              <a:gd name="f11" fmla="pin 0 f1 10800"/>
              <a:gd name="f12" fmla="val f10"/>
              <a:gd name="f13" fmla="val f11"/>
              <a:gd name="f14" fmla="*/ f9 1 21600"/>
              <a:gd name="f15" fmla="*/ f10 f7 1"/>
              <a:gd name="f16" fmla="*/ f11 f8 1"/>
              <a:gd name="f17" fmla="+- 21600 0 f13"/>
              <a:gd name="f18" fmla="+- 21600 0 f12"/>
              <a:gd name="f19" fmla="*/ 0 f14 1"/>
              <a:gd name="f20" fmla="*/ f13 f8 1"/>
              <a:gd name="f21" fmla="*/ f18 f13 1"/>
              <a:gd name="f22" fmla="*/ f19 1 f14"/>
              <a:gd name="f23" fmla="*/ f17 f8 1"/>
              <a:gd name="f24" fmla="*/ f21 1 10800"/>
              <a:gd name="f25" fmla="*/ f22 f7 1"/>
              <a:gd name="f26" fmla="+- f12 f24 0"/>
              <a:gd name="f27" fmla="*/ f26 f7 1"/>
            </a:gdLst>
            <a:ahLst>
              <a:ahXY gdRefX="f0" minX="f4" maxX="f5" gdRefY="f1" minY="f4" maxY="f6">
                <a:pos x="f15" y="f16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25" t="f20" r="f27" b="f23"/>
            <a:pathLst>
              <a:path w="21600" h="21600">
                <a:moveTo>
                  <a:pt x="f4" y="f13"/>
                </a:moveTo>
                <a:lnTo>
                  <a:pt x="f12" y="f13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7"/>
                </a:lnTo>
                <a:lnTo>
                  <a:pt x="f4" y="f17"/>
                </a:lnTo>
                <a:close/>
              </a:path>
            </a:pathLst>
          </a:custGeom>
          <a:solidFill>
            <a:srgbClr val="FFCC99"/>
          </a:solidFill>
          <a:ln w="35999">
            <a:solidFill>
              <a:srgbClr val="000000">
                <a:alpha val="50000"/>
              </a:srgbClr>
            </a:solidFill>
            <a:prstDash val="solid"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  <p:txBody>
          <a:bodyPr vert="horz" wrap="square" lIns="81643" tIns="40817" rIns="81643" bIns="40817" anchor="ctr" anchorCtr="0" compatLnSpc="1"/>
          <a:lstStyle/>
          <a:p>
            <a:pPr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i-FI" sz="1100">
              <a:solidFill>
                <a:srgbClr val="000000"/>
              </a:solidFill>
              <a:latin typeface="Bitstream Vera Sans Mono" pitchFamily="49"/>
              <a:ea typeface="SimSun" pitchFamily="2"/>
              <a:cs typeface="SimSun" pitchFamily="2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6204469" y="2122809"/>
            <a:ext cx="1142926" cy="816462"/>
          </a:xfrm>
          <a:prstGeom prst="rect">
            <a:avLst/>
          </a:prstGeom>
          <a:solidFill>
            <a:srgbClr val="FF6633"/>
          </a:solidFill>
          <a:ln w="35999">
            <a:solidFill>
              <a:srgbClr val="000000">
                <a:alpha val="50000"/>
              </a:srgbClr>
            </a:solidFill>
            <a:prstDash val="solid"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  <p:txBody>
          <a:bodyPr vert="horz" wrap="square" lIns="81643" tIns="40817" rIns="81643" bIns="40817" anchor="ctr" anchorCtr="1" compatLnSpc="1"/>
          <a:lstStyle/>
          <a:p>
            <a:pPr algn="ctr"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500">
                <a:solidFill>
                  <a:srgbClr val="000000"/>
                </a:solidFill>
                <a:latin typeface="Bitstream Vera Sans Mono" pitchFamily="49"/>
                <a:ea typeface="SimSun" pitchFamily="2"/>
                <a:cs typeface="SimSun" pitchFamily="2"/>
              </a:rPr>
              <a:t>Error/Defect</a:t>
            </a:r>
          </a:p>
          <a:p>
            <a:pPr algn="ctr"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500">
                <a:solidFill>
                  <a:srgbClr val="000000"/>
                </a:solidFill>
                <a:latin typeface="Bitstream Vera Sans Mono" pitchFamily="49"/>
                <a:ea typeface="SimSun" pitchFamily="2"/>
                <a:cs typeface="SimSun" pitchFamily="2"/>
              </a:rPr>
              <a:t>Report</a:t>
            </a:r>
          </a:p>
        </p:txBody>
      </p:sp>
      <p:sp>
        <p:nvSpPr>
          <p:cNvPr id="33" name="Rectangle 32"/>
          <p:cNvSpPr/>
          <p:nvPr/>
        </p:nvSpPr>
        <p:spPr>
          <a:xfrm>
            <a:off x="6204469" y="3429148"/>
            <a:ext cx="1142926" cy="816462"/>
          </a:xfrm>
          <a:prstGeom prst="rect">
            <a:avLst/>
          </a:prstGeom>
          <a:solidFill>
            <a:srgbClr val="FF6633"/>
          </a:solidFill>
          <a:ln w="35999">
            <a:solidFill>
              <a:srgbClr val="000000">
                <a:alpha val="50000"/>
              </a:srgbClr>
            </a:solidFill>
            <a:prstDash val="solid"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  <p:txBody>
          <a:bodyPr vert="horz" wrap="square" lIns="81643" tIns="40817" rIns="81643" bIns="40817" anchor="ctr" anchorCtr="1" compatLnSpc="1"/>
          <a:lstStyle/>
          <a:p>
            <a:pPr algn="ctr"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500">
                <a:solidFill>
                  <a:srgbClr val="000000"/>
                </a:solidFill>
                <a:latin typeface="Bitstream Vera Sans Mono" pitchFamily="49"/>
                <a:ea typeface="SimSun" pitchFamily="2"/>
                <a:cs typeface="SimSun" pitchFamily="2"/>
              </a:rPr>
              <a:t>Error/Defect</a:t>
            </a:r>
          </a:p>
          <a:p>
            <a:pPr algn="ctr"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500">
                <a:solidFill>
                  <a:srgbClr val="000000"/>
                </a:solidFill>
                <a:latin typeface="Bitstream Vera Sans Mono" pitchFamily="49"/>
                <a:ea typeface="SimSun" pitchFamily="2"/>
                <a:cs typeface="SimSun" pitchFamily="2"/>
              </a:rPr>
              <a:t>Report</a:t>
            </a:r>
          </a:p>
        </p:txBody>
      </p:sp>
      <p:sp>
        <p:nvSpPr>
          <p:cNvPr id="34" name="Rectangle 33"/>
          <p:cNvSpPr/>
          <p:nvPr/>
        </p:nvSpPr>
        <p:spPr>
          <a:xfrm>
            <a:off x="6204469" y="4572196"/>
            <a:ext cx="1142926" cy="816462"/>
          </a:xfrm>
          <a:prstGeom prst="rect">
            <a:avLst/>
          </a:prstGeom>
          <a:solidFill>
            <a:srgbClr val="FF6633"/>
          </a:solidFill>
          <a:ln w="35999">
            <a:solidFill>
              <a:srgbClr val="000000">
                <a:alpha val="50000"/>
              </a:srgbClr>
            </a:solidFill>
            <a:prstDash val="solid"/>
          </a:ln>
          <a:effectLst>
            <a:outerShdw dist="50910" dir="2700000" algn="tl">
              <a:srgbClr val="808080">
                <a:alpha val="40000"/>
              </a:srgbClr>
            </a:outerShdw>
          </a:effectLst>
        </p:spPr>
        <p:txBody>
          <a:bodyPr vert="horz" wrap="square" lIns="81643" tIns="40817" rIns="81643" bIns="40817" anchor="ctr" anchorCtr="1" compatLnSpc="1"/>
          <a:lstStyle/>
          <a:p>
            <a:pPr algn="ctr"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500">
                <a:solidFill>
                  <a:srgbClr val="000000"/>
                </a:solidFill>
                <a:latin typeface="Bitstream Vera Sans Mono" pitchFamily="49"/>
                <a:ea typeface="SimSun" pitchFamily="2"/>
                <a:cs typeface="SimSun" pitchFamily="2"/>
              </a:rPr>
              <a:t>Error/Defect</a:t>
            </a:r>
          </a:p>
          <a:p>
            <a:pPr algn="ctr" defTabSz="829452" hangingPunct="0">
              <a:lnSpc>
                <a:spcPct val="93000"/>
              </a:lnSpc>
              <a:tabLst>
                <a:tab pos="0" algn="l"/>
                <a:tab pos="407211" algn="l"/>
                <a:tab pos="814754" algn="l"/>
                <a:tab pos="1222297" algn="l"/>
                <a:tab pos="1629840" algn="l"/>
                <a:tab pos="2037383" algn="l"/>
                <a:tab pos="2444927" algn="l"/>
                <a:tab pos="2852469" algn="l"/>
                <a:tab pos="3260004" algn="l"/>
                <a:tab pos="3667547" algn="l"/>
                <a:tab pos="4075091" algn="l"/>
                <a:tab pos="4482633" algn="l"/>
                <a:tab pos="4890176" algn="l"/>
                <a:tab pos="5297719" algn="l"/>
                <a:tab pos="5705263" algn="l"/>
                <a:tab pos="6112805" algn="l"/>
                <a:tab pos="6520340" algn="l"/>
                <a:tab pos="6927883" algn="l"/>
                <a:tab pos="7335427" algn="l"/>
                <a:tab pos="7742969" algn="l"/>
                <a:tab pos="8150512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500">
                <a:solidFill>
                  <a:srgbClr val="000000"/>
                </a:solidFill>
                <a:latin typeface="Bitstream Vera Sans Mono" pitchFamily="49"/>
                <a:ea typeface="SimSun" pitchFamily="2"/>
                <a:cs typeface="SimSun" pitchFamily="2"/>
              </a:rPr>
              <a:t>Report</a:t>
            </a:r>
          </a:p>
        </p:txBody>
      </p:sp>
    </p:spTree>
    <p:extLst>
      <p:ext uri="{BB962C8B-B14F-4D97-AF65-F5344CB8AC3E}">
        <p14:creationId xmlns:p14="http://schemas.microsoft.com/office/powerpoint/2010/main" val="65691404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reeform 3"/>
          <p:cNvSpPr/>
          <p:nvPr/>
        </p:nvSpPr>
        <p:spPr>
          <a:xfrm>
            <a:off x="2479605" y="2996952"/>
            <a:ext cx="1142926" cy="1143046"/>
          </a:xfrm>
          <a:custGeom>
            <a:avLst>
              <a:gd name="f0" fmla="val 162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+- f5 0 f4"/>
              <a:gd name="f10" fmla="pin 0 f0 21600"/>
              <a:gd name="f11" fmla="pin 0 f1 10800"/>
              <a:gd name="f12" fmla="val f10"/>
              <a:gd name="f13" fmla="val f11"/>
              <a:gd name="f14" fmla="*/ f9 1 21600"/>
              <a:gd name="f15" fmla="*/ f10 f7 1"/>
              <a:gd name="f16" fmla="*/ f11 f8 1"/>
              <a:gd name="f17" fmla="+- 21600 0 f13"/>
              <a:gd name="f18" fmla="+- 21600 0 f12"/>
              <a:gd name="f19" fmla="*/ 0 f14 1"/>
              <a:gd name="f20" fmla="*/ f13 f8 1"/>
              <a:gd name="f21" fmla="*/ f18 f13 1"/>
              <a:gd name="f22" fmla="*/ f19 1 f14"/>
              <a:gd name="f23" fmla="*/ f17 f8 1"/>
              <a:gd name="f24" fmla="*/ f21 1 10800"/>
              <a:gd name="f25" fmla="*/ f22 f7 1"/>
              <a:gd name="f26" fmla="+- f12 f24 0"/>
              <a:gd name="f27" fmla="*/ f26 f7 1"/>
            </a:gdLst>
            <a:ahLst>
              <a:ahXY gdRefX="f0" minX="f4" maxX="f5" gdRefY="f1" minY="f4" maxY="f6">
                <a:pos x="f15" y="f16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25" t="f20" r="f27" b="f23"/>
            <a:pathLst>
              <a:path w="21600" h="21600">
                <a:moveTo>
                  <a:pt x="f4" y="f13"/>
                </a:moveTo>
                <a:lnTo>
                  <a:pt x="f12" y="f13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7"/>
                </a:lnTo>
                <a:lnTo>
                  <a:pt x="f4" y="f17"/>
                </a:lnTo>
                <a:close/>
              </a:path>
            </a:pathLst>
          </a:custGeom>
          <a:gradFill>
            <a:gsLst>
              <a:gs pos="0">
                <a:srgbClr val="CCCCCC"/>
              </a:gs>
              <a:gs pos="100000">
                <a:srgbClr val="94BD5E"/>
              </a:gs>
            </a:gsLst>
            <a:lin ang="5400000"/>
          </a:gradFill>
          <a:ln w="35999">
            <a:solidFill>
              <a:srgbClr val="000000"/>
            </a:solidFill>
            <a:prstDash val="solid"/>
          </a:ln>
        </p:spPr>
        <p:txBody>
          <a:bodyPr vert="horz" wrap="square" lIns="97966" tIns="57149" rIns="97966" bIns="57149" anchor="ctr" anchorCtr="1" compatLnSpc="0"/>
          <a:lstStyle/>
          <a:p>
            <a:pPr algn="ctr" defTabSz="829452" hangingPunct="0">
              <a:defRPr sz="14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300">
                <a:solidFill>
                  <a:srgbClr val="000000"/>
                </a:solidFill>
                <a:latin typeface="Calibri" pitchFamily="34"/>
                <a:ea typeface="Arial Unicode MS" pitchFamily="2"/>
                <a:cs typeface="Tahoma" pitchFamily="2"/>
              </a:rPr>
              <a:t>Test Case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719127" y="2988025"/>
            <a:ext cx="1959303" cy="1115535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81643" tIns="40817" rIns="81643" bIns="40817" anchor="t" anchorCtr="1" compatLnSpc="0">
            <a:spAutoFit/>
          </a:bodyPr>
          <a:lstStyle/>
          <a:p>
            <a:pPr algn="ctr" defTabSz="829452" hangingPunct="0">
              <a:defRPr sz="3600" b="1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3300" b="1" dirty="0">
                <a:solidFill>
                  <a:srgbClr val="000000"/>
                </a:solidFill>
                <a:latin typeface="Calibri" pitchFamily="34"/>
                <a:ea typeface="Arial Unicode MS" pitchFamily="2"/>
                <a:cs typeface="Tahoma" pitchFamily="2"/>
              </a:rPr>
              <a:t>SUT/DUT</a:t>
            </a:r>
          </a:p>
          <a:p>
            <a:pPr algn="ctr" defTabSz="829452" hangingPunct="0">
              <a:defRPr sz="3600" b="1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i-FI" sz="3300" b="1" dirty="0">
              <a:solidFill>
                <a:srgbClr val="000000"/>
              </a:solidFill>
              <a:latin typeface="Calibri" pitchFamily="34"/>
              <a:ea typeface="Arial Unicode MS" pitchFamily="2"/>
              <a:cs typeface="Tahoma" pitchFamily="2"/>
            </a:endParaRPr>
          </a:p>
        </p:txBody>
      </p:sp>
      <p:sp>
        <p:nvSpPr>
          <p:cNvPr id="6" name="Freeform 5"/>
          <p:cNvSpPr/>
          <p:nvPr/>
        </p:nvSpPr>
        <p:spPr>
          <a:xfrm>
            <a:off x="5745110" y="2670366"/>
            <a:ext cx="2122586" cy="489876"/>
          </a:xfrm>
          <a:custGeom>
            <a:avLst>
              <a:gd name="f0" fmla="val 162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+- f5 0 f4"/>
              <a:gd name="f10" fmla="pin 0 f0 21600"/>
              <a:gd name="f11" fmla="pin 0 f1 10800"/>
              <a:gd name="f12" fmla="val f10"/>
              <a:gd name="f13" fmla="val f11"/>
              <a:gd name="f14" fmla="*/ f9 1 21600"/>
              <a:gd name="f15" fmla="*/ f10 f7 1"/>
              <a:gd name="f16" fmla="*/ f11 f8 1"/>
              <a:gd name="f17" fmla="+- 21600 0 f13"/>
              <a:gd name="f18" fmla="+- 21600 0 f12"/>
              <a:gd name="f19" fmla="*/ 0 f14 1"/>
              <a:gd name="f20" fmla="*/ f13 f8 1"/>
              <a:gd name="f21" fmla="*/ f18 f13 1"/>
              <a:gd name="f22" fmla="*/ f19 1 f14"/>
              <a:gd name="f23" fmla="*/ f17 f8 1"/>
              <a:gd name="f24" fmla="*/ f21 1 10800"/>
              <a:gd name="f25" fmla="*/ f22 f7 1"/>
              <a:gd name="f26" fmla="+- f12 f24 0"/>
              <a:gd name="f27" fmla="*/ f26 f7 1"/>
            </a:gdLst>
            <a:ahLst>
              <a:ahXY gdRefX="f0" minX="f4" maxX="f5" gdRefY="f1" minY="f4" maxY="f6">
                <a:pos x="f15" y="f16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25" t="f20" r="f27" b="f23"/>
            <a:pathLst>
              <a:path w="21600" h="21600">
                <a:moveTo>
                  <a:pt x="f4" y="f13"/>
                </a:moveTo>
                <a:lnTo>
                  <a:pt x="f12" y="f13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7"/>
                </a:lnTo>
                <a:lnTo>
                  <a:pt x="f4" y="f17"/>
                </a:lnTo>
                <a:close/>
              </a:path>
            </a:pathLst>
          </a:custGeom>
          <a:gradFill>
            <a:gsLst>
              <a:gs pos="0">
                <a:srgbClr val="CCCCCC"/>
              </a:gs>
              <a:gs pos="100000">
                <a:srgbClr val="94BD5E"/>
              </a:gs>
            </a:gsLst>
            <a:lin ang="5400000"/>
          </a:gradFill>
          <a:ln w="35999">
            <a:solidFill>
              <a:srgbClr val="000000"/>
            </a:solidFill>
            <a:prstDash val="solid"/>
          </a:ln>
        </p:spPr>
        <p:txBody>
          <a:bodyPr vert="horz" wrap="square" lIns="97966" tIns="57149" rIns="97966" bIns="57149" anchor="ctr" anchorCtr="1" compatLnSpc="0"/>
          <a:lstStyle/>
          <a:p>
            <a:pPr algn="ctr" defTabSz="829452" hangingPunct="0">
              <a:defRPr sz="14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300">
                <a:solidFill>
                  <a:srgbClr val="000000"/>
                </a:solidFill>
                <a:latin typeface="Calibri" pitchFamily="34"/>
                <a:ea typeface="Arial Unicode MS" pitchFamily="2"/>
                <a:cs typeface="Tahoma" pitchFamily="2"/>
              </a:rPr>
              <a:t>LOG FILE</a:t>
            </a:r>
          </a:p>
        </p:txBody>
      </p:sp>
      <p:sp>
        <p:nvSpPr>
          <p:cNvPr id="7" name="Freeform 6"/>
          <p:cNvSpPr/>
          <p:nvPr/>
        </p:nvSpPr>
        <p:spPr>
          <a:xfrm>
            <a:off x="5745110" y="3323536"/>
            <a:ext cx="2122586" cy="489876"/>
          </a:xfrm>
          <a:custGeom>
            <a:avLst>
              <a:gd name="f0" fmla="val 162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+- f5 0 f4"/>
              <a:gd name="f10" fmla="pin 0 f0 21600"/>
              <a:gd name="f11" fmla="pin 0 f1 10800"/>
              <a:gd name="f12" fmla="val f10"/>
              <a:gd name="f13" fmla="val f11"/>
              <a:gd name="f14" fmla="*/ f9 1 21600"/>
              <a:gd name="f15" fmla="*/ f10 f7 1"/>
              <a:gd name="f16" fmla="*/ f11 f8 1"/>
              <a:gd name="f17" fmla="+- 21600 0 f13"/>
              <a:gd name="f18" fmla="+- 21600 0 f12"/>
              <a:gd name="f19" fmla="*/ 0 f14 1"/>
              <a:gd name="f20" fmla="*/ f13 f8 1"/>
              <a:gd name="f21" fmla="*/ f18 f13 1"/>
              <a:gd name="f22" fmla="*/ f19 1 f14"/>
              <a:gd name="f23" fmla="*/ f17 f8 1"/>
              <a:gd name="f24" fmla="*/ f21 1 10800"/>
              <a:gd name="f25" fmla="*/ f22 f7 1"/>
              <a:gd name="f26" fmla="+- f12 f24 0"/>
              <a:gd name="f27" fmla="*/ f26 f7 1"/>
            </a:gdLst>
            <a:ahLst>
              <a:ahXY gdRefX="f0" minX="f4" maxX="f5" gdRefY="f1" minY="f4" maxY="f6">
                <a:pos x="f15" y="f16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25" t="f20" r="f27" b="f23"/>
            <a:pathLst>
              <a:path w="21600" h="21600">
                <a:moveTo>
                  <a:pt x="f4" y="f13"/>
                </a:moveTo>
                <a:lnTo>
                  <a:pt x="f12" y="f13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7"/>
                </a:lnTo>
                <a:lnTo>
                  <a:pt x="f4" y="f17"/>
                </a:lnTo>
                <a:close/>
              </a:path>
            </a:pathLst>
          </a:custGeom>
          <a:gradFill>
            <a:gsLst>
              <a:gs pos="0">
                <a:srgbClr val="CCCCCC"/>
              </a:gs>
              <a:gs pos="100000">
                <a:srgbClr val="94BD5E"/>
              </a:gs>
            </a:gsLst>
            <a:lin ang="5400000"/>
          </a:gradFill>
          <a:ln w="35999">
            <a:solidFill>
              <a:srgbClr val="000000"/>
            </a:solidFill>
            <a:prstDash val="solid"/>
          </a:ln>
        </p:spPr>
        <p:txBody>
          <a:bodyPr vert="horz" wrap="square" lIns="97966" tIns="57149" rIns="97966" bIns="57149" anchor="ctr" anchorCtr="1" compatLnSpc="0"/>
          <a:lstStyle/>
          <a:p>
            <a:pPr algn="ctr" defTabSz="829452" hangingPunct="0">
              <a:defRPr sz="14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300" dirty="0" err="1" smtClean="0">
                <a:solidFill>
                  <a:srgbClr val="000000"/>
                </a:solidFill>
                <a:latin typeface="Calibri" pitchFamily="34"/>
                <a:ea typeface="Arial Unicode MS" pitchFamily="2"/>
                <a:cs typeface="Tahoma" pitchFamily="2"/>
              </a:rPr>
              <a:t>Indications</a:t>
            </a:r>
            <a:r>
              <a:rPr lang="fi-FI" sz="1300" dirty="0" smtClean="0">
                <a:solidFill>
                  <a:srgbClr val="000000"/>
                </a:solidFill>
                <a:latin typeface="Calibri" pitchFamily="34"/>
                <a:ea typeface="Arial Unicode MS" pitchFamily="2"/>
                <a:cs typeface="Tahoma" pitchFamily="2"/>
              </a:rPr>
              <a:t> </a:t>
            </a:r>
            <a:r>
              <a:rPr lang="fi-FI" sz="1300" dirty="0" err="1" smtClean="0">
                <a:solidFill>
                  <a:srgbClr val="000000"/>
                </a:solidFill>
                <a:latin typeface="Calibri" pitchFamily="34"/>
                <a:ea typeface="Arial Unicode MS" pitchFamily="2"/>
                <a:cs typeface="Tahoma" pitchFamily="2"/>
              </a:rPr>
              <a:t>Events</a:t>
            </a:r>
            <a:endParaRPr lang="fi-FI" sz="1300" dirty="0">
              <a:solidFill>
                <a:srgbClr val="000000"/>
              </a:solidFill>
              <a:latin typeface="Calibri" pitchFamily="34"/>
              <a:ea typeface="Arial Unicode MS" pitchFamily="2"/>
              <a:cs typeface="Tahoma" pitchFamily="2"/>
            </a:endParaRPr>
          </a:p>
        </p:txBody>
      </p:sp>
      <p:sp>
        <p:nvSpPr>
          <p:cNvPr id="8" name="Freeform 7"/>
          <p:cNvSpPr/>
          <p:nvPr/>
        </p:nvSpPr>
        <p:spPr>
          <a:xfrm>
            <a:off x="5745110" y="3976705"/>
            <a:ext cx="2122586" cy="489876"/>
          </a:xfrm>
          <a:custGeom>
            <a:avLst>
              <a:gd name="f0" fmla="val 162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+- f5 0 f4"/>
              <a:gd name="f10" fmla="pin 0 f0 21600"/>
              <a:gd name="f11" fmla="pin 0 f1 10800"/>
              <a:gd name="f12" fmla="val f10"/>
              <a:gd name="f13" fmla="val f11"/>
              <a:gd name="f14" fmla="*/ f9 1 21600"/>
              <a:gd name="f15" fmla="*/ f10 f7 1"/>
              <a:gd name="f16" fmla="*/ f11 f8 1"/>
              <a:gd name="f17" fmla="+- 21600 0 f13"/>
              <a:gd name="f18" fmla="+- 21600 0 f12"/>
              <a:gd name="f19" fmla="*/ 0 f14 1"/>
              <a:gd name="f20" fmla="*/ f13 f8 1"/>
              <a:gd name="f21" fmla="*/ f18 f13 1"/>
              <a:gd name="f22" fmla="*/ f19 1 f14"/>
              <a:gd name="f23" fmla="*/ f17 f8 1"/>
              <a:gd name="f24" fmla="*/ f21 1 10800"/>
              <a:gd name="f25" fmla="*/ f22 f7 1"/>
              <a:gd name="f26" fmla="+- f12 f24 0"/>
              <a:gd name="f27" fmla="*/ f26 f7 1"/>
            </a:gdLst>
            <a:ahLst>
              <a:ahXY gdRefX="f0" minX="f4" maxX="f5" gdRefY="f1" minY="f4" maxY="f6">
                <a:pos x="f15" y="f16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25" t="f20" r="f27" b="f23"/>
            <a:pathLst>
              <a:path w="21600" h="21600">
                <a:moveTo>
                  <a:pt x="f4" y="f13"/>
                </a:moveTo>
                <a:lnTo>
                  <a:pt x="f12" y="f13"/>
                </a:lnTo>
                <a:lnTo>
                  <a:pt x="f12" y="f4"/>
                </a:lnTo>
                <a:lnTo>
                  <a:pt x="f5" y="f6"/>
                </a:lnTo>
                <a:lnTo>
                  <a:pt x="f12" y="f5"/>
                </a:lnTo>
                <a:lnTo>
                  <a:pt x="f12" y="f17"/>
                </a:lnTo>
                <a:lnTo>
                  <a:pt x="f4" y="f17"/>
                </a:lnTo>
                <a:close/>
              </a:path>
            </a:pathLst>
          </a:custGeom>
          <a:gradFill>
            <a:gsLst>
              <a:gs pos="0">
                <a:srgbClr val="CCCCCC"/>
              </a:gs>
              <a:gs pos="100000">
                <a:srgbClr val="94BD5E"/>
              </a:gs>
            </a:gsLst>
            <a:lin ang="5400000"/>
          </a:gradFill>
          <a:ln w="35999">
            <a:solidFill>
              <a:srgbClr val="000000"/>
            </a:solidFill>
            <a:prstDash val="solid"/>
          </a:ln>
        </p:spPr>
        <p:txBody>
          <a:bodyPr vert="horz" wrap="square" lIns="97966" tIns="57149" rIns="97966" bIns="57149" anchor="ctr" anchorCtr="1" compatLnSpc="0"/>
          <a:lstStyle/>
          <a:p>
            <a:pPr algn="ctr" defTabSz="829452" hangingPunct="0">
              <a:defRPr sz="14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300">
                <a:solidFill>
                  <a:srgbClr val="000000"/>
                </a:solidFill>
                <a:latin typeface="Calibri" pitchFamily="34"/>
                <a:ea typeface="Arial Unicode MS" pitchFamily="2"/>
                <a:cs typeface="Tahoma" pitchFamily="2"/>
              </a:rPr>
              <a:t>NOTIFICATIONS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818218" y="5573555"/>
            <a:ext cx="4081890" cy="489466"/>
          </a:xfrm>
          <a:prstGeom prst="rect">
            <a:avLst/>
          </a:prstGeom>
          <a:noFill/>
          <a:ln>
            <a:noFill/>
          </a:ln>
        </p:spPr>
        <p:txBody>
          <a:bodyPr vert="horz" wrap="square" lIns="81643" tIns="40817" rIns="81643" bIns="40817" anchor="t" anchorCtr="0" compatLnSpc="0">
            <a:spAutoFit/>
          </a:bodyPr>
          <a:lstStyle/>
          <a:p>
            <a:pPr defTabSz="829452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300" dirty="0">
                <a:solidFill>
                  <a:srgbClr val="000000"/>
                </a:solidFill>
                <a:latin typeface="Calibri" pitchFamily="34"/>
                <a:ea typeface="Arial Unicode MS" pitchFamily="2"/>
                <a:cs typeface="Tahoma" pitchFamily="2"/>
              </a:rPr>
              <a:t>SUT = System </a:t>
            </a:r>
            <a:r>
              <a:rPr lang="fi-FI" sz="1300" dirty="0" err="1">
                <a:solidFill>
                  <a:srgbClr val="000000"/>
                </a:solidFill>
                <a:latin typeface="Calibri" pitchFamily="34"/>
                <a:ea typeface="Arial Unicode MS" pitchFamily="2"/>
                <a:cs typeface="Tahoma" pitchFamily="2"/>
              </a:rPr>
              <a:t>Under</a:t>
            </a:r>
            <a:r>
              <a:rPr lang="fi-FI" sz="1300" dirty="0">
                <a:solidFill>
                  <a:srgbClr val="000000"/>
                </a:solidFill>
                <a:latin typeface="Calibri" pitchFamily="34"/>
                <a:ea typeface="Arial Unicode MS" pitchFamily="2"/>
                <a:cs typeface="Tahoma" pitchFamily="2"/>
              </a:rPr>
              <a:t> </a:t>
            </a:r>
            <a:r>
              <a:rPr lang="fi-FI" sz="1300" dirty="0" err="1">
                <a:solidFill>
                  <a:srgbClr val="000000"/>
                </a:solidFill>
                <a:latin typeface="Calibri" pitchFamily="34"/>
                <a:ea typeface="Arial Unicode MS" pitchFamily="2"/>
                <a:cs typeface="Tahoma" pitchFamily="2"/>
              </a:rPr>
              <a:t>Test</a:t>
            </a:r>
            <a:endParaRPr lang="fi-FI" sz="1300" dirty="0">
              <a:solidFill>
                <a:srgbClr val="000000"/>
              </a:solidFill>
              <a:latin typeface="Calibri" pitchFamily="34"/>
              <a:ea typeface="Arial Unicode MS" pitchFamily="2"/>
              <a:cs typeface="Tahoma" pitchFamily="2"/>
            </a:endParaRPr>
          </a:p>
          <a:p>
            <a:pPr defTabSz="829452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300" dirty="0">
                <a:solidFill>
                  <a:srgbClr val="000000"/>
                </a:solidFill>
                <a:latin typeface="Calibri" pitchFamily="34"/>
                <a:ea typeface="Arial Unicode MS" pitchFamily="2"/>
                <a:cs typeface="Tahoma" pitchFamily="2"/>
              </a:rPr>
              <a:t>DUT = Device </a:t>
            </a:r>
            <a:r>
              <a:rPr lang="fi-FI" sz="1300" dirty="0" err="1">
                <a:solidFill>
                  <a:srgbClr val="000000"/>
                </a:solidFill>
                <a:latin typeface="Calibri" pitchFamily="34"/>
                <a:ea typeface="Arial Unicode MS" pitchFamily="2"/>
                <a:cs typeface="Tahoma" pitchFamily="2"/>
              </a:rPr>
              <a:t>Under</a:t>
            </a:r>
            <a:r>
              <a:rPr lang="fi-FI" sz="1300" dirty="0">
                <a:solidFill>
                  <a:srgbClr val="000000"/>
                </a:solidFill>
                <a:latin typeface="Calibri" pitchFamily="34"/>
                <a:ea typeface="Arial Unicode MS" pitchFamily="2"/>
                <a:cs typeface="Tahoma" pitchFamily="2"/>
              </a:rPr>
              <a:t> </a:t>
            </a:r>
            <a:r>
              <a:rPr lang="fi-FI" sz="1300" dirty="0" err="1">
                <a:solidFill>
                  <a:srgbClr val="000000"/>
                </a:solidFill>
                <a:latin typeface="Calibri" pitchFamily="34"/>
                <a:ea typeface="Arial Unicode MS" pitchFamily="2"/>
                <a:cs typeface="Tahoma" pitchFamily="2"/>
              </a:rPr>
              <a:t>Test</a:t>
            </a:r>
            <a:endParaRPr lang="fi-FI" sz="1300" dirty="0">
              <a:solidFill>
                <a:srgbClr val="000000"/>
              </a:solidFill>
              <a:latin typeface="Calibri" pitchFamily="34"/>
              <a:ea typeface="Arial Unicode MS" pitchFamily="2"/>
              <a:cs typeface="Tahoma" pitchFamily="2"/>
            </a:endParaRPr>
          </a:p>
        </p:txBody>
      </p:sp>
      <p:sp>
        <p:nvSpPr>
          <p:cNvPr id="10" name="Freeform 9"/>
          <p:cNvSpPr/>
          <p:nvPr/>
        </p:nvSpPr>
        <p:spPr>
          <a:xfrm>
            <a:off x="4425489" y="2135125"/>
            <a:ext cx="489825" cy="653169"/>
          </a:xfrm>
          <a:custGeom>
            <a:avLst>
              <a:gd name="f0" fmla="val 162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+- f5 0 f4"/>
              <a:gd name="f10" fmla="pin 0 f1 10800"/>
              <a:gd name="f11" fmla="pin 0 f0 21600"/>
              <a:gd name="f12" fmla="val f10"/>
              <a:gd name="f13" fmla="val f11"/>
              <a:gd name="f14" fmla="*/ f9 1 21600"/>
              <a:gd name="f15" fmla="*/ f10 f7 1"/>
              <a:gd name="f16" fmla="*/ f11 f8 1"/>
              <a:gd name="f17" fmla="+- 21600 0 f12"/>
              <a:gd name="f18" fmla="+- 21600 0 f13"/>
              <a:gd name="f19" fmla="*/ 0 f14 1"/>
              <a:gd name="f20" fmla="*/ f12 f7 1"/>
              <a:gd name="f21" fmla="*/ f18 f12 1"/>
              <a:gd name="f22" fmla="*/ f19 1 f14"/>
              <a:gd name="f23" fmla="*/ f17 f7 1"/>
              <a:gd name="f24" fmla="*/ f21 1 10800"/>
              <a:gd name="f25" fmla="*/ f22 f8 1"/>
              <a:gd name="f26" fmla="+- f13 f24 0"/>
              <a:gd name="f27" fmla="*/ f26 f8 1"/>
            </a:gdLst>
            <a:ahLst>
              <a:ahXY gdRefX="f1" minX="f4" maxX="f6" gdRefY="f0" minY="f4" maxY="f5">
                <a:pos x="f15" y="f16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20" t="f25" r="f23" b="f27"/>
            <a:pathLst>
              <a:path w="21600" h="21600">
                <a:moveTo>
                  <a:pt x="f12" y="f4"/>
                </a:moveTo>
                <a:lnTo>
                  <a:pt x="f12" y="f13"/>
                </a:lnTo>
                <a:lnTo>
                  <a:pt x="f4" y="f13"/>
                </a:lnTo>
                <a:lnTo>
                  <a:pt x="f6" y="f5"/>
                </a:lnTo>
                <a:lnTo>
                  <a:pt x="f5" y="f13"/>
                </a:lnTo>
                <a:lnTo>
                  <a:pt x="f17" y="f13"/>
                </a:lnTo>
                <a:lnTo>
                  <a:pt x="f17" y="f4"/>
                </a:lnTo>
                <a:close/>
              </a:path>
            </a:pathLst>
          </a:custGeom>
          <a:gradFill>
            <a:gsLst>
              <a:gs pos="0">
                <a:srgbClr val="FFFF66"/>
              </a:gs>
              <a:gs pos="100000">
                <a:srgbClr val="996633"/>
              </a:gs>
            </a:gsLst>
            <a:lin ang="2700000"/>
          </a:gradFill>
          <a:ln w="18004">
            <a:solidFill>
              <a:srgbClr val="000000"/>
            </a:solidFill>
            <a:prstDash val="solid"/>
          </a:ln>
        </p:spPr>
        <p:txBody>
          <a:bodyPr vert="horz" wrap="square" lIns="81643" tIns="40817" rIns="81643" bIns="40817" anchor="ctr" anchorCtr="0" compatLnSpc="0"/>
          <a:lstStyle/>
          <a:p>
            <a:pPr defTabSz="829452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i-FI" sz="1300">
              <a:solidFill>
                <a:srgbClr val="000000"/>
              </a:solidFill>
              <a:latin typeface="Calibri" pitchFamily="34"/>
              <a:ea typeface="Arial Unicode MS" pitchFamily="2"/>
              <a:cs typeface="Tahoma" pitchFamily="2"/>
            </a:endParaRPr>
          </a:p>
        </p:txBody>
      </p:sp>
      <p:sp>
        <p:nvSpPr>
          <p:cNvPr id="11" name="Freeform 10"/>
          <p:cNvSpPr/>
          <p:nvPr/>
        </p:nvSpPr>
        <p:spPr>
          <a:xfrm>
            <a:off x="4438908" y="4303291"/>
            <a:ext cx="489825" cy="489876"/>
          </a:xfrm>
          <a:custGeom>
            <a:avLst>
              <a:gd name="f0" fmla="val 54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+- f5 0 f4"/>
              <a:gd name="f10" fmla="pin 0 f1 10800"/>
              <a:gd name="f11" fmla="pin 0 f0 21600"/>
              <a:gd name="f12" fmla="val f10"/>
              <a:gd name="f13" fmla="val f11"/>
              <a:gd name="f14" fmla="*/ f9 1 21600"/>
              <a:gd name="f15" fmla="*/ f10 f7 1"/>
              <a:gd name="f16" fmla="*/ f11 f8 1"/>
              <a:gd name="f17" fmla="+- 21600 0 f12"/>
              <a:gd name="f18" fmla="*/ f13 f12 1"/>
              <a:gd name="f19" fmla="*/ 21600 f14 1"/>
              <a:gd name="f20" fmla="*/ f12 f7 1"/>
              <a:gd name="f21" fmla="*/ f18 1 10800"/>
              <a:gd name="f22" fmla="*/ f19 1 f14"/>
              <a:gd name="f23" fmla="*/ f17 f7 1"/>
              <a:gd name="f24" fmla="+- f13 0 f21"/>
              <a:gd name="f25" fmla="*/ f22 f8 1"/>
              <a:gd name="f26" fmla="*/ f24 f8 1"/>
            </a:gdLst>
            <a:ahLst>
              <a:ahXY gdRefX="f1" minX="f4" maxX="f6" gdRefY="f0" minY="f4" maxY="f5">
                <a:pos x="f15" y="f16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20" t="f26" r="f23" b="f25"/>
            <a:pathLst>
              <a:path w="21600" h="21600">
                <a:moveTo>
                  <a:pt x="f12" y="f5"/>
                </a:moveTo>
                <a:lnTo>
                  <a:pt x="f12" y="f13"/>
                </a:lnTo>
                <a:lnTo>
                  <a:pt x="f4" y="f13"/>
                </a:lnTo>
                <a:lnTo>
                  <a:pt x="f6" y="f4"/>
                </a:lnTo>
                <a:lnTo>
                  <a:pt x="f5" y="f13"/>
                </a:lnTo>
                <a:lnTo>
                  <a:pt x="f17" y="f13"/>
                </a:lnTo>
                <a:lnTo>
                  <a:pt x="f17" y="f5"/>
                </a:lnTo>
                <a:close/>
              </a:path>
            </a:pathLst>
          </a:custGeom>
          <a:gradFill>
            <a:gsLst>
              <a:gs pos="0">
                <a:srgbClr val="FFFF66"/>
              </a:gs>
              <a:gs pos="100000">
                <a:srgbClr val="996633"/>
              </a:gs>
            </a:gsLst>
            <a:lin ang="2700000"/>
          </a:gradFill>
          <a:ln w="18004">
            <a:solidFill>
              <a:srgbClr val="000000"/>
            </a:solidFill>
            <a:prstDash val="solid"/>
          </a:ln>
        </p:spPr>
        <p:txBody>
          <a:bodyPr vert="horz" wrap="square" lIns="81643" tIns="40817" rIns="81643" bIns="40817" anchor="ctr" anchorCtr="0" compatLnSpc="0"/>
          <a:lstStyle/>
          <a:p>
            <a:pPr defTabSz="829452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i-FI" sz="1300">
              <a:solidFill>
                <a:srgbClr val="000000"/>
              </a:solidFill>
              <a:latin typeface="Calibri" pitchFamily="34"/>
              <a:ea typeface="Arial Unicode MS" pitchFamily="2"/>
              <a:cs typeface="Tahoma" pitchFamily="2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785807" y="4793168"/>
            <a:ext cx="1796028" cy="653169"/>
          </a:xfrm>
          <a:prstGeom prst="rect">
            <a:avLst/>
          </a:prstGeom>
          <a:gradFill>
            <a:gsLst>
              <a:gs pos="0">
                <a:srgbClr val="FFFF66"/>
              </a:gs>
              <a:gs pos="100000">
                <a:srgbClr val="996633"/>
              </a:gs>
            </a:gsLst>
            <a:lin ang="2700000"/>
          </a:gradFill>
          <a:ln w="18004">
            <a:solidFill>
              <a:srgbClr val="000000"/>
            </a:solidFill>
            <a:prstDash val="solid"/>
          </a:ln>
        </p:spPr>
        <p:txBody>
          <a:bodyPr vert="horz" wrap="square" lIns="81643" tIns="40817" rIns="81643" bIns="40817" anchor="ctr" anchorCtr="1" compatLnSpc="0"/>
          <a:lstStyle/>
          <a:p>
            <a:pPr algn="ctr" defTabSz="829452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300" dirty="0" smtClean="0">
                <a:solidFill>
                  <a:srgbClr val="000000"/>
                </a:solidFill>
                <a:latin typeface="Calibri" pitchFamily="34"/>
                <a:ea typeface="Arial Unicode MS" pitchFamily="2"/>
                <a:cs typeface="Tahoma" pitchFamily="2"/>
              </a:rPr>
              <a:t>ENVIRONMENT/</a:t>
            </a:r>
            <a:endParaRPr lang="fi-FI" sz="1300" dirty="0">
              <a:solidFill>
                <a:srgbClr val="000000"/>
              </a:solidFill>
              <a:latin typeface="Calibri" pitchFamily="34"/>
              <a:ea typeface="Arial Unicode MS" pitchFamily="2"/>
              <a:cs typeface="Tahoma" pitchFamily="2"/>
            </a:endParaRPr>
          </a:p>
          <a:p>
            <a:pPr algn="ctr" defTabSz="829452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300" dirty="0" smtClean="0">
                <a:solidFill>
                  <a:srgbClr val="000000"/>
                </a:solidFill>
                <a:latin typeface="Calibri" pitchFamily="34"/>
                <a:ea typeface="Arial Unicode MS" pitchFamily="2"/>
                <a:cs typeface="Tahoma" pitchFamily="2"/>
              </a:rPr>
              <a:t>EMULATOR</a:t>
            </a:r>
            <a:endParaRPr lang="fi-FI" sz="1300" dirty="0">
              <a:solidFill>
                <a:srgbClr val="000000"/>
              </a:solidFill>
              <a:latin typeface="Calibri" pitchFamily="34"/>
              <a:ea typeface="Arial Unicode MS" pitchFamily="2"/>
              <a:cs typeface="Tahoma" pitchFamily="2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793963" y="1637594"/>
            <a:ext cx="1796028" cy="489876"/>
          </a:xfrm>
          <a:prstGeom prst="rect">
            <a:avLst/>
          </a:prstGeom>
          <a:gradFill>
            <a:gsLst>
              <a:gs pos="0">
                <a:srgbClr val="FFFF66"/>
              </a:gs>
              <a:gs pos="100000">
                <a:srgbClr val="996633"/>
              </a:gs>
            </a:gsLst>
            <a:lin ang="2700000"/>
          </a:gradFill>
          <a:ln w="18004">
            <a:solidFill>
              <a:srgbClr val="000000"/>
            </a:solidFill>
            <a:prstDash val="solid"/>
          </a:ln>
        </p:spPr>
        <p:txBody>
          <a:bodyPr vert="horz" wrap="square" lIns="81643" tIns="40817" rIns="81643" bIns="40817" anchor="ctr" anchorCtr="1" compatLnSpc="0"/>
          <a:lstStyle/>
          <a:p>
            <a:pPr algn="ctr" defTabSz="829452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300">
                <a:solidFill>
                  <a:srgbClr val="000000"/>
                </a:solidFill>
                <a:latin typeface="Calibri" pitchFamily="34"/>
                <a:ea typeface="Arial Unicode MS" pitchFamily="2"/>
                <a:cs typeface="Tahoma" pitchFamily="2"/>
              </a:rPr>
              <a:t>TOOLS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83568" y="2996952"/>
            <a:ext cx="1796028" cy="1143046"/>
          </a:xfrm>
          <a:prstGeom prst="rect">
            <a:avLst/>
          </a:prstGeom>
          <a:gradFill>
            <a:gsLst>
              <a:gs pos="0">
                <a:srgbClr val="FFFF66"/>
              </a:gs>
              <a:gs pos="100000">
                <a:srgbClr val="996633"/>
              </a:gs>
            </a:gsLst>
            <a:lin ang="2700000"/>
          </a:gradFill>
          <a:ln w="18004">
            <a:solidFill>
              <a:srgbClr val="000000"/>
            </a:solidFill>
            <a:prstDash val="solid"/>
          </a:ln>
        </p:spPr>
        <p:txBody>
          <a:bodyPr vert="horz" wrap="square" lIns="81643" tIns="40817" rIns="81643" bIns="40817" anchor="ctr" anchorCtr="1" compatLnSpc="0"/>
          <a:lstStyle/>
          <a:p>
            <a:pPr algn="ctr" defTabSz="829452" hangingPunct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i-FI" sz="1300">
                <a:solidFill>
                  <a:srgbClr val="000000"/>
                </a:solidFill>
                <a:latin typeface="Calibri" pitchFamily="34"/>
                <a:ea typeface="Arial Unicode MS" pitchFamily="2"/>
                <a:cs typeface="Tahoma" pitchFamily="2"/>
              </a:rPr>
              <a:t>TEST CASE</a:t>
            </a:r>
          </a:p>
        </p:txBody>
      </p:sp>
    </p:spTree>
    <p:extLst>
      <p:ext uri="{BB962C8B-B14F-4D97-AF65-F5344CB8AC3E}">
        <p14:creationId xmlns:p14="http://schemas.microsoft.com/office/powerpoint/2010/main" val="136280582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Agile methods and testing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We take branding seriously, The </a:t>
            </a:r>
            <a:r>
              <a:rPr lang="en-US" sz="2400" dirty="0" err="1"/>
              <a:t>FreeNest</a:t>
            </a:r>
            <a:r>
              <a:rPr lang="en-US" sz="2400" dirty="0"/>
              <a:t> Brand is our pride </a:t>
            </a:r>
            <a:r>
              <a:rPr lang="en-US" sz="2400" dirty="0" smtClean="0"/>
              <a:t>and joy</a:t>
            </a:r>
            <a:r>
              <a:rPr lang="en-US" sz="2400" dirty="0"/>
              <a:t>. </a:t>
            </a:r>
            <a:endParaRPr lang="en-US" sz="2400" dirty="0" smtClean="0"/>
          </a:p>
          <a:p>
            <a:r>
              <a:rPr lang="en-US" sz="2400" dirty="0" smtClean="0"/>
              <a:t>It </a:t>
            </a:r>
            <a:r>
              <a:rPr lang="en-US" sz="2400" dirty="0"/>
              <a:t>is the message we want to send to the developer </a:t>
            </a:r>
            <a:r>
              <a:rPr lang="en-US" sz="2400" dirty="0" smtClean="0"/>
              <a:t>teams, customers </a:t>
            </a:r>
            <a:r>
              <a:rPr lang="en-US" sz="2400" dirty="0"/>
              <a:t>and stakeholders.</a:t>
            </a:r>
          </a:p>
          <a:p>
            <a:r>
              <a:rPr lang="en-US" sz="2400" dirty="0"/>
              <a:t>These guidelines must be followed in all </a:t>
            </a:r>
            <a:r>
              <a:rPr lang="en-US" sz="2400" dirty="0" err="1"/>
              <a:t>FreeNest’s</a:t>
            </a:r>
            <a:r>
              <a:rPr lang="en-US" sz="2400" dirty="0"/>
              <a:t> </a:t>
            </a:r>
            <a:r>
              <a:rPr lang="en-US" sz="2400" dirty="0" smtClean="0"/>
              <a:t>print and electronic  communications</a:t>
            </a:r>
            <a:r>
              <a:rPr lang="en-US" sz="2400" dirty="0"/>
              <a:t>, marketing and informing.</a:t>
            </a:r>
          </a:p>
          <a:p>
            <a:r>
              <a:rPr lang="en-US" sz="2400" dirty="0"/>
              <a:t>Documentation defines logo guidelines, typography and the use </a:t>
            </a:r>
            <a:r>
              <a:rPr lang="en-US" sz="2400" dirty="0" smtClean="0"/>
              <a:t>of colors</a:t>
            </a:r>
            <a:r>
              <a:rPr lang="en-US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57212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Test Automation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We take branding seriously, The </a:t>
            </a:r>
            <a:r>
              <a:rPr lang="en-US" sz="2400" dirty="0" err="1"/>
              <a:t>FreeNest</a:t>
            </a:r>
            <a:r>
              <a:rPr lang="en-US" sz="2400" dirty="0"/>
              <a:t> Brand is our pride </a:t>
            </a:r>
            <a:r>
              <a:rPr lang="en-US" sz="2400" dirty="0" smtClean="0"/>
              <a:t>and joy</a:t>
            </a:r>
            <a:r>
              <a:rPr lang="en-US" sz="2400" dirty="0"/>
              <a:t>. </a:t>
            </a:r>
            <a:endParaRPr lang="en-US" sz="2400" dirty="0" smtClean="0"/>
          </a:p>
          <a:p>
            <a:r>
              <a:rPr lang="en-US" sz="2400" dirty="0" smtClean="0"/>
              <a:t>It </a:t>
            </a:r>
            <a:r>
              <a:rPr lang="en-US" sz="2400" dirty="0"/>
              <a:t>is the message we want to send to the developer </a:t>
            </a:r>
            <a:r>
              <a:rPr lang="en-US" sz="2400" dirty="0" smtClean="0"/>
              <a:t>teams, customers </a:t>
            </a:r>
            <a:r>
              <a:rPr lang="en-US" sz="2400" dirty="0"/>
              <a:t>and stakeholders.</a:t>
            </a:r>
          </a:p>
          <a:p>
            <a:r>
              <a:rPr lang="en-US" sz="2400" dirty="0"/>
              <a:t>These guidelines must be followed in all </a:t>
            </a:r>
            <a:r>
              <a:rPr lang="en-US" sz="2400" dirty="0" err="1"/>
              <a:t>FreeNest’s</a:t>
            </a:r>
            <a:r>
              <a:rPr lang="en-US" sz="2400" dirty="0"/>
              <a:t> </a:t>
            </a:r>
            <a:r>
              <a:rPr lang="en-US" sz="2400" dirty="0" smtClean="0"/>
              <a:t>print and electronic  communications</a:t>
            </a:r>
            <a:r>
              <a:rPr lang="en-US" sz="2400" dirty="0"/>
              <a:t>, marketing and informing.</a:t>
            </a:r>
          </a:p>
          <a:p>
            <a:r>
              <a:rPr lang="en-US" sz="2400" dirty="0"/>
              <a:t>Documentation defines logo guidelines, typography and the use </a:t>
            </a:r>
            <a:r>
              <a:rPr lang="en-US" sz="2400" dirty="0" smtClean="0"/>
              <a:t>of colors</a:t>
            </a:r>
            <a:r>
              <a:rPr lang="en-US" sz="2400" dirty="0"/>
              <a:t>.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4731523"/>
            <a:ext cx="3368824" cy="17491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21414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 smtClean="0"/>
              <a:t>Test</a:t>
            </a:r>
            <a:r>
              <a:rPr lang="fi-FI" dirty="0" smtClean="0"/>
              <a:t> </a:t>
            </a:r>
            <a:r>
              <a:rPr lang="fi-FI" dirty="0" err="1" smtClean="0"/>
              <a:t>Automation</a:t>
            </a:r>
            <a:r>
              <a:rPr lang="fi-FI" dirty="0" smtClean="0"/>
              <a:t> </a:t>
            </a:r>
            <a:r>
              <a:rPr lang="fi-FI" dirty="0" err="1" smtClean="0"/>
              <a:t>Frameworks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334088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i-FI" dirty="0" err="1"/>
              <a:t>Why</a:t>
            </a:r>
            <a:r>
              <a:rPr lang="fi-FI" dirty="0"/>
              <a:t> </a:t>
            </a:r>
            <a:r>
              <a:rPr lang="fi-FI" dirty="0" err="1"/>
              <a:t>Test</a:t>
            </a:r>
            <a:r>
              <a:rPr lang="fi-FI" dirty="0"/>
              <a:t> </a:t>
            </a:r>
            <a:r>
              <a:rPr lang="fi-FI" dirty="0" err="1"/>
              <a:t>Automation</a:t>
            </a:r>
            <a:r>
              <a:rPr lang="fi-FI" dirty="0"/>
              <a:t> Framework</a:t>
            </a:r>
            <a:r>
              <a:rPr lang="fi-FI" dirty="0" smtClean="0"/>
              <a:t>?</a:t>
            </a:r>
            <a:endParaRPr lang="en-US" dirty="0"/>
          </a:p>
        </p:txBody>
      </p:sp>
      <p:pic>
        <p:nvPicPr>
          <p:cNvPr id="4" name="Picture 4" descr="pace_e_bene__architetto__0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3809554"/>
            <a:ext cx="1363663" cy="1125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845344" y="2348880"/>
            <a:ext cx="7453312" cy="1189038"/>
          </a:xfrm>
          <a:prstGeom prst="rect">
            <a:avLst/>
          </a:prstGeom>
        </p:spPr>
        <p:txBody>
          <a:bodyPr>
            <a:normAutofit fontScale="70000" lnSpcReduction="20000"/>
          </a:bodyPr>
          <a:lstStyle/>
          <a:p>
            <a:pPr marL="342900" indent="-342900" fontAlgn="auto">
              <a:spcBef>
                <a:spcPct val="20000"/>
              </a:spcBef>
              <a:spcAft>
                <a:spcPts val="0"/>
              </a:spcAft>
              <a:buFont typeface="EADS Sans" pitchFamily="2" charset="0"/>
              <a:buNone/>
              <a:defRPr/>
            </a:pPr>
            <a:endParaRPr lang="fi-FI" sz="3200" dirty="0">
              <a:latin typeface="+mn-lt"/>
            </a:endParaRPr>
          </a:p>
          <a:p>
            <a:pPr marL="342900" indent="-342900" fontAlgn="auto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fi-FI" sz="3200" dirty="0">
                <a:latin typeface="+mn-lt"/>
              </a:rPr>
              <a:t>There has to be common way to communicate with test environment. Test Automation Framework provides it</a:t>
            </a:r>
          </a:p>
        </p:txBody>
      </p:sp>
      <p:pic>
        <p:nvPicPr>
          <p:cNvPr id="6" name="Picture 6" descr="ear_-_body_part_nicu_buc_0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5682" y="345157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7" descr="iris_and_pupil_chris_hin_0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9570" y="3486498"/>
            <a:ext cx="430212" cy="608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 descr="thumbs_up_nathan_eady_0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9470" y="3295998"/>
            <a:ext cx="762000" cy="107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9" descr="computer-aj_aj_ashton_0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8970" y="463267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5" descr="computer-aj_aj_ashton_0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6382" y="4627910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Line 18"/>
          <p:cNvSpPr>
            <a:spLocks noChangeShapeType="1"/>
          </p:cNvSpPr>
          <p:nvPr/>
        </p:nvSpPr>
        <p:spPr bwMode="auto">
          <a:xfrm>
            <a:off x="5939507" y="4448523"/>
            <a:ext cx="16764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2" name="Line 20"/>
          <p:cNvSpPr>
            <a:spLocks noChangeShapeType="1"/>
          </p:cNvSpPr>
          <p:nvPr/>
        </p:nvSpPr>
        <p:spPr bwMode="auto">
          <a:xfrm flipV="1">
            <a:off x="5939507" y="4113560"/>
            <a:ext cx="1588" cy="33496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arrow" w="sm" len="sm"/>
            <a:tailEnd type="arrow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3" name="Line 21"/>
          <p:cNvSpPr>
            <a:spLocks noChangeShapeType="1"/>
          </p:cNvSpPr>
          <p:nvPr/>
        </p:nvSpPr>
        <p:spPr bwMode="auto">
          <a:xfrm flipV="1">
            <a:off x="6660232" y="4000848"/>
            <a:ext cx="1588" cy="46831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arrow" w="sm" len="sm"/>
            <a:tailEnd type="arrow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4" name="Line 22"/>
          <p:cNvSpPr>
            <a:spLocks noChangeShapeType="1"/>
          </p:cNvSpPr>
          <p:nvPr/>
        </p:nvSpPr>
        <p:spPr bwMode="auto">
          <a:xfrm flipV="1">
            <a:off x="7412707" y="4153248"/>
            <a:ext cx="1588" cy="26511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arrow" w="sm" len="sm"/>
            <a:tailEnd type="arrow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5" name="Line 23"/>
          <p:cNvSpPr>
            <a:spLocks noChangeShapeType="1"/>
          </p:cNvSpPr>
          <p:nvPr/>
        </p:nvSpPr>
        <p:spPr bwMode="auto">
          <a:xfrm>
            <a:off x="5939507" y="4448523"/>
            <a:ext cx="1588" cy="3143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arrow" w="sm" len="sm"/>
            <a:tailEnd type="arrow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6" name="Line 24"/>
          <p:cNvSpPr>
            <a:spLocks noChangeShapeType="1"/>
          </p:cNvSpPr>
          <p:nvPr/>
        </p:nvSpPr>
        <p:spPr bwMode="auto">
          <a:xfrm flipH="1">
            <a:off x="6650707" y="4429473"/>
            <a:ext cx="9525" cy="3524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arrow" w="sm" len="sm"/>
            <a:tailEnd type="arrow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7" name="Line 25"/>
          <p:cNvSpPr>
            <a:spLocks noChangeShapeType="1"/>
          </p:cNvSpPr>
          <p:nvPr/>
        </p:nvSpPr>
        <p:spPr bwMode="auto">
          <a:xfrm flipV="1">
            <a:off x="4972720" y="4448523"/>
            <a:ext cx="977900" cy="158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arrow" w="sm" len="lg"/>
            <a:tailEnd type="arrow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235695" y="4959762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i-FI" dirty="0" err="1">
                <a:latin typeface="Calibri" panose="020F0502020204030204" pitchFamily="34" charset="0"/>
              </a:rPr>
              <a:t>Test</a:t>
            </a:r>
            <a:r>
              <a:rPr lang="fi-FI" dirty="0">
                <a:latin typeface="Calibri" panose="020F0502020204030204" pitchFamily="34" charset="0"/>
              </a:rPr>
              <a:t> Team </a:t>
            </a:r>
            <a:r>
              <a:rPr lang="fi-FI" dirty="0" err="1">
                <a:latin typeface="Calibri" panose="020F0502020204030204" pitchFamily="34" charset="0"/>
              </a:rPr>
              <a:t>communicates</a:t>
            </a:r>
            <a:r>
              <a:rPr lang="fi-FI" dirty="0">
                <a:latin typeface="Calibri" panose="020F0502020204030204" pitchFamily="34" charset="0"/>
              </a:rPr>
              <a:t> </a:t>
            </a:r>
            <a:r>
              <a:rPr lang="fi-FI" dirty="0" err="1">
                <a:latin typeface="Calibri" panose="020F0502020204030204" pitchFamily="34" charset="0"/>
              </a:rPr>
              <a:t>with</a:t>
            </a:r>
            <a:r>
              <a:rPr lang="fi-FI" dirty="0">
                <a:latin typeface="Calibri" panose="020F0502020204030204" pitchFamily="34" charset="0"/>
              </a:rPr>
              <a:t> </a:t>
            </a:r>
          </a:p>
          <a:p>
            <a:r>
              <a:rPr lang="fi-FI" dirty="0" err="1">
                <a:latin typeface="Calibri" panose="020F0502020204030204" pitchFamily="34" charset="0"/>
              </a:rPr>
              <a:t>common</a:t>
            </a:r>
            <a:r>
              <a:rPr lang="fi-FI" dirty="0">
                <a:latin typeface="Calibri" panose="020F0502020204030204" pitchFamily="34" charset="0"/>
              </a:rPr>
              <a:t> </a:t>
            </a:r>
            <a:r>
              <a:rPr lang="fi-FI" dirty="0" err="1">
                <a:latin typeface="Calibri" panose="020F0502020204030204" pitchFamily="34" charset="0"/>
              </a:rPr>
              <a:t>language</a:t>
            </a:r>
            <a:endParaRPr lang="de-DE" dirty="0">
              <a:latin typeface="Calibri" panose="020F0502020204030204" pitchFamily="34" charset="0"/>
            </a:endParaRPr>
          </a:p>
        </p:txBody>
      </p:sp>
      <p:sp>
        <p:nvSpPr>
          <p:cNvPr id="20" name="Text Box 13"/>
          <p:cNvSpPr txBox="1">
            <a:spLocks noChangeArrowheads="1"/>
          </p:cNvSpPr>
          <p:nvPr/>
        </p:nvSpPr>
        <p:spPr bwMode="auto">
          <a:xfrm>
            <a:off x="4308981" y="5271239"/>
            <a:ext cx="4937451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fi-FI" dirty="0" err="1">
                <a:latin typeface="Calibri" panose="020F0502020204030204" pitchFamily="34" charset="0"/>
              </a:rPr>
              <a:t>Test</a:t>
            </a:r>
            <a:r>
              <a:rPr lang="fi-FI" dirty="0">
                <a:latin typeface="Calibri" panose="020F0502020204030204" pitchFamily="34" charset="0"/>
              </a:rPr>
              <a:t> </a:t>
            </a:r>
            <a:r>
              <a:rPr lang="fi-FI" dirty="0" err="1">
                <a:latin typeface="Calibri" panose="020F0502020204030204" pitchFamily="34" charset="0"/>
              </a:rPr>
              <a:t>Automation</a:t>
            </a:r>
            <a:r>
              <a:rPr lang="fi-FI" dirty="0">
                <a:latin typeface="Calibri" panose="020F0502020204030204" pitchFamily="34" charset="0"/>
              </a:rPr>
              <a:t> </a:t>
            </a:r>
            <a:r>
              <a:rPr lang="fi-FI" dirty="0" smtClean="0">
                <a:latin typeface="Calibri" panose="020F0502020204030204" pitchFamily="34" charset="0"/>
              </a:rPr>
              <a:t>Framework </a:t>
            </a:r>
            <a:r>
              <a:rPr lang="fi-FI" dirty="0" err="1" smtClean="0">
                <a:latin typeface="Calibri" panose="020F0502020204030204" pitchFamily="34" charset="0"/>
              </a:rPr>
              <a:t>provides</a:t>
            </a:r>
            <a:r>
              <a:rPr lang="fi-FI" dirty="0" smtClean="0">
                <a:latin typeface="Calibri" panose="020F0502020204030204" pitchFamily="34" charset="0"/>
              </a:rPr>
              <a:t> a </a:t>
            </a:r>
            <a:r>
              <a:rPr lang="fi-FI" dirty="0" err="1" smtClean="0">
                <a:latin typeface="Calibri" panose="020F0502020204030204" pitchFamily="34" charset="0"/>
              </a:rPr>
              <a:t>way</a:t>
            </a:r>
            <a:r>
              <a:rPr lang="fi-FI" dirty="0" smtClean="0">
                <a:latin typeface="Calibri" panose="020F0502020204030204" pitchFamily="34" charset="0"/>
              </a:rPr>
              <a:t> to  </a:t>
            </a:r>
            <a:endParaRPr lang="fi-FI" dirty="0">
              <a:latin typeface="Calibri" panose="020F0502020204030204" pitchFamily="34" charset="0"/>
            </a:endParaRPr>
          </a:p>
          <a:p>
            <a:pPr eaLnBrk="1" hangingPunct="1"/>
            <a:r>
              <a:rPr lang="fi-FI" dirty="0" smtClean="0">
                <a:latin typeface="Calibri" panose="020F0502020204030204" pitchFamily="34" charset="0"/>
              </a:rPr>
              <a:t>Control </a:t>
            </a:r>
            <a:r>
              <a:rPr lang="fi-FI" dirty="0" err="1" smtClean="0">
                <a:latin typeface="Calibri" panose="020F0502020204030204" pitchFamily="34" charset="0"/>
              </a:rPr>
              <a:t>testing</a:t>
            </a:r>
            <a:r>
              <a:rPr lang="fi-FI" dirty="0" smtClean="0">
                <a:latin typeface="Calibri" panose="020F0502020204030204" pitchFamily="34" charset="0"/>
              </a:rPr>
              <a:t>  </a:t>
            </a:r>
            <a:r>
              <a:rPr lang="fi-FI" dirty="0" err="1" smtClean="0">
                <a:latin typeface="Calibri" panose="020F0502020204030204" pitchFamily="34" charset="0"/>
              </a:rPr>
              <a:t>environment</a:t>
            </a:r>
            <a:r>
              <a:rPr lang="fi-FI" dirty="0" smtClean="0">
                <a:latin typeface="Calibri" panose="020F0502020204030204" pitchFamily="34" charset="0"/>
              </a:rPr>
              <a:t> </a:t>
            </a:r>
            <a:r>
              <a:rPr lang="fi-FI" dirty="0" err="1" smtClean="0">
                <a:latin typeface="Calibri" panose="020F0502020204030204" pitchFamily="34" charset="0"/>
              </a:rPr>
              <a:t>with</a:t>
            </a:r>
            <a:r>
              <a:rPr lang="fi-FI" dirty="0" smtClean="0">
                <a:latin typeface="Calibri" panose="020F0502020204030204" pitchFamily="34" charset="0"/>
              </a:rPr>
              <a:t> </a:t>
            </a:r>
            <a:r>
              <a:rPr lang="fi-FI" dirty="0" err="1" smtClean="0">
                <a:latin typeface="Calibri" panose="020F0502020204030204" pitchFamily="34" charset="0"/>
              </a:rPr>
              <a:t>common</a:t>
            </a:r>
            <a:r>
              <a:rPr lang="fi-FI" dirty="0" smtClean="0">
                <a:latin typeface="Calibri" panose="020F0502020204030204" pitchFamily="34" charset="0"/>
              </a:rPr>
              <a:t> </a:t>
            </a:r>
            <a:r>
              <a:rPr lang="fi-FI" dirty="0" err="1" smtClean="0">
                <a:latin typeface="Calibri" panose="020F0502020204030204" pitchFamily="34" charset="0"/>
              </a:rPr>
              <a:t>way</a:t>
            </a:r>
            <a:endParaRPr lang="fi-FI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499975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STAF as foundation for test automation</a:t>
            </a: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435925" y="1556792"/>
            <a:ext cx="4572000" cy="396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</a:rPr>
              <a:t>The Software Testing Automation Framework (STAF) is an open source, multi-platform, multi-language framework designed around the idea of reusable components, called services</a:t>
            </a:r>
          </a:p>
          <a:p>
            <a:pPr eaLnBrk="1" hangingPunct="1"/>
            <a:endParaRPr lang="en-US" dirty="0">
              <a:latin typeface="Calibri" panose="020F0502020204030204" pitchFamily="34" charset="0"/>
            </a:endParaRP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</a:rPr>
              <a:t>STAF removes the tedium of building an automation infrastructure, thus enabling you to focus on building your automation solution</a:t>
            </a:r>
          </a:p>
          <a:p>
            <a:pPr eaLnBrk="1" hangingPunct="1">
              <a:buFont typeface="Arial" panose="020B0604020202020204" pitchFamily="34" charset="0"/>
              <a:buChar char="•"/>
            </a:pPr>
            <a:endParaRPr lang="en-US" dirty="0">
              <a:latin typeface="Calibri" panose="020F0502020204030204" pitchFamily="34" charset="0"/>
            </a:endParaRP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</a:rPr>
              <a:t>The STAF framework provides the foundation upon which to build higher level solutions, and provides a pluggable approach supported across a large variety of platforms and languages. </a:t>
            </a:r>
          </a:p>
        </p:txBody>
      </p:sp>
      <p:pic>
        <p:nvPicPr>
          <p:cNvPr id="5" name="Picture 6" descr="ear_-_body_part_nicu_buc_0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0728" y="382612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7" descr="iris_and_pupil_chris_hin_0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4615" y="3861048"/>
            <a:ext cx="430213" cy="608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9" descr="computer-aj_aj_ashton_0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4015" y="500722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15" descr="computer-aj_aj_ashton_0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1428" y="5002461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Line 18"/>
          <p:cNvSpPr>
            <a:spLocks noChangeShapeType="1"/>
          </p:cNvSpPr>
          <p:nvPr/>
        </p:nvSpPr>
        <p:spPr bwMode="auto">
          <a:xfrm>
            <a:off x="6784553" y="4823073"/>
            <a:ext cx="16764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0" name="Line 20"/>
          <p:cNvSpPr>
            <a:spLocks noChangeShapeType="1"/>
          </p:cNvSpPr>
          <p:nvPr/>
        </p:nvSpPr>
        <p:spPr bwMode="auto">
          <a:xfrm flipV="1">
            <a:off x="6784553" y="4488111"/>
            <a:ext cx="1587" cy="33496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arrow" w="sm" len="sm"/>
            <a:tailEnd type="arrow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1" name="Line 21"/>
          <p:cNvSpPr>
            <a:spLocks noChangeShapeType="1"/>
          </p:cNvSpPr>
          <p:nvPr/>
        </p:nvSpPr>
        <p:spPr bwMode="auto">
          <a:xfrm flipV="1">
            <a:off x="7505278" y="4375398"/>
            <a:ext cx="1587" cy="46831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arrow" w="sm" len="sm"/>
            <a:tailEnd type="arrow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2" name="Line 22"/>
          <p:cNvSpPr>
            <a:spLocks noChangeShapeType="1"/>
          </p:cNvSpPr>
          <p:nvPr/>
        </p:nvSpPr>
        <p:spPr bwMode="auto">
          <a:xfrm flipV="1">
            <a:off x="8257753" y="4527798"/>
            <a:ext cx="1587" cy="26511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arrow" w="sm" len="sm"/>
            <a:tailEnd type="arrow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3" name="Line 23"/>
          <p:cNvSpPr>
            <a:spLocks noChangeShapeType="1"/>
          </p:cNvSpPr>
          <p:nvPr/>
        </p:nvSpPr>
        <p:spPr bwMode="auto">
          <a:xfrm>
            <a:off x="6784553" y="4823073"/>
            <a:ext cx="1587" cy="3143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arrow" w="sm" len="sm"/>
            <a:tailEnd type="arrow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4" name="Line 24"/>
          <p:cNvSpPr>
            <a:spLocks noChangeShapeType="1"/>
          </p:cNvSpPr>
          <p:nvPr/>
        </p:nvSpPr>
        <p:spPr bwMode="auto">
          <a:xfrm flipH="1">
            <a:off x="7495753" y="4804023"/>
            <a:ext cx="9525" cy="3524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arrow" w="sm" len="sm"/>
            <a:tailEnd type="arrow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5" name="Line 25"/>
          <p:cNvSpPr>
            <a:spLocks noChangeShapeType="1"/>
          </p:cNvSpPr>
          <p:nvPr/>
        </p:nvSpPr>
        <p:spPr bwMode="auto">
          <a:xfrm flipV="1">
            <a:off x="5817765" y="4823073"/>
            <a:ext cx="977900" cy="158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arrow" w="sm" len="lg"/>
            <a:tailEnd type="arrow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6" name="Vertical Scroll 15"/>
          <p:cNvSpPr/>
          <p:nvPr/>
        </p:nvSpPr>
        <p:spPr>
          <a:xfrm>
            <a:off x="2483768" y="5951785"/>
            <a:ext cx="4176464" cy="576064"/>
          </a:xfrm>
          <a:prstGeom prst="verticalScroll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hlinkClick r:id="rId5"/>
              </a:rPr>
              <a:t>http://staf.sourceforge.net</a:t>
            </a:r>
            <a:r>
              <a:rPr lang="en-US" dirty="0" smtClean="0">
                <a:latin typeface="Calibri" panose="020F0502020204030204" pitchFamily="34" charset="0"/>
                <a:hlinkClick r:id="rId5"/>
              </a:rPr>
              <a:t>/</a:t>
            </a:r>
            <a:r>
              <a:rPr lang="en-US" dirty="0" smtClean="0">
                <a:latin typeface="Calibri" panose="020F0502020204030204" pitchFamily="34" charset="0"/>
              </a:rPr>
              <a:t> </a:t>
            </a:r>
            <a:endParaRPr lang="en-US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936966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 smtClean="0"/>
              <a:t>Test</a:t>
            </a:r>
            <a:r>
              <a:rPr lang="fi-FI" dirty="0" smtClean="0"/>
              <a:t> Environment </a:t>
            </a:r>
            <a:r>
              <a:rPr lang="fi-FI" dirty="0" err="1" smtClean="0"/>
              <a:t>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i-FI" dirty="0" smtClean="0"/>
              <a:t>TED = </a:t>
            </a:r>
            <a:r>
              <a:rPr lang="fi-FI" dirty="0" err="1" smtClean="0"/>
              <a:t>Test</a:t>
            </a:r>
            <a:r>
              <a:rPr lang="fi-FI" dirty="0" smtClean="0"/>
              <a:t> Environment Device</a:t>
            </a:r>
          </a:p>
          <a:p>
            <a:r>
              <a:rPr lang="fi-FI" dirty="0" err="1"/>
              <a:t>Test</a:t>
            </a:r>
            <a:r>
              <a:rPr lang="fi-FI" dirty="0"/>
              <a:t> Environment </a:t>
            </a:r>
            <a:r>
              <a:rPr lang="fi-FI" dirty="0" err="1"/>
              <a:t>Devices</a:t>
            </a:r>
            <a:r>
              <a:rPr lang="fi-FI" dirty="0"/>
              <a:t> </a:t>
            </a:r>
            <a:r>
              <a:rPr lang="fi-FI" dirty="0" err="1"/>
              <a:t>are</a:t>
            </a:r>
            <a:r>
              <a:rPr lang="fi-FI" dirty="0"/>
              <a:t> ”lego” </a:t>
            </a:r>
            <a:r>
              <a:rPr lang="fi-FI" dirty="0" err="1"/>
              <a:t>bricks</a:t>
            </a:r>
            <a:r>
              <a:rPr lang="fi-FI" dirty="0"/>
              <a:t> of for </a:t>
            </a:r>
            <a:r>
              <a:rPr lang="fi-FI" dirty="0" err="1"/>
              <a:t>test</a:t>
            </a:r>
            <a:r>
              <a:rPr lang="fi-FI" dirty="0"/>
              <a:t> </a:t>
            </a:r>
            <a:r>
              <a:rPr lang="fi-FI" dirty="0" err="1"/>
              <a:t>scenario</a:t>
            </a:r>
            <a:r>
              <a:rPr lang="fi-FI" dirty="0"/>
              <a:t> </a:t>
            </a:r>
            <a:r>
              <a:rPr lang="fi-FI" dirty="0" err="1"/>
              <a:t>building</a:t>
            </a:r>
            <a:r>
              <a:rPr lang="fi-FI" dirty="0" smtClean="0"/>
              <a:t>.</a:t>
            </a:r>
          </a:p>
          <a:p>
            <a:r>
              <a:rPr lang="fi-FI" dirty="0" err="1"/>
              <a:t>TED’s</a:t>
            </a:r>
            <a:r>
              <a:rPr lang="fi-FI" dirty="0"/>
              <a:t> </a:t>
            </a:r>
            <a:r>
              <a:rPr lang="fi-FI" dirty="0" err="1"/>
              <a:t>can</a:t>
            </a:r>
            <a:r>
              <a:rPr lang="fi-FI" dirty="0"/>
              <a:t> </a:t>
            </a:r>
            <a:r>
              <a:rPr lang="fi-FI" dirty="0" err="1"/>
              <a:t>be</a:t>
            </a:r>
            <a:r>
              <a:rPr lang="fi-FI" dirty="0"/>
              <a:t> </a:t>
            </a:r>
            <a:r>
              <a:rPr lang="fi-FI" dirty="0" err="1"/>
              <a:t>used</a:t>
            </a:r>
            <a:r>
              <a:rPr lang="fi-FI" dirty="0"/>
              <a:t> as </a:t>
            </a:r>
            <a:r>
              <a:rPr lang="fi-FI" dirty="0" err="1"/>
              <a:t>service</a:t>
            </a:r>
            <a:r>
              <a:rPr lang="fi-FI" dirty="0"/>
              <a:t> </a:t>
            </a:r>
            <a:r>
              <a:rPr lang="fi-FI" dirty="0" err="1"/>
              <a:t>intefaces</a:t>
            </a:r>
            <a:r>
              <a:rPr lang="fi-FI" dirty="0"/>
              <a:t> to DUT (Design/Device </a:t>
            </a:r>
            <a:r>
              <a:rPr lang="fi-FI" dirty="0" err="1"/>
              <a:t>under</a:t>
            </a:r>
            <a:r>
              <a:rPr lang="fi-FI" dirty="0"/>
              <a:t> </a:t>
            </a:r>
            <a:r>
              <a:rPr lang="fi-FI" dirty="0" err="1"/>
              <a:t>test</a:t>
            </a:r>
            <a:r>
              <a:rPr lang="fi-FI" dirty="0"/>
              <a:t>)</a:t>
            </a:r>
          </a:p>
          <a:p>
            <a:r>
              <a:rPr lang="fi-FI" dirty="0"/>
              <a:t>TED </a:t>
            </a:r>
            <a:r>
              <a:rPr lang="fi-FI" dirty="0" err="1"/>
              <a:t>service</a:t>
            </a:r>
            <a:r>
              <a:rPr lang="fi-FI" dirty="0"/>
              <a:t> </a:t>
            </a:r>
            <a:r>
              <a:rPr lang="fi-FI" dirty="0" err="1"/>
              <a:t>has</a:t>
            </a:r>
            <a:r>
              <a:rPr lang="fi-FI" dirty="0"/>
              <a:t> to </a:t>
            </a:r>
            <a:r>
              <a:rPr lang="fi-FI" dirty="0" err="1"/>
              <a:t>be</a:t>
            </a:r>
            <a:r>
              <a:rPr lang="fi-FI" dirty="0"/>
              <a:t> </a:t>
            </a:r>
            <a:r>
              <a:rPr lang="fi-FI" dirty="0" err="1"/>
              <a:t>programmed</a:t>
            </a:r>
            <a:r>
              <a:rPr lang="fi-FI" dirty="0"/>
              <a:t> to </a:t>
            </a:r>
            <a:r>
              <a:rPr lang="fi-FI" dirty="0" err="1"/>
              <a:t>use</a:t>
            </a:r>
            <a:r>
              <a:rPr lang="fi-FI" dirty="0"/>
              <a:t> DUT API/</a:t>
            </a:r>
            <a:r>
              <a:rPr lang="fi-FI" dirty="0" err="1"/>
              <a:t>interface</a:t>
            </a:r>
            <a:endParaRPr lang="fi-FI" dirty="0"/>
          </a:p>
          <a:p>
            <a:r>
              <a:rPr lang="fi-FI" dirty="0" err="1"/>
              <a:t>Test</a:t>
            </a:r>
            <a:r>
              <a:rPr lang="fi-FI" dirty="0"/>
              <a:t> </a:t>
            </a:r>
            <a:r>
              <a:rPr lang="fi-FI" dirty="0" err="1"/>
              <a:t>Automation</a:t>
            </a:r>
            <a:r>
              <a:rPr lang="fi-FI" dirty="0"/>
              <a:t> </a:t>
            </a:r>
            <a:r>
              <a:rPr lang="fi-FI" dirty="0" err="1"/>
              <a:t>needs</a:t>
            </a:r>
            <a:r>
              <a:rPr lang="fi-FI" dirty="0"/>
              <a:t> </a:t>
            </a:r>
            <a:r>
              <a:rPr lang="fi-FI" dirty="0" err="1"/>
              <a:t>support</a:t>
            </a:r>
            <a:r>
              <a:rPr lang="fi-FI" dirty="0"/>
              <a:t> for </a:t>
            </a:r>
            <a:r>
              <a:rPr lang="fi-FI" dirty="0" err="1"/>
              <a:t>virtual</a:t>
            </a:r>
            <a:r>
              <a:rPr lang="fi-FI" dirty="0"/>
              <a:t> ”</a:t>
            </a:r>
            <a:r>
              <a:rPr lang="fi-FI" dirty="0" err="1"/>
              <a:t>eyes</a:t>
            </a:r>
            <a:r>
              <a:rPr lang="fi-FI" dirty="0"/>
              <a:t>” and ”</a:t>
            </a:r>
            <a:r>
              <a:rPr lang="fi-FI" dirty="0" err="1"/>
              <a:t>arms</a:t>
            </a:r>
            <a:r>
              <a:rPr lang="fi-FI" dirty="0"/>
              <a:t>”. </a:t>
            </a:r>
            <a:r>
              <a:rPr lang="fi-FI" dirty="0" err="1"/>
              <a:t>TED’s</a:t>
            </a:r>
            <a:r>
              <a:rPr lang="fi-FI" dirty="0"/>
              <a:t> </a:t>
            </a:r>
            <a:r>
              <a:rPr lang="fi-FI" dirty="0" err="1"/>
              <a:t>can</a:t>
            </a:r>
            <a:r>
              <a:rPr lang="fi-FI" dirty="0"/>
              <a:t> </a:t>
            </a:r>
            <a:r>
              <a:rPr lang="fi-FI" dirty="0" err="1"/>
              <a:t>be</a:t>
            </a:r>
            <a:r>
              <a:rPr lang="fi-FI" dirty="0"/>
              <a:t> </a:t>
            </a:r>
            <a:r>
              <a:rPr lang="fi-FI" dirty="0" err="1"/>
              <a:t>also</a:t>
            </a:r>
            <a:r>
              <a:rPr lang="fi-FI" dirty="0"/>
              <a:t> </a:t>
            </a:r>
            <a:r>
              <a:rPr lang="fi-FI" dirty="0" err="1"/>
              <a:t>used</a:t>
            </a:r>
            <a:r>
              <a:rPr lang="fi-FI" dirty="0"/>
              <a:t> </a:t>
            </a:r>
            <a:r>
              <a:rPr lang="fi-FI" dirty="0" err="1"/>
              <a:t>such</a:t>
            </a:r>
            <a:r>
              <a:rPr lang="fi-FI" dirty="0"/>
              <a:t> a </a:t>
            </a:r>
            <a:r>
              <a:rPr lang="fi-FI" dirty="0" err="1"/>
              <a:t>way</a:t>
            </a:r>
            <a:endParaRPr lang="fi-FI" dirty="0"/>
          </a:p>
          <a:p>
            <a:r>
              <a:rPr lang="fi-FI" dirty="0" err="1"/>
              <a:t>All</a:t>
            </a:r>
            <a:r>
              <a:rPr lang="fi-FI" dirty="0"/>
              <a:t> TED ’s </a:t>
            </a:r>
            <a:r>
              <a:rPr lang="fi-FI" dirty="0" err="1"/>
              <a:t>are</a:t>
            </a:r>
            <a:r>
              <a:rPr lang="fi-FI" dirty="0"/>
              <a:t> </a:t>
            </a:r>
            <a:r>
              <a:rPr lang="fi-FI" dirty="0" err="1"/>
              <a:t>communicating</a:t>
            </a:r>
            <a:r>
              <a:rPr lang="fi-FI" dirty="0"/>
              <a:t> </a:t>
            </a:r>
            <a:r>
              <a:rPr lang="fi-FI" dirty="0" err="1"/>
              <a:t>using</a:t>
            </a:r>
            <a:r>
              <a:rPr lang="fi-FI" dirty="0"/>
              <a:t> STAF Network</a:t>
            </a:r>
          </a:p>
          <a:p>
            <a:r>
              <a:rPr lang="fi-FI" dirty="0" smtClean="0"/>
              <a:t>  </a:t>
            </a:r>
            <a:endParaRPr lang="fi-FI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17091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smtClean="0"/>
              <a:t>TED ”</a:t>
            </a:r>
            <a:r>
              <a:rPr lang="fi-FI" dirty="0" err="1" smtClean="0"/>
              <a:t>virtual</a:t>
            </a:r>
            <a:r>
              <a:rPr lang="fi-FI" dirty="0" smtClean="0"/>
              <a:t> </a:t>
            </a:r>
            <a:r>
              <a:rPr lang="fi-FI" dirty="0" err="1" smtClean="0"/>
              <a:t>hand</a:t>
            </a:r>
            <a:r>
              <a:rPr lang="fi-FI" dirty="0" smtClean="0"/>
              <a:t>” </a:t>
            </a:r>
            <a:r>
              <a:rPr lang="fi-FI" dirty="0" smtClean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499992" y="3284984"/>
            <a:ext cx="2071688" cy="6429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200"/>
          </a:p>
        </p:txBody>
      </p:sp>
      <p:cxnSp>
        <p:nvCxnSpPr>
          <p:cNvPr id="5" name="AutoShape 19"/>
          <p:cNvCxnSpPr>
            <a:cxnSpLocks noChangeShapeType="1"/>
          </p:cNvCxnSpPr>
          <p:nvPr/>
        </p:nvCxnSpPr>
        <p:spPr bwMode="auto">
          <a:xfrm>
            <a:off x="2090167" y="3296096"/>
            <a:ext cx="981075" cy="346075"/>
          </a:xfrm>
          <a:prstGeom prst="curvedConnector3">
            <a:avLst>
              <a:gd name="adj1" fmla="val 50000"/>
            </a:avLst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" name="AutoShape 21"/>
          <p:cNvCxnSpPr>
            <a:cxnSpLocks noChangeShapeType="1"/>
          </p:cNvCxnSpPr>
          <p:nvPr/>
        </p:nvCxnSpPr>
        <p:spPr bwMode="auto">
          <a:xfrm>
            <a:off x="2012380" y="3402459"/>
            <a:ext cx="1058862" cy="239712"/>
          </a:xfrm>
          <a:prstGeom prst="curvedConnector3">
            <a:avLst>
              <a:gd name="adj1" fmla="val 50000"/>
            </a:avLst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" name="AutoShape 22"/>
          <p:cNvCxnSpPr>
            <a:cxnSpLocks noChangeShapeType="1"/>
          </p:cNvCxnSpPr>
          <p:nvPr/>
        </p:nvCxnSpPr>
        <p:spPr bwMode="auto">
          <a:xfrm>
            <a:off x="2050480" y="3561209"/>
            <a:ext cx="1020762" cy="80962"/>
          </a:xfrm>
          <a:prstGeom prst="curvedConnector3">
            <a:avLst>
              <a:gd name="adj1" fmla="val 50000"/>
            </a:avLst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" name="AutoShape 23"/>
          <p:cNvCxnSpPr>
            <a:cxnSpLocks noChangeShapeType="1"/>
          </p:cNvCxnSpPr>
          <p:nvPr/>
        </p:nvCxnSpPr>
        <p:spPr bwMode="auto">
          <a:xfrm rot="5400000" flipH="1" flipV="1">
            <a:off x="2622773" y="3047653"/>
            <a:ext cx="28575" cy="1147762"/>
          </a:xfrm>
          <a:prstGeom prst="curvedConnector4">
            <a:avLst>
              <a:gd name="adj1" fmla="val -800000"/>
              <a:gd name="adj2" fmla="val 63208"/>
            </a:avLst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" name="AutoShape 24"/>
          <p:cNvCxnSpPr>
            <a:cxnSpLocks noChangeShapeType="1"/>
          </p:cNvCxnSpPr>
          <p:nvPr/>
        </p:nvCxnSpPr>
        <p:spPr bwMode="auto">
          <a:xfrm flipV="1">
            <a:off x="2085405" y="3642171"/>
            <a:ext cx="985837" cy="68263"/>
          </a:xfrm>
          <a:prstGeom prst="curvedConnector3">
            <a:avLst>
              <a:gd name="adj1" fmla="val 50000"/>
            </a:avLst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" name="AutoShape 25"/>
          <p:cNvCxnSpPr>
            <a:cxnSpLocks noChangeShapeType="1"/>
          </p:cNvCxnSpPr>
          <p:nvPr/>
        </p:nvCxnSpPr>
        <p:spPr bwMode="auto">
          <a:xfrm flipV="1">
            <a:off x="2071117" y="3642171"/>
            <a:ext cx="1000125" cy="142875"/>
          </a:xfrm>
          <a:prstGeom prst="curvedConnector3">
            <a:avLst>
              <a:gd name="adj1" fmla="val 50000"/>
            </a:avLst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" name="AutoShape 26"/>
          <p:cNvCxnSpPr>
            <a:cxnSpLocks noChangeShapeType="1"/>
          </p:cNvCxnSpPr>
          <p:nvPr/>
        </p:nvCxnSpPr>
        <p:spPr bwMode="auto">
          <a:xfrm rot="5400000" flipH="1" flipV="1">
            <a:off x="2279079" y="3157984"/>
            <a:ext cx="307975" cy="1276350"/>
          </a:xfrm>
          <a:prstGeom prst="curvedConnector4">
            <a:avLst>
              <a:gd name="adj1" fmla="val -74347"/>
              <a:gd name="adj2" fmla="val 61579"/>
            </a:avLst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12" name="Picture 3" descr="C:\temp\openclipart-0.18-full\openclipart-0.18-full\clipart\office\handphone_toh_yen_cheng_0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9617" y="2642046"/>
            <a:ext cx="590550" cy="1308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 Box 10"/>
          <p:cNvSpPr txBox="1">
            <a:spLocks noChangeArrowheads="1"/>
          </p:cNvSpPr>
          <p:nvPr/>
        </p:nvSpPr>
        <p:spPr bwMode="auto">
          <a:xfrm>
            <a:off x="5642992" y="3427859"/>
            <a:ext cx="758825" cy="46196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i-FI" sz="1200" dirty="0"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</a:rPr>
              <a:t>STAF Service</a:t>
            </a:r>
            <a:endParaRPr lang="de-DE" sz="1200" dirty="0">
              <a:effectLst>
                <a:outerShdw blurRad="38100" dist="38100" dir="2700000" algn="tl">
                  <a:srgbClr val="C0C0C0"/>
                </a:outerShdw>
              </a:effectLst>
              <a:latin typeface="+mn-lt"/>
            </a:endParaRPr>
          </a:p>
        </p:txBody>
      </p:sp>
      <p:sp>
        <p:nvSpPr>
          <p:cNvPr id="14" name="Text Box 10"/>
          <p:cNvSpPr txBox="1">
            <a:spLocks noChangeArrowheads="1"/>
          </p:cNvSpPr>
          <p:nvPr/>
        </p:nvSpPr>
        <p:spPr bwMode="auto">
          <a:xfrm>
            <a:off x="4785742" y="3427859"/>
            <a:ext cx="758825" cy="46196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i-FI" sz="1200" dirty="0"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</a:rPr>
              <a:t>HW interface</a:t>
            </a:r>
          </a:p>
        </p:txBody>
      </p:sp>
      <p:cxnSp>
        <p:nvCxnSpPr>
          <p:cNvPr id="15" name="Straight Arrow Connector 14"/>
          <p:cNvCxnSpPr>
            <a:stCxn id="4" idx="1"/>
          </p:cNvCxnSpPr>
          <p:nvPr/>
        </p:nvCxnSpPr>
        <p:spPr>
          <a:xfrm rot="10800000" flipV="1">
            <a:off x="3930080" y="3607246"/>
            <a:ext cx="569912" cy="34925"/>
          </a:xfrm>
          <a:prstGeom prst="straightConnector1">
            <a:avLst/>
          </a:prstGeom>
          <a:ln w="76200">
            <a:headEnd type="oval" w="med" len="med"/>
            <a:tailEnd type="oval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6" name="Picture 17" descr="32212-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1242" y="3213546"/>
            <a:ext cx="858838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6022404" y="1896938"/>
            <a:ext cx="1855787" cy="120015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latin typeface="+mn-lt"/>
              </a:rPr>
              <a:t>Service examples: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i="1" dirty="0">
                <a:latin typeface="+mn-lt"/>
              </a:rPr>
              <a:t>Press Key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i="1" dirty="0">
                <a:latin typeface="+mn-lt"/>
              </a:rPr>
              <a:t>Connect Power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i="1" dirty="0">
                <a:latin typeface="+mn-lt"/>
              </a:rPr>
              <a:t>Read Led State</a:t>
            </a:r>
          </a:p>
        </p:txBody>
      </p:sp>
      <p:sp>
        <p:nvSpPr>
          <p:cNvPr id="18" name="Rectangular Callout 17"/>
          <p:cNvSpPr/>
          <p:nvPr/>
        </p:nvSpPr>
        <p:spPr>
          <a:xfrm>
            <a:off x="3500661" y="2116311"/>
            <a:ext cx="1356742" cy="936104"/>
          </a:xfrm>
          <a:prstGeom prst="wedgeRectCallou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i-FI" dirty="0" err="1" smtClean="0"/>
              <a:t>Rasberry</a:t>
            </a:r>
            <a:r>
              <a:rPr lang="fi-FI" dirty="0" smtClean="0"/>
              <a:t> PI?</a:t>
            </a:r>
          </a:p>
          <a:p>
            <a:pPr algn="ctr"/>
            <a:endParaRPr lang="en-US" dirty="0"/>
          </a:p>
        </p:txBody>
      </p:sp>
      <p:sp>
        <p:nvSpPr>
          <p:cNvPr id="19" name="Vertical Scroll 18"/>
          <p:cNvSpPr/>
          <p:nvPr/>
        </p:nvSpPr>
        <p:spPr>
          <a:xfrm>
            <a:off x="2483768" y="5951785"/>
            <a:ext cx="4176464" cy="576064"/>
          </a:xfrm>
          <a:prstGeom prst="verticalScroll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hlinkClick r:id="rId4"/>
              </a:rPr>
              <a:t>http://www.raspberrypi.org/</a:t>
            </a:r>
            <a:endParaRPr lang="en-US" dirty="0">
              <a:latin typeface="Calibri" panose="020F0502020204030204" pitchFamily="34" charset="0"/>
            </a:endParaRPr>
          </a:p>
        </p:txBody>
      </p:sp>
      <p:pic>
        <p:nvPicPr>
          <p:cNvPr id="4098" name="Picture 2" descr="http://pbs.twimg.com/profile_images/1590336143/Raspi-PGB001_normal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0203" y="2642046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798530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i-FI" dirty="0" smtClean="0"/>
              <a:t>Using STAF/STAX in PMR </a:t>
            </a:r>
            <a:r>
              <a:rPr lang="fi-FI" dirty="0" err="1" smtClean="0"/>
              <a:t>testing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7429500" y="2428875"/>
            <a:ext cx="1571625" cy="16430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200"/>
          </a:p>
        </p:txBody>
      </p:sp>
      <p:sp>
        <p:nvSpPr>
          <p:cNvPr id="5" name="Rectangle 4"/>
          <p:cNvSpPr/>
          <p:nvPr/>
        </p:nvSpPr>
        <p:spPr>
          <a:xfrm>
            <a:off x="2428875" y="2857500"/>
            <a:ext cx="2071688" cy="6429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200"/>
          </a:p>
        </p:txBody>
      </p:sp>
      <p:sp>
        <p:nvSpPr>
          <p:cNvPr id="6" name="Text Box 10"/>
          <p:cNvSpPr txBox="1">
            <a:spLocks noChangeArrowheads="1"/>
          </p:cNvSpPr>
          <p:nvPr/>
        </p:nvSpPr>
        <p:spPr bwMode="auto">
          <a:xfrm>
            <a:off x="7929563" y="2857500"/>
            <a:ext cx="881062" cy="369888"/>
          </a:xfrm>
          <a:prstGeom prst="rect">
            <a:avLst/>
          </a:prstGeom>
          <a:solidFill>
            <a:schemeClr val="bg2">
              <a:lumMod val="75000"/>
            </a:schemeClr>
          </a:solidFill>
          <a:ln w="28575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i-FI" dirty="0"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</a:rPr>
              <a:t>STAX</a:t>
            </a:r>
            <a:endParaRPr lang="de-DE" dirty="0">
              <a:effectLst>
                <a:outerShdw blurRad="38100" dist="38100" dir="2700000" algn="tl">
                  <a:srgbClr val="C0C0C0"/>
                </a:outerShdw>
              </a:effectLst>
              <a:latin typeface="+mn-lt"/>
            </a:endParaRPr>
          </a:p>
        </p:txBody>
      </p:sp>
      <p:sp>
        <p:nvSpPr>
          <p:cNvPr id="7" name="Text Box 10"/>
          <p:cNvSpPr txBox="1">
            <a:spLocks noChangeArrowheads="1"/>
          </p:cNvSpPr>
          <p:nvPr/>
        </p:nvSpPr>
        <p:spPr bwMode="auto">
          <a:xfrm>
            <a:off x="3643313" y="2928938"/>
            <a:ext cx="758825" cy="46196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i-FI" sz="1200" dirty="0"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</a:rPr>
              <a:t>STAF Service</a:t>
            </a:r>
            <a:endParaRPr lang="de-DE" sz="1200" dirty="0">
              <a:effectLst>
                <a:outerShdw blurRad="38100" dist="38100" dir="2700000" algn="tl">
                  <a:srgbClr val="C0C0C0"/>
                </a:outerShdw>
              </a:effectLst>
              <a:latin typeface="+mn-lt"/>
            </a:endParaRPr>
          </a:p>
        </p:txBody>
      </p:sp>
      <p:sp>
        <p:nvSpPr>
          <p:cNvPr id="8" name="Text Box 10"/>
          <p:cNvSpPr txBox="1">
            <a:spLocks noChangeArrowheads="1"/>
          </p:cNvSpPr>
          <p:nvPr/>
        </p:nvSpPr>
        <p:spPr bwMode="auto">
          <a:xfrm>
            <a:off x="2643188" y="2928938"/>
            <a:ext cx="758825" cy="46196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i-FI" sz="1200" dirty="0"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</a:rPr>
              <a:t>Virtual Phone</a:t>
            </a:r>
            <a:endParaRPr lang="de-DE" sz="1200" dirty="0">
              <a:effectLst>
                <a:outerShdw blurRad="38100" dist="38100" dir="2700000" algn="tl">
                  <a:srgbClr val="C0C0C0"/>
                </a:outerShdw>
              </a:effectLst>
              <a:latin typeface="+mn-lt"/>
            </a:endParaRPr>
          </a:p>
        </p:txBody>
      </p:sp>
      <p:pic>
        <p:nvPicPr>
          <p:cNvPr id="9" name="Picture 2" descr="C:\temp\openclipart-0.18-full\openclipart-0.18-full\clipart\electronics\antenn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688" y="5572125"/>
            <a:ext cx="592137" cy="592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3" descr="C:\temp\openclipart-0.18-full\openclipart-0.18-full\clipart\office\handphone_toh_yen_cheng_0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063" y="2643188"/>
            <a:ext cx="376237" cy="833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1" name="Straight Arrow Connector 10"/>
          <p:cNvCxnSpPr>
            <a:stCxn id="5" idx="1"/>
          </p:cNvCxnSpPr>
          <p:nvPr/>
        </p:nvCxnSpPr>
        <p:spPr>
          <a:xfrm rot="10800000" flipV="1">
            <a:off x="688975" y="3178175"/>
            <a:ext cx="1739900" cy="298450"/>
          </a:xfrm>
          <a:prstGeom prst="straightConnector1">
            <a:avLst/>
          </a:prstGeom>
          <a:ln w="76200">
            <a:headEnd type="oval" w="med" len="med"/>
            <a:tailEnd type="oval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2357438" y="5500688"/>
            <a:ext cx="2071687" cy="6429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200"/>
          </a:p>
        </p:txBody>
      </p:sp>
      <p:sp>
        <p:nvSpPr>
          <p:cNvPr id="13" name="Text Box 10"/>
          <p:cNvSpPr txBox="1">
            <a:spLocks noChangeArrowheads="1"/>
          </p:cNvSpPr>
          <p:nvPr/>
        </p:nvSpPr>
        <p:spPr bwMode="auto">
          <a:xfrm>
            <a:off x="3500438" y="5572125"/>
            <a:ext cx="758825" cy="46196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i-FI" sz="1200" dirty="0"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</a:rPr>
              <a:t>STAF Service</a:t>
            </a:r>
            <a:endParaRPr lang="de-DE" sz="1200" dirty="0">
              <a:effectLst>
                <a:outerShdw blurRad="38100" dist="38100" dir="2700000" algn="tl">
                  <a:srgbClr val="C0C0C0"/>
                </a:outerShdw>
              </a:effectLst>
              <a:latin typeface="+mn-lt"/>
            </a:endParaRPr>
          </a:p>
        </p:txBody>
      </p:sp>
      <p:sp>
        <p:nvSpPr>
          <p:cNvPr id="14" name="Text Box 10"/>
          <p:cNvSpPr txBox="1">
            <a:spLocks noChangeArrowheads="1"/>
          </p:cNvSpPr>
          <p:nvPr/>
        </p:nvSpPr>
        <p:spPr bwMode="auto">
          <a:xfrm>
            <a:off x="2571750" y="5572125"/>
            <a:ext cx="758825" cy="4619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i-FI" sz="1200" dirty="0"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</a:rPr>
              <a:t>Base Station  </a:t>
            </a:r>
          </a:p>
        </p:txBody>
      </p:sp>
      <p:cxnSp>
        <p:nvCxnSpPr>
          <p:cNvPr id="15" name="Straight Arrow Connector 14"/>
          <p:cNvCxnSpPr>
            <a:stCxn id="12" idx="1"/>
          </p:cNvCxnSpPr>
          <p:nvPr/>
        </p:nvCxnSpPr>
        <p:spPr>
          <a:xfrm rot="10800000" flipV="1">
            <a:off x="1619250" y="5822950"/>
            <a:ext cx="738188" cy="163513"/>
          </a:xfrm>
          <a:prstGeom prst="straightConnector1">
            <a:avLst/>
          </a:prstGeom>
          <a:ln w="76200">
            <a:headEnd type="oval" w="med" len="med"/>
            <a:tailEnd type="oval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6" name="Picture 3" descr="C:\temp\openclipart-0.18-full\openclipart-0.18-full\clipart\office\handphone_toh_yen_cheng_0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2143125"/>
            <a:ext cx="350838" cy="77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28"/>
          <p:cNvSpPr txBox="1">
            <a:spLocks noChangeArrowheads="1"/>
          </p:cNvSpPr>
          <p:nvPr/>
        </p:nvSpPr>
        <p:spPr bwMode="auto">
          <a:xfrm>
            <a:off x="3714750" y="2071688"/>
            <a:ext cx="121443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sz="1200">
                <a:latin typeface="Calibri" panose="020F0502020204030204" pitchFamily="34" charset="0"/>
              </a:rPr>
              <a:t>Host PC/Virtual machine</a:t>
            </a:r>
          </a:p>
        </p:txBody>
      </p:sp>
      <p:cxnSp>
        <p:nvCxnSpPr>
          <p:cNvPr id="18" name="Straight Arrow Connector 17"/>
          <p:cNvCxnSpPr>
            <a:stCxn id="5" idx="1"/>
          </p:cNvCxnSpPr>
          <p:nvPr/>
        </p:nvCxnSpPr>
        <p:spPr>
          <a:xfrm rot="10800000">
            <a:off x="1319213" y="2921000"/>
            <a:ext cx="1109662" cy="257175"/>
          </a:xfrm>
          <a:prstGeom prst="straightConnector1">
            <a:avLst/>
          </a:prstGeom>
          <a:ln w="76200">
            <a:headEnd type="oval" w="med" len="med"/>
            <a:tailEnd type="oval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2428875" y="4143375"/>
            <a:ext cx="2000250" cy="571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200"/>
          </a:p>
        </p:txBody>
      </p:sp>
      <p:sp>
        <p:nvSpPr>
          <p:cNvPr id="20" name="Text Box 10"/>
          <p:cNvSpPr txBox="1">
            <a:spLocks noChangeArrowheads="1"/>
          </p:cNvSpPr>
          <p:nvPr/>
        </p:nvSpPr>
        <p:spPr bwMode="auto">
          <a:xfrm>
            <a:off x="3571875" y="4214813"/>
            <a:ext cx="758825" cy="46196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i-FI" sz="1200" dirty="0"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</a:rPr>
              <a:t>STAF Service</a:t>
            </a:r>
            <a:endParaRPr lang="de-DE" sz="1200" dirty="0">
              <a:effectLst>
                <a:outerShdw blurRad="38100" dist="38100" dir="2700000" algn="tl">
                  <a:srgbClr val="C0C0C0"/>
                </a:outerShdw>
              </a:effectLst>
              <a:latin typeface="+mn-lt"/>
            </a:endParaRPr>
          </a:p>
        </p:txBody>
      </p:sp>
      <p:sp>
        <p:nvSpPr>
          <p:cNvPr id="21" name="Text Box 10"/>
          <p:cNvSpPr txBox="1">
            <a:spLocks noChangeArrowheads="1"/>
          </p:cNvSpPr>
          <p:nvPr/>
        </p:nvSpPr>
        <p:spPr bwMode="auto">
          <a:xfrm>
            <a:off x="2643188" y="4214813"/>
            <a:ext cx="758825" cy="46196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i-FI" sz="1200" dirty="0"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</a:rPr>
              <a:t>HW control</a:t>
            </a:r>
          </a:p>
        </p:txBody>
      </p:sp>
      <p:cxnSp>
        <p:nvCxnSpPr>
          <p:cNvPr id="22" name="Straight Arrow Connector 21"/>
          <p:cNvCxnSpPr>
            <a:stCxn id="19" idx="1"/>
          </p:cNvCxnSpPr>
          <p:nvPr/>
        </p:nvCxnSpPr>
        <p:spPr>
          <a:xfrm rot="10800000" flipV="1">
            <a:off x="1643063" y="4429125"/>
            <a:ext cx="785812" cy="357188"/>
          </a:xfrm>
          <a:prstGeom prst="straightConnector1">
            <a:avLst/>
          </a:prstGeom>
          <a:ln w="76200">
            <a:headEnd type="oval" w="med" len="med"/>
            <a:tailEnd type="oval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3" name="Picture 5" descr="C:\temp\openclipart-0.18-full\openclipart-0.18-full\clipart\electronics\camcorder_jaime_sanchez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813" y="1571625"/>
            <a:ext cx="592137" cy="592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Rectangle 23"/>
          <p:cNvSpPr/>
          <p:nvPr/>
        </p:nvSpPr>
        <p:spPr>
          <a:xfrm>
            <a:off x="3214688" y="1428750"/>
            <a:ext cx="2000250" cy="64293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200"/>
          </a:p>
        </p:txBody>
      </p:sp>
      <p:sp>
        <p:nvSpPr>
          <p:cNvPr id="25" name="Text Box 10"/>
          <p:cNvSpPr txBox="1">
            <a:spLocks noChangeArrowheads="1"/>
          </p:cNvSpPr>
          <p:nvPr/>
        </p:nvSpPr>
        <p:spPr bwMode="auto">
          <a:xfrm>
            <a:off x="4357688" y="1500188"/>
            <a:ext cx="758825" cy="46196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i-FI" sz="1200" dirty="0"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</a:rPr>
              <a:t>STAF Service</a:t>
            </a:r>
            <a:endParaRPr lang="de-DE" sz="1200" dirty="0">
              <a:effectLst>
                <a:outerShdw blurRad="38100" dist="38100" dir="2700000" algn="tl">
                  <a:srgbClr val="C0C0C0"/>
                </a:outerShdw>
              </a:effectLst>
              <a:latin typeface="+mn-lt"/>
            </a:endParaRPr>
          </a:p>
        </p:txBody>
      </p:sp>
      <p:sp>
        <p:nvSpPr>
          <p:cNvPr id="26" name="Text Box 10"/>
          <p:cNvSpPr txBox="1">
            <a:spLocks noChangeArrowheads="1"/>
          </p:cNvSpPr>
          <p:nvPr/>
        </p:nvSpPr>
        <p:spPr bwMode="auto">
          <a:xfrm>
            <a:off x="3429000" y="1500188"/>
            <a:ext cx="758825" cy="46196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i-FI" sz="1200" dirty="0"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</a:rPr>
              <a:t>Web Cam SW</a:t>
            </a:r>
          </a:p>
        </p:txBody>
      </p:sp>
      <p:cxnSp>
        <p:nvCxnSpPr>
          <p:cNvPr id="27" name="Straight Arrow Connector 26"/>
          <p:cNvCxnSpPr>
            <a:stCxn id="24" idx="1"/>
          </p:cNvCxnSpPr>
          <p:nvPr/>
        </p:nvCxnSpPr>
        <p:spPr>
          <a:xfrm rot="10800000" flipV="1">
            <a:off x="2520950" y="1749425"/>
            <a:ext cx="693738" cy="119063"/>
          </a:xfrm>
          <a:prstGeom prst="straightConnector1">
            <a:avLst/>
          </a:prstGeom>
          <a:ln w="76200">
            <a:headEnd type="oval" w="med" len="med"/>
            <a:tailEnd type="oval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8" name="Picture 7" descr="32212-M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938" y="4286250"/>
            <a:ext cx="881062" cy="814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TextBox 60"/>
          <p:cNvSpPr txBox="1">
            <a:spLocks noChangeArrowheads="1"/>
          </p:cNvSpPr>
          <p:nvPr/>
        </p:nvSpPr>
        <p:spPr bwMode="auto">
          <a:xfrm>
            <a:off x="1500188" y="1214438"/>
            <a:ext cx="164306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>
                <a:latin typeface="Calibri" panose="020F0502020204030204" pitchFamily="34" charset="0"/>
              </a:rPr>
              <a:t>Observer TED</a:t>
            </a:r>
          </a:p>
        </p:txBody>
      </p:sp>
      <p:sp>
        <p:nvSpPr>
          <p:cNvPr id="30" name="TextBox 61"/>
          <p:cNvSpPr txBox="1">
            <a:spLocks noChangeArrowheads="1"/>
          </p:cNvSpPr>
          <p:nvPr/>
        </p:nvSpPr>
        <p:spPr bwMode="auto">
          <a:xfrm>
            <a:off x="357188" y="1785938"/>
            <a:ext cx="107156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>
                <a:latin typeface="Calibri" panose="020F0502020204030204" pitchFamily="34" charset="0"/>
              </a:rPr>
              <a:t> DUT TED</a:t>
            </a:r>
          </a:p>
        </p:txBody>
      </p:sp>
      <p:sp>
        <p:nvSpPr>
          <p:cNvPr id="31" name="TextBox 62"/>
          <p:cNvSpPr txBox="1">
            <a:spLocks noChangeArrowheads="1"/>
          </p:cNvSpPr>
          <p:nvPr/>
        </p:nvSpPr>
        <p:spPr bwMode="auto">
          <a:xfrm>
            <a:off x="357188" y="4071938"/>
            <a:ext cx="164306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>
                <a:latin typeface="Calibri" panose="020F0502020204030204" pitchFamily="34" charset="0"/>
              </a:rPr>
              <a:t>Contoller TED</a:t>
            </a:r>
          </a:p>
        </p:txBody>
      </p:sp>
      <p:sp>
        <p:nvSpPr>
          <p:cNvPr id="32" name="TextBox 63"/>
          <p:cNvSpPr txBox="1">
            <a:spLocks noChangeArrowheads="1"/>
          </p:cNvSpPr>
          <p:nvPr/>
        </p:nvSpPr>
        <p:spPr bwMode="auto">
          <a:xfrm>
            <a:off x="285750" y="5214938"/>
            <a:ext cx="1857375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>
                <a:latin typeface="Calibri" panose="020F0502020204030204" pitchFamily="34" charset="0"/>
              </a:rPr>
              <a:t>Infrastructure TED</a:t>
            </a:r>
          </a:p>
        </p:txBody>
      </p:sp>
      <p:sp>
        <p:nvSpPr>
          <p:cNvPr id="33" name="Text Box 10"/>
          <p:cNvSpPr txBox="1">
            <a:spLocks noChangeArrowheads="1"/>
          </p:cNvSpPr>
          <p:nvPr/>
        </p:nvSpPr>
        <p:spPr bwMode="auto">
          <a:xfrm>
            <a:off x="7929563" y="3286125"/>
            <a:ext cx="857250" cy="46196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i-FI" sz="1200" dirty="0"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</a:rPr>
              <a:t>STAF Service</a:t>
            </a:r>
            <a:endParaRPr lang="de-DE" sz="1200" dirty="0">
              <a:effectLst>
                <a:outerShdw blurRad="38100" dist="38100" dir="2700000" algn="tl">
                  <a:srgbClr val="C0C0C0"/>
                </a:outerShdw>
              </a:effectLst>
              <a:latin typeface="+mn-lt"/>
            </a:endParaRPr>
          </a:p>
        </p:txBody>
      </p:sp>
      <p:cxnSp>
        <p:nvCxnSpPr>
          <p:cNvPr id="34" name="Straight Arrow Connector 33"/>
          <p:cNvCxnSpPr>
            <a:stCxn id="33" idx="1"/>
          </p:cNvCxnSpPr>
          <p:nvPr/>
        </p:nvCxnSpPr>
        <p:spPr>
          <a:xfrm rot="10800000" flipV="1">
            <a:off x="6143625" y="3516313"/>
            <a:ext cx="1785938" cy="484187"/>
          </a:xfrm>
          <a:prstGeom prst="straightConnector1">
            <a:avLst/>
          </a:prstGeom>
          <a:ln w="19050">
            <a:prstDash val="sysDot"/>
            <a:headEnd type="oval" w="med" len="med"/>
            <a:tailEnd type="oval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7" idx="3"/>
          </p:cNvCxnSpPr>
          <p:nvPr/>
        </p:nvCxnSpPr>
        <p:spPr>
          <a:xfrm>
            <a:off x="4402138" y="3159125"/>
            <a:ext cx="1527175" cy="841375"/>
          </a:xfrm>
          <a:prstGeom prst="straightConnector1">
            <a:avLst/>
          </a:prstGeom>
          <a:ln w="19050">
            <a:prstDash val="sysDot"/>
            <a:headEnd type="oval" w="med" len="med"/>
            <a:tailEnd type="oval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25" idx="3"/>
          </p:cNvCxnSpPr>
          <p:nvPr/>
        </p:nvCxnSpPr>
        <p:spPr>
          <a:xfrm>
            <a:off x="5116513" y="1730375"/>
            <a:ext cx="812800" cy="2270125"/>
          </a:xfrm>
          <a:prstGeom prst="straightConnector1">
            <a:avLst/>
          </a:prstGeom>
          <a:ln w="19050">
            <a:prstDash val="sysDot"/>
            <a:headEnd type="oval" w="med" len="med"/>
            <a:tailEnd type="oval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endCxn id="20" idx="3"/>
          </p:cNvCxnSpPr>
          <p:nvPr/>
        </p:nvCxnSpPr>
        <p:spPr>
          <a:xfrm rot="10800000" flipV="1">
            <a:off x="4330700" y="4143375"/>
            <a:ext cx="1670050" cy="301625"/>
          </a:xfrm>
          <a:prstGeom prst="straightConnector1">
            <a:avLst/>
          </a:prstGeom>
          <a:ln w="19050">
            <a:prstDash val="sysDot"/>
            <a:headEnd type="oval" w="med" len="med"/>
            <a:tailEnd type="oval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endCxn id="13" idx="3"/>
          </p:cNvCxnSpPr>
          <p:nvPr/>
        </p:nvCxnSpPr>
        <p:spPr>
          <a:xfrm rot="10800000" flipV="1">
            <a:off x="4259263" y="4071938"/>
            <a:ext cx="1812925" cy="1730375"/>
          </a:xfrm>
          <a:prstGeom prst="straightConnector1">
            <a:avLst/>
          </a:prstGeom>
          <a:ln w="19050">
            <a:prstDash val="sysDot"/>
            <a:headEnd type="oval" w="med" len="med"/>
            <a:tailEnd type="oval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Cloud 38"/>
          <p:cNvSpPr/>
          <p:nvPr/>
        </p:nvSpPr>
        <p:spPr>
          <a:xfrm>
            <a:off x="4786313" y="2714625"/>
            <a:ext cx="2428875" cy="2928938"/>
          </a:xfrm>
          <a:prstGeom prst="cloud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tx1"/>
                </a:solidFill>
              </a:rPr>
              <a:t>STAF Service Network</a:t>
            </a:r>
          </a:p>
        </p:txBody>
      </p:sp>
      <p:sp>
        <p:nvSpPr>
          <p:cNvPr id="40" name="TextBox 88"/>
          <p:cNvSpPr txBox="1">
            <a:spLocks noChangeArrowheads="1"/>
          </p:cNvSpPr>
          <p:nvPr/>
        </p:nvSpPr>
        <p:spPr bwMode="auto">
          <a:xfrm>
            <a:off x="2786063" y="3500438"/>
            <a:ext cx="1214437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sz="1200">
                <a:latin typeface="Calibri" panose="020F0502020204030204" pitchFamily="34" charset="0"/>
              </a:rPr>
              <a:t>Host PC/Virtual machine</a:t>
            </a:r>
          </a:p>
        </p:txBody>
      </p:sp>
      <p:sp>
        <p:nvSpPr>
          <p:cNvPr id="41" name="TextBox 89"/>
          <p:cNvSpPr txBox="1">
            <a:spLocks noChangeArrowheads="1"/>
          </p:cNvSpPr>
          <p:nvPr/>
        </p:nvSpPr>
        <p:spPr bwMode="auto">
          <a:xfrm>
            <a:off x="2928938" y="4714875"/>
            <a:ext cx="1214437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sz="1200">
                <a:latin typeface="Calibri" panose="020F0502020204030204" pitchFamily="34" charset="0"/>
              </a:rPr>
              <a:t>Host PC/Virtual machine</a:t>
            </a:r>
          </a:p>
        </p:txBody>
      </p:sp>
      <p:sp>
        <p:nvSpPr>
          <p:cNvPr id="42" name="TextBox 90"/>
          <p:cNvSpPr txBox="1">
            <a:spLocks noChangeArrowheads="1"/>
          </p:cNvSpPr>
          <p:nvPr/>
        </p:nvSpPr>
        <p:spPr bwMode="auto">
          <a:xfrm>
            <a:off x="2714625" y="6143625"/>
            <a:ext cx="12144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sz="1200">
                <a:latin typeface="Calibri" panose="020F0502020204030204" pitchFamily="34" charset="0"/>
              </a:rPr>
              <a:t>Host PC/Virtual machine</a:t>
            </a:r>
          </a:p>
        </p:txBody>
      </p:sp>
    </p:spTree>
    <p:extLst>
      <p:ext uri="{BB962C8B-B14F-4D97-AF65-F5344CB8AC3E}">
        <p14:creationId xmlns:p14="http://schemas.microsoft.com/office/powerpoint/2010/main" val="35280543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 smtClean="0"/>
              <a:t>Requirements</a:t>
            </a:r>
            <a:r>
              <a:rPr lang="fi-FI" dirty="0" smtClean="0"/>
              <a:t> in </a:t>
            </a:r>
            <a:r>
              <a:rPr lang="fi-FI" dirty="0" err="1" smtClean="0"/>
              <a:t>different</a:t>
            </a:r>
            <a:r>
              <a:rPr lang="fi-FI" dirty="0" smtClean="0"/>
              <a:t> </a:t>
            </a:r>
            <a:r>
              <a:rPr lang="fi-FI" dirty="0" err="1" smtClean="0"/>
              <a:t>levels</a:t>
            </a:r>
            <a:endParaRPr lang="en-US" dirty="0"/>
          </a:p>
        </p:txBody>
      </p:sp>
      <p:sp>
        <p:nvSpPr>
          <p:cNvPr id="4" name="Rectangle 19"/>
          <p:cNvSpPr/>
          <p:nvPr/>
        </p:nvSpPr>
        <p:spPr>
          <a:xfrm>
            <a:off x="462044" y="1525298"/>
            <a:ext cx="8562492" cy="5072054"/>
          </a:xfrm>
          <a:prstGeom prst="rect">
            <a:avLst/>
          </a:prstGeom>
          <a:gradFill>
            <a:gsLst>
              <a:gs pos="0">
                <a:srgbClr val="CB6C1D"/>
              </a:gs>
              <a:gs pos="100000">
                <a:srgbClr val="FF8F2A"/>
              </a:gs>
            </a:gsLst>
            <a:lin ang="16200000"/>
          </a:gradFill>
          <a:ln>
            <a:noFill/>
            <a:prstDash val="solid"/>
          </a:ln>
          <a:effectLst>
            <a:outerShdw dist="22997" dir="5400000" algn="tl">
              <a:srgbClr val="000000">
                <a:alpha val="35000"/>
              </a:srgbClr>
            </a:outerShdw>
          </a:effectLst>
        </p:spPr>
        <p:txBody>
          <a:bodyPr vert="horz" wrap="square" lIns="82945" tIns="41473" rIns="82945" bIns="41473" anchor="ctr" anchorCtr="1" compatLnSpc="1"/>
          <a:lstStyle/>
          <a:p>
            <a:pPr algn="ctr"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5" name="Rectangle 8"/>
          <p:cNvSpPr/>
          <p:nvPr/>
        </p:nvSpPr>
        <p:spPr>
          <a:xfrm>
            <a:off x="1972869" y="1934392"/>
            <a:ext cx="7051667" cy="4671820"/>
          </a:xfrm>
          <a:prstGeom prst="rect">
            <a:avLst/>
          </a:prstGeom>
          <a:gradFill>
            <a:gsLst>
              <a:gs pos="0">
                <a:srgbClr val="2787A0"/>
              </a:gs>
              <a:gs pos="100000">
                <a:srgbClr val="36B1D2"/>
              </a:gs>
            </a:gsLst>
            <a:lin ang="16200000"/>
          </a:gradFill>
          <a:ln>
            <a:noFill/>
            <a:prstDash val="solid"/>
          </a:ln>
          <a:effectLst>
            <a:outerShdw dist="22997" dir="5400000" algn="tl">
              <a:srgbClr val="000000">
                <a:alpha val="35000"/>
              </a:srgbClr>
            </a:outerShdw>
          </a:effectLst>
        </p:spPr>
        <p:txBody>
          <a:bodyPr vert="horz" wrap="square" lIns="82945" tIns="41473" rIns="82945" bIns="41473" anchor="ctr" anchorCtr="1" compatLnSpc="1"/>
          <a:lstStyle/>
          <a:p>
            <a:pPr algn="ctr"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>
                <a:solidFill>
                  <a:srgbClr val="FFFFFF"/>
                </a:solidFill>
                <a:latin typeface="Calibri"/>
              </a:rPr>
              <a:t>http://www.sysml.org/</a:t>
            </a:r>
          </a:p>
        </p:txBody>
      </p:sp>
      <p:sp>
        <p:nvSpPr>
          <p:cNvPr id="6" name="TextBox 2"/>
          <p:cNvSpPr txBox="1"/>
          <p:nvPr/>
        </p:nvSpPr>
        <p:spPr>
          <a:xfrm>
            <a:off x="4348555" y="3624901"/>
            <a:ext cx="778287" cy="976308"/>
          </a:xfrm>
          <a:prstGeom prst="rect">
            <a:avLst/>
          </a:prstGeom>
          <a:noFill/>
          <a:ln>
            <a:noFill/>
          </a:ln>
        </p:spPr>
        <p:txBody>
          <a:bodyPr vert="horz" wrap="square" lIns="82945" tIns="41473" rIns="82945" bIns="41473" anchor="t" anchorCtr="0" compatLnSpc="1">
            <a:spAutoFit/>
          </a:bodyPr>
          <a:lstStyle/>
          <a:p>
            <a:pPr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900">
                <a:solidFill>
                  <a:srgbClr val="000000"/>
                </a:solidFill>
                <a:latin typeface="Calibri"/>
              </a:rPr>
              <a:t>UML</a:t>
            </a:r>
          </a:p>
        </p:txBody>
      </p:sp>
      <p:sp>
        <p:nvSpPr>
          <p:cNvPr id="8" name="TextBox 4"/>
          <p:cNvSpPr txBox="1"/>
          <p:nvPr/>
        </p:nvSpPr>
        <p:spPr>
          <a:xfrm>
            <a:off x="4352469" y="4363902"/>
            <a:ext cx="807816" cy="976308"/>
          </a:xfrm>
          <a:prstGeom prst="rect">
            <a:avLst/>
          </a:prstGeom>
          <a:noFill/>
          <a:ln>
            <a:noFill/>
          </a:ln>
        </p:spPr>
        <p:txBody>
          <a:bodyPr vert="horz" wrap="square" lIns="82945" tIns="41473" rIns="82945" bIns="41473" anchor="t" anchorCtr="0" compatLnSpc="1">
            <a:spAutoFit/>
          </a:bodyPr>
          <a:lstStyle/>
          <a:p>
            <a:pPr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900">
                <a:solidFill>
                  <a:srgbClr val="000000"/>
                </a:solidFill>
                <a:latin typeface="Calibri"/>
              </a:rPr>
              <a:t>OMT</a:t>
            </a:r>
          </a:p>
        </p:txBody>
      </p:sp>
      <p:sp>
        <p:nvSpPr>
          <p:cNvPr id="9" name="TextBox 5"/>
          <p:cNvSpPr txBox="1"/>
          <p:nvPr/>
        </p:nvSpPr>
        <p:spPr>
          <a:xfrm>
            <a:off x="2038764" y="2019212"/>
            <a:ext cx="2924600" cy="422310"/>
          </a:xfrm>
          <a:prstGeom prst="rect">
            <a:avLst/>
          </a:prstGeom>
          <a:noFill/>
          <a:ln>
            <a:noFill/>
          </a:ln>
        </p:spPr>
        <p:txBody>
          <a:bodyPr vert="horz" wrap="square" lIns="82945" tIns="41473" rIns="82945" bIns="41473" anchor="t" anchorCtr="0" compatLnSpc="1">
            <a:spAutoFit/>
          </a:bodyPr>
          <a:lstStyle/>
          <a:p>
            <a:pPr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200" dirty="0">
                <a:solidFill>
                  <a:srgbClr val="000000"/>
                </a:solidFill>
                <a:latin typeface="Calibri"/>
              </a:rPr>
              <a:t>System Engineering</a:t>
            </a:r>
          </a:p>
        </p:txBody>
      </p:sp>
      <p:sp>
        <p:nvSpPr>
          <p:cNvPr id="10" name="Rectangle 9"/>
          <p:cNvSpPr/>
          <p:nvPr/>
        </p:nvSpPr>
        <p:spPr>
          <a:xfrm>
            <a:off x="208646" y="6318113"/>
            <a:ext cx="4808270" cy="576199"/>
          </a:xfrm>
          <a:prstGeom prst="rect">
            <a:avLst/>
          </a:prstGeom>
          <a:noFill/>
          <a:ln>
            <a:noFill/>
            <a:prstDash val="solid"/>
          </a:ln>
        </p:spPr>
        <p:txBody>
          <a:bodyPr vert="horz" wrap="square" lIns="82945" tIns="41473" rIns="82945" bIns="41473" anchor="t" anchorCtr="0" compatLnSpc="1">
            <a:spAutoFit/>
          </a:bodyPr>
          <a:lstStyle/>
          <a:p>
            <a:pPr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b="1" dirty="0">
                <a:solidFill>
                  <a:srgbClr val="000000"/>
                </a:solidFill>
                <a:latin typeface="Calibri"/>
              </a:rPr>
              <a:t>Google: </a:t>
            </a:r>
            <a:r>
              <a:rPr lang="en-US" sz="1600" b="1" dirty="0" err="1">
                <a:solidFill>
                  <a:srgbClr val="000000"/>
                </a:solidFill>
                <a:latin typeface="Calibri"/>
              </a:rPr>
              <a:t>SysML</a:t>
            </a:r>
            <a:r>
              <a:rPr lang="en-US" sz="1600" b="1" dirty="0">
                <a:solidFill>
                  <a:srgbClr val="000000"/>
                </a:solidFill>
                <a:latin typeface="Calibri"/>
              </a:rPr>
              <a:t>, UML,  Systems engineering, Software Design, </a:t>
            </a:r>
          </a:p>
        </p:txBody>
      </p:sp>
      <p:sp>
        <p:nvSpPr>
          <p:cNvPr id="11" name="Rectangle 9"/>
          <p:cNvSpPr/>
          <p:nvPr/>
        </p:nvSpPr>
        <p:spPr>
          <a:xfrm>
            <a:off x="3126929" y="3054679"/>
            <a:ext cx="5897607" cy="3542673"/>
          </a:xfrm>
          <a:prstGeom prst="rect">
            <a:avLst/>
          </a:prstGeom>
          <a:gradFill>
            <a:gsLst>
              <a:gs pos="0">
                <a:srgbClr val="769535"/>
              </a:gs>
              <a:gs pos="100000">
                <a:srgbClr val="9BC348"/>
              </a:gs>
            </a:gsLst>
            <a:lin ang="16200000"/>
          </a:gradFill>
          <a:ln>
            <a:noFill/>
            <a:prstDash val="solid"/>
          </a:ln>
          <a:effectLst>
            <a:outerShdw dist="22997" dir="5400000" algn="tl">
              <a:srgbClr val="000000">
                <a:alpha val="35000"/>
              </a:srgbClr>
            </a:outerShdw>
          </a:effectLst>
        </p:spPr>
        <p:txBody>
          <a:bodyPr vert="horz" wrap="square" lIns="82945" tIns="41473" rIns="82945" bIns="41473" anchor="ctr" anchorCtr="1" compatLnSpc="1"/>
          <a:lstStyle/>
          <a:p>
            <a:pPr algn="ctr"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2" name="Rectangle 10"/>
          <p:cNvSpPr/>
          <p:nvPr/>
        </p:nvSpPr>
        <p:spPr>
          <a:xfrm>
            <a:off x="4195838" y="4362096"/>
            <a:ext cx="4828698" cy="2235256"/>
          </a:xfrm>
          <a:prstGeom prst="rect">
            <a:avLst/>
          </a:prstGeom>
          <a:gradFill>
            <a:gsLst>
              <a:gs pos="0">
                <a:srgbClr val="2C5D98"/>
              </a:gs>
              <a:gs pos="100000">
                <a:srgbClr val="3C7BC7"/>
              </a:gs>
            </a:gsLst>
            <a:lin ang="16200000"/>
          </a:gradFill>
          <a:ln>
            <a:noFill/>
            <a:prstDash val="solid"/>
          </a:ln>
          <a:effectLst>
            <a:outerShdw dist="22997" dir="5400000" algn="tl">
              <a:srgbClr val="000000">
                <a:alpha val="35000"/>
              </a:srgbClr>
            </a:outerShdw>
          </a:effectLst>
        </p:spPr>
        <p:txBody>
          <a:bodyPr vert="horz" wrap="square" lIns="82945" tIns="41473" rIns="82945" bIns="41473" anchor="ctr" anchorCtr="1" compatLnSpc="1"/>
          <a:lstStyle/>
          <a:p>
            <a:pPr algn="ctr"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>
                <a:solidFill>
                  <a:srgbClr val="FFFFFF"/>
                </a:solidFill>
                <a:latin typeface="Calibri"/>
              </a:rPr>
              <a:t>Code </a:t>
            </a:r>
          </a:p>
        </p:txBody>
      </p:sp>
      <p:sp>
        <p:nvSpPr>
          <p:cNvPr id="13" name="TextBox 11"/>
          <p:cNvSpPr txBox="1"/>
          <p:nvPr/>
        </p:nvSpPr>
        <p:spPr>
          <a:xfrm>
            <a:off x="3177502" y="3193464"/>
            <a:ext cx="4719772" cy="422310"/>
          </a:xfrm>
          <a:prstGeom prst="rect">
            <a:avLst/>
          </a:prstGeom>
          <a:noFill/>
          <a:ln>
            <a:noFill/>
          </a:ln>
        </p:spPr>
        <p:txBody>
          <a:bodyPr vert="horz" wrap="square" lIns="82945" tIns="41473" rIns="82945" bIns="41473" anchor="t" anchorCtr="0" compatLnSpc="1">
            <a:spAutoFit/>
          </a:bodyPr>
          <a:lstStyle/>
          <a:p>
            <a:pPr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200" dirty="0">
                <a:solidFill>
                  <a:srgbClr val="000000"/>
                </a:solidFill>
                <a:latin typeface="Calibri"/>
              </a:rPr>
              <a:t>Software Engineering - Architecture</a:t>
            </a:r>
          </a:p>
        </p:txBody>
      </p:sp>
      <p:sp>
        <p:nvSpPr>
          <p:cNvPr id="14" name="TextBox 12"/>
          <p:cNvSpPr txBox="1"/>
          <p:nvPr/>
        </p:nvSpPr>
        <p:spPr>
          <a:xfrm>
            <a:off x="2118352" y="4144531"/>
            <a:ext cx="1543032" cy="329977"/>
          </a:xfrm>
          <a:prstGeom prst="rect">
            <a:avLst/>
          </a:prstGeom>
          <a:noFill/>
          <a:ln>
            <a:noFill/>
          </a:ln>
        </p:spPr>
        <p:txBody>
          <a:bodyPr vert="horz" wrap="square" lIns="82945" tIns="41473" rIns="82945" bIns="41473" anchor="t" anchorCtr="0" compatLnSpc="1">
            <a:spAutoFit/>
          </a:bodyPr>
          <a:lstStyle/>
          <a:p>
            <a:pPr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dirty="0" err="1">
                <a:solidFill>
                  <a:srgbClr val="000000"/>
                </a:solidFill>
                <a:latin typeface="Calibri"/>
              </a:rPr>
              <a:t>SysML</a:t>
            </a:r>
            <a:endParaRPr lang="en-US" sz="1600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TextBox 15"/>
          <p:cNvSpPr txBox="1"/>
          <p:nvPr/>
        </p:nvSpPr>
        <p:spPr>
          <a:xfrm>
            <a:off x="4508798" y="5747043"/>
            <a:ext cx="1461792" cy="576199"/>
          </a:xfrm>
          <a:prstGeom prst="rect">
            <a:avLst/>
          </a:prstGeom>
          <a:noFill/>
          <a:ln>
            <a:noFill/>
          </a:ln>
        </p:spPr>
        <p:txBody>
          <a:bodyPr vert="horz" wrap="square" lIns="82945" tIns="41473" rIns="82945" bIns="41473" anchor="t" anchorCtr="0" compatLnSpc="1">
            <a:spAutoFit/>
          </a:bodyPr>
          <a:lstStyle/>
          <a:p>
            <a:pPr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>
                <a:solidFill>
                  <a:srgbClr val="000000"/>
                </a:solidFill>
                <a:latin typeface="Calibri"/>
              </a:rPr>
              <a:t>.NET, JAVA, C++ </a:t>
            </a:r>
          </a:p>
        </p:txBody>
      </p:sp>
      <p:pic>
        <p:nvPicPr>
          <p:cNvPr id="18" name="Picture 8" descr="C:\Users\rinma\Dropbox\Public\IIO12300-S11K12\Testikurssikamat S11K12\HW_block_diagram.jpe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111307" y="2100585"/>
            <a:ext cx="1891475" cy="8283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Picture 7" descr="C:\Users\rinma\Dropbox\Public\IIO12300-S11K12\Graphics\IFDK-KITIntegrationTest - Copy.jpe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0799991" flipH="1">
            <a:off x="7111307" y="3637354"/>
            <a:ext cx="1891475" cy="644844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TextBox 20"/>
          <p:cNvSpPr txBox="1"/>
          <p:nvPr/>
        </p:nvSpPr>
        <p:spPr>
          <a:xfrm>
            <a:off x="4241631" y="4433716"/>
            <a:ext cx="3735654" cy="422310"/>
          </a:xfrm>
          <a:prstGeom prst="rect">
            <a:avLst/>
          </a:prstGeom>
          <a:noFill/>
          <a:ln>
            <a:noFill/>
          </a:ln>
        </p:spPr>
        <p:txBody>
          <a:bodyPr vert="horz" wrap="square" lIns="82945" tIns="41473" rIns="82945" bIns="41473" anchor="t" anchorCtr="0" compatLnSpc="1">
            <a:spAutoFit/>
          </a:bodyPr>
          <a:lstStyle/>
          <a:p>
            <a:pPr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200" dirty="0">
                <a:solidFill>
                  <a:srgbClr val="000000"/>
                </a:solidFill>
                <a:latin typeface="Calibri"/>
              </a:rPr>
              <a:t>Software Engineering - Design</a:t>
            </a:r>
          </a:p>
        </p:txBody>
      </p:sp>
      <p:pic>
        <p:nvPicPr>
          <p:cNvPr id="21" name="Picture 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7111306" y="5025191"/>
            <a:ext cx="1891476" cy="1464875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TextBox 23"/>
          <p:cNvSpPr txBox="1"/>
          <p:nvPr/>
        </p:nvSpPr>
        <p:spPr>
          <a:xfrm>
            <a:off x="187512" y="6035142"/>
            <a:ext cx="2192908" cy="329977"/>
          </a:xfrm>
          <a:prstGeom prst="rect">
            <a:avLst/>
          </a:prstGeom>
          <a:noFill/>
          <a:ln>
            <a:noFill/>
          </a:ln>
        </p:spPr>
        <p:txBody>
          <a:bodyPr vert="horz" wrap="square" lIns="82945" tIns="41473" rIns="82945" bIns="41473" anchor="t" anchorCtr="0" compatLnSpc="1">
            <a:spAutoFit/>
          </a:bodyPr>
          <a:lstStyle/>
          <a:p>
            <a:pPr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dirty="0">
                <a:solidFill>
                  <a:srgbClr val="000000"/>
                </a:solidFill>
                <a:latin typeface="Calibri"/>
              </a:rPr>
              <a:t>http://www.sysml.org/</a:t>
            </a:r>
          </a:p>
        </p:txBody>
      </p:sp>
      <p:sp>
        <p:nvSpPr>
          <p:cNvPr id="24" name="TextBox 12"/>
          <p:cNvSpPr txBox="1"/>
          <p:nvPr/>
        </p:nvSpPr>
        <p:spPr>
          <a:xfrm>
            <a:off x="3365918" y="4611612"/>
            <a:ext cx="1543032" cy="329977"/>
          </a:xfrm>
          <a:prstGeom prst="rect">
            <a:avLst/>
          </a:prstGeom>
          <a:noFill/>
          <a:ln>
            <a:noFill/>
          </a:ln>
        </p:spPr>
        <p:txBody>
          <a:bodyPr vert="horz" wrap="square" lIns="82945" tIns="41473" rIns="82945" bIns="41473" anchor="t" anchorCtr="0" compatLnSpc="1">
            <a:spAutoFit/>
          </a:bodyPr>
          <a:lstStyle/>
          <a:p>
            <a:pPr defTabSz="829452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dirty="0" smtClean="0">
                <a:solidFill>
                  <a:srgbClr val="000000"/>
                </a:solidFill>
                <a:latin typeface="Calibri"/>
              </a:rPr>
              <a:t>UML</a:t>
            </a:r>
            <a:endParaRPr lang="en-US" sz="1600" dirty="0">
              <a:solidFill>
                <a:srgbClr val="00000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0921687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619672" y="2204864"/>
            <a:ext cx="2500312" cy="23574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200"/>
          </a:p>
        </p:txBody>
      </p:sp>
      <p:sp>
        <p:nvSpPr>
          <p:cNvPr id="5" name="Rectangle 4"/>
          <p:cNvSpPr/>
          <p:nvPr/>
        </p:nvSpPr>
        <p:spPr>
          <a:xfrm>
            <a:off x="1833984" y="2562051"/>
            <a:ext cx="2071688" cy="85725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/>
          </a:p>
        </p:txBody>
      </p:sp>
      <p:sp>
        <p:nvSpPr>
          <p:cNvPr id="6" name="Text Box 10"/>
          <p:cNvSpPr txBox="1">
            <a:spLocks noChangeArrowheads="1"/>
          </p:cNvSpPr>
          <p:nvPr/>
        </p:nvSpPr>
        <p:spPr bwMode="auto">
          <a:xfrm>
            <a:off x="1976859" y="2633489"/>
            <a:ext cx="881063" cy="369887"/>
          </a:xfrm>
          <a:prstGeom prst="rect">
            <a:avLst/>
          </a:prstGeom>
          <a:solidFill>
            <a:schemeClr val="bg2">
              <a:lumMod val="75000"/>
            </a:schemeClr>
          </a:solidFill>
          <a:ln w="28575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i-FI" dirty="0"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</a:rPr>
              <a:t>STAX</a:t>
            </a:r>
            <a:endParaRPr lang="de-DE" dirty="0">
              <a:effectLst>
                <a:outerShdw blurRad="38100" dist="38100" dir="2700000" algn="tl">
                  <a:srgbClr val="C0C0C0"/>
                </a:outerShdw>
              </a:effectLst>
              <a:latin typeface="+mn-lt"/>
            </a:endParaRPr>
          </a:p>
        </p:txBody>
      </p:sp>
      <p:sp>
        <p:nvSpPr>
          <p:cNvPr id="7" name="Text Box 10"/>
          <p:cNvSpPr txBox="1">
            <a:spLocks noChangeArrowheads="1"/>
          </p:cNvSpPr>
          <p:nvPr/>
        </p:nvSpPr>
        <p:spPr bwMode="auto">
          <a:xfrm>
            <a:off x="3048422" y="3776489"/>
            <a:ext cx="758825" cy="46196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i-FI" sz="1200" dirty="0"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</a:rPr>
              <a:t>STAF Service</a:t>
            </a:r>
            <a:endParaRPr lang="de-DE" sz="1200" dirty="0">
              <a:effectLst>
                <a:outerShdw blurRad="38100" dist="38100" dir="2700000" algn="tl">
                  <a:srgbClr val="C0C0C0"/>
                </a:outerShdw>
              </a:effectLst>
              <a:latin typeface="+mn-lt"/>
            </a:endParaRPr>
          </a:p>
        </p:txBody>
      </p:sp>
      <p:sp>
        <p:nvSpPr>
          <p:cNvPr id="8" name="Text Box 10"/>
          <p:cNvSpPr txBox="1">
            <a:spLocks noChangeArrowheads="1"/>
          </p:cNvSpPr>
          <p:nvPr/>
        </p:nvSpPr>
        <p:spPr bwMode="auto">
          <a:xfrm>
            <a:off x="2119734" y="3776489"/>
            <a:ext cx="758825" cy="46196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i-FI" sz="1200" dirty="0"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</a:rPr>
              <a:t>Virtual Phone</a:t>
            </a:r>
            <a:endParaRPr lang="de-DE" sz="1200" dirty="0">
              <a:effectLst>
                <a:outerShdw blurRad="38100" dist="38100" dir="2700000" algn="tl">
                  <a:srgbClr val="C0C0C0"/>
                </a:outerShdw>
              </a:effectLst>
              <a:latin typeface="+mn-lt"/>
            </a:endParaRPr>
          </a:p>
        </p:txBody>
      </p:sp>
      <p:pic>
        <p:nvPicPr>
          <p:cNvPr id="9" name="Picture 3" descr="C:\temp\openclipart-0.18-full\openclipart-0.18-full\clipart\office\handphone_toh_yen_cheng_0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422" y="4133676"/>
            <a:ext cx="376237" cy="833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" name="Straight Arrow Connector 9"/>
          <p:cNvCxnSpPr>
            <a:stCxn id="8" idx="1"/>
          </p:cNvCxnSpPr>
          <p:nvPr/>
        </p:nvCxnSpPr>
        <p:spPr>
          <a:xfrm rot="10800000" flipV="1">
            <a:off x="951334" y="4006676"/>
            <a:ext cx="1168400" cy="960438"/>
          </a:xfrm>
          <a:prstGeom prst="straightConnector1">
            <a:avLst/>
          </a:prstGeom>
          <a:ln w="12700">
            <a:headEnd type="oval" w="med" len="med"/>
            <a:tailEnd type="oval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Picture 3" descr="C:\temp\openclipart-0.18-full\openclipart-0.18-full\clipart\office\handphone_toh_yen_cheng_0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859" y="2133426"/>
            <a:ext cx="350838" cy="77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Straight Arrow Connector 11"/>
          <p:cNvCxnSpPr>
            <a:stCxn id="8" idx="1"/>
          </p:cNvCxnSpPr>
          <p:nvPr/>
        </p:nvCxnSpPr>
        <p:spPr>
          <a:xfrm rot="10800000">
            <a:off x="1010072" y="2911301"/>
            <a:ext cx="1109662" cy="1095375"/>
          </a:xfrm>
          <a:prstGeom prst="straightConnector1">
            <a:avLst/>
          </a:prstGeom>
          <a:ln w="12700">
            <a:headEnd type="oval" w="med" len="med"/>
            <a:tailEnd type="oval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9"/>
          <p:cNvSpPr txBox="1">
            <a:spLocks noChangeArrowheads="1"/>
          </p:cNvSpPr>
          <p:nvPr/>
        </p:nvSpPr>
        <p:spPr bwMode="auto">
          <a:xfrm>
            <a:off x="548109" y="1704801"/>
            <a:ext cx="107156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>
                <a:latin typeface="Calibri" panose="020F0502020204030204" pitchFamily="34" charset="0"/>
              </a:rPr>
              <a:t> DUT TED</a:t>
            </a:r>
          </a:p>
        </p:txBody>
      </p:sp>
      <p:sp>
        <p:nvSpPr>
          <p:cNvPr id="14" name="Text Box 10"/>
          <p:cNvSpPr txBox="1">
            <a:spLocks noChangeArrowheads="1"/>
          </p:cNvSpPr>
          <p:nvPr/>
        </p:nvSpPr>
        <p:spPr bwMode="auto">
          <a:xfrm>
            <a:off x="2976984" y="2633489"/>
            <a:ext cx="857250" cy="46196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i-FI" sz="1200" dirty="0"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</a:rPr>
              <a:t>STAF Service</a:t>
            </a:r>
            <a:endParaRPr lang="de-DE" sz="1200" dirty="0">
              <a:effectLst>
                <a:outerShdw blurRad="38100" dist="38100" dir="2700000" algn="tl">
                  <a:srgbClr val="C0C0C0"/>
                </a:outerShdw>
              </a:effectLst>
              <a:latin typeface="+mn-lt"/>
            </a:endParaRPr>
          </a:p>
        </p:txBody>
      </p:sp>
      <p:cxnSp>
        <p:nvCxnSpPr>
          <p:cNvPr id="15" name="Straight Arrow Connector 14"/>
          <p:cNvCxnSpPr>
            <a:endCxn id="14" idx="3"/>
          </p:cNvCxnSpPr>
          <p:nvPr/>
        </p:nvCxnSpPr>
        <p:spPr>
          <a:xfrm rot="10800000">
            <a:off x="3834234" y="2863676"/>
            <a:ext cx="1285875" cy="412750"/>
          </a:xfrm>
          <a:prstGeom prst="straightConnector1">
            <a:avLst/>
          </a:prstGeom>
          <a:ln w="19050">
            <a:prstDash val="sysDot"/>
            <a:headEnd type="oval" w="med" len="med"/>
            <a:tailEnd type="oval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7" idx="3"/>
          </p:cNvCxnSpPr>
          <p:nvPr/>
        </p:nvCxnSpPr>
        <p:spPr>
          <a:xfrm flipV="1">
            <a:off x="3807247" y="3347864"/>
            <a:ext cx="1312862" cy="658812"/>
          </a:xfrm>
          <a:prstGeom prst="straightConnector1">
            <a:avLst/>
          </a:prstGeom>
          <a:ln w="19050">
            <a:prstDash val="sysDot"/>
            <a:headEnd type="oval" w="med" len="med"/>
            <a:tailEnd type="oval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Cloud 16"/>
          <p:cNvSpPr/>
          <p:nvPr/>
        </p:nvSpPr>
        <p:spPr>
          <a:xfrm>
            <a:off x="3834234" y="2847801"/>
            <a:ext cx="1714500" cy="1071563"/>
          </a:xfrm>
          <a:prstGeom prst="cloud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tx1"/>
                </a:solidFill>
              </a:rPr>
              <a:t>STAF Service Network</a:t>
            </a:r>
          </a:p>
        </p:txBody>
      </p:sp>
      <p:sp>
        <p:nvSpPr>
          <p:cNvPr id="18" name="TextBox 28"/>
          <p:cNvSpPr txBox="1">
            <a:spLocks noChangeArrowheads="1"/>
          </p:cNvSpPr>
          <p:nvPr/>
        </p:nvSpPr>
        <p:spPr bwMode="auto">
          <a:xfrm>
            <a:off x="2476922" y="4205114"/>
            <a:ext cx="1214437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sz="1200">
                <a:latin typeface="Calibri" panose="020F0502020204030204" pitchFamily="34" charset="0"/>
              </a:rPr>
              <a:t>Host PC</a:t>
            </a:r>
          </a:p>
        </p:txBody>
      </p:sp>
      <p:sp>
        <p:nvSpPr>
          <p:cNvPr id="19" name="Rectangle 38"/>
          <p:cNvSpPr>
            <a:spLocks noChangeArrowheads="1"/>
          </p:cNvSpPr>
          <p:nvPr/>
        </p:nvSpPr>
        <p:spPr bwMode="auto">
          <a:xfrm>
            <a:off x="2334047" y="3133551"/>
            <a:ext cx="1169987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sz="1200">
                <a:latin typeface="Calibri" panose="020F0502020204030204" pitchFamily="34" charset="0"/>
              </a:rPr>
              <a:t>Virtual machine</a:t>
            </a:r>
          </a:p>
        </p:txBody>
      </p:sp>
      <p:sp>
        <p:nvSpPr>
          <p:cNvPr id="20" name="TextBox 52"/>
          <p:cNvSpPr txBox="1">
            <a:spLocks noChangeArrowheads="1"/>
          </p:cNvSpPr>
          <p:nvPr/>
        </p:nvSpPr>
        <p:spPr bwMode="auto">
          <a:xfrm>
            <a:off x="5620172" y="1561926"/>
            <a:ext cx="2928937" cy="3786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sz="1000">
                <a:latin typeface="Calibri" panose="020F0502020204030204" pitchFamily="34" charset="0"/>
              </a:rPr>
              <a:t>#Presettings</a:t>
            </a:r>
          </a:p>
          <a:p>
            <a:pPr eaLnBrk="1" hangingPunct="1"/>
            <a:r>
              <a:rPr lang="en-US" sz="1000">
                <a:latin typeface="Calibri" panose="020F0502020204030204" pitchFamily="34" charset="0"/>
              </a:rPr>
              <a:t>Case_Passed=False</a:t>
            </a:r>
          </a:p>
          <a:p>
            <a:pPr eaLnBrk="1" hangingPunct="1"/>
            <a:endParaRPr lang="en-US" sz="1000">
              <a:latin typeface="Calibri" panose="020F0502020204030204" pitchFamily="34" charset="0"/>
            </a:endParaRPr>
          </a:p>
          <a:p>
            <a:pPr eaLnBrk="1" hangingPunct="1"/>
            <a:r>
              <a:rPr lang="en-US" sz="1000">
                <a:latin typeface="Calibri" panose="020F0502020204030204" pitchFamily="34" charset="0"/>
              </a:rPr>
              <a:t>PMRRadioA.Select DMO_Mode</a:t>
            </a:r>
          </a:p>
          <a:p>
            <a:pPr eaLnBrk="1" hangingPunct="1"/>
            <a:r>
              <a:rPr lang="en-US" sz="1000">
                <a:latin typeface="Calibri" panose="020F0502020204030204" pitchFamily="34" charset="0"/>
              </a:rPr>
              <a:t>PMRRadioB.Select DMO_Mode</a:t>
            </a:r>
          </a:p>
          <a:p>
            <a:pPr eaLnBrk="1" hangingPunct="1"/>
            <a:r>
              <a:rPr lang="en-US" sz="1000">
                <a:latin typeface="Calibri" panose="020F0502020204030204" pitchFamily="34" charset="0"/>
              </a:rPr>
              <a:t>PMRRadioA.Select DMO_Channel( 10)</a:t>
            </a:r>
          </a:p>
          <a:p>
            <a:pPr eaLnBrk="1" hangingPunct="1"/>
            <a:r>
              <a:rPr lang="en-US" sz="1000">
                <a:latin typeface="Calibri" panose="020F0502020204030204" pitchFamily="34" charset="0"/>
              </a:rPr>
              <a:t>PMRRadioB.Select DMO_Channel (10)</a:t>
            </a:r>
          </a:p>
          <a:p>
            <a:pPr eaLnBrk="1" hangingPunct="1"/>
            <a:r>
              <a:rPr lang="en-US" sz="1000">
                <a:latin typeface="Calibri" panose="020F0502020204030204" pitchFamily="34" charset="0"/>
              </a:rPr>
              <a:t>#Case start</a:t>
            </a:r>
          </a:p>
          <a:p>
            <a:pPr eaLnBrk="1" hangingPunct="1"/>
            <a:r>
              <a:rPr lang="en-US" sz="1000">
                <a:latin typeface="Calibri" panose="020F0502020204030204" pitchFamily="34" charset="0"/>
              </a:rPr>
              <a:t>PMRRadioB ResetDMOCallCounter</a:t>
            </a:r>
          </a:p>
          <a:p>
            <a:pPr eaLnBrk="1" hangingPunct="1"/>
            <a:r>
              <a:rPr lang="en-US" sz="1000">
                <a:latin typeface="Calibri" panose="020F0502020204030204" pitchFamily="34" charset="0"/>
              </a:rPr>
              <a:t>PMRRadioB CountDMOCall</a:t>
            </a:r>
          </a:p>
          <a:p>
            <a:pPr eaLnBrk="1" hangingPunct="1"/>
            <a:endParaRPr lang="en-US" sz="1000">
              <a:latin typeface="Calibri" panose="020F0502020204030204" pitchFamily="34" charset="0"/>
            </a:endParaRPr>
          </a:p>
          <a:p>
            <a:pPr eaLnBrk="1" hangingPunct="1"/>
            <a:r>
              <a:rPr lang="en-US" sz="1000">
                <a:latin typeface="Calibri" panose="020F0502020204030204" pitchFamily="34" charset="0"/>
              </a:rPr>
              <a:t>Do while call_count &lt; 100</a:t>
            </a:r>
          </a:p>
          <a:p>
            <a:pPr eaLnBrk="1" hangingPunct="1"/>
            <a:r>
              <a:rPr lang="en-US" sz="1000">
                <a:latin typeface="Calibri" panose="020F0502020204030204" pitchFamily="34" charset="0"/>
              </a:rPr>
              <a:t>{</a:t>
            </a:r>
          </a:p>
          <a:p>
            <a:pPr eaLnBrk="1" hangingPunct="1"/>
            <a:r>
              <a:rPr lang="en-US" sz="1000">
                <a:latin typeface="Calibri" panose="020F0502020204030204" pitchFamily="34" charset="0"/>
              </a:rPr>
              <a:t>	PMRRadioB MakeDMOCall(5, 5)</a:t>
            </a:r>
          </a:p>
          <a:p>
            <a:pPr eaLnBrk="1" hangingPunct="1"/>
            <a:r>
              <a:rPr lang="en-US" sz="1000">
                <a:latin typeface="Calibri" panose="020F0502020204030204" pitchFamily="34" charset="0"/>
              </a:rPr>
              <a:t>	call_count ++</a:t>
            </a:r>
          </a:p>
          <a:p>
            <a:pPr eaLnBrk="1" hangingPunct="1"/>
            <a:r>
              <a:rPr lang="en-US" sz="1000">
                <a:latin typeface="Calibri" panose="020F0502020204030204" pitchFamily="34" charset="0"/>
              </a:rPr>
              <a:t>}</a:t>
            </a:r>
          </a:p>
          <a:p>
            <a:pPr eaLnBrk="1" hangingPunct="1"/>
            <a:endParaRPr lang="en-US" sz="1000">
              <a:latin typeface="Calibri" panose="020F0502020204030204" pitchFamily="34" charset="0"/>
            </a:endParaRPr>
          </a:p>
          <a:p>
            <a:pPr eaLnBrk="1" hangingPunct="1"/>
            <a:r>
              <a:rPr lang="en-US" sz="1000">
                <a:latin typeface="Calibri" panose="020F0502020204030204" pitchFamily="34" charset="0"/>
              </a:rPr>
              <a:t>If (PMRRadioB .CallCounter = 100)</a:t>
            </a:r>
          </a:p>
          <a:p>
            <a:pPr eaLnBrk="1" hangingPunct="1"/>
            <a:r>
              <a:rPr lang="en-US" sz="1000">
                <a:latin typeface="Calibri" panose="020F0502020204030204" pitchFamily="34" charset="0"/>
              </a:rPr>
              <a:t>{</a:t>
            </a:r>
          </a:p>
          <a:p>
            <a:pPr eaLnBrk="1" hangingPunct="1"/>
            <a:r>
              <a:rPr lang="en-US" sz="1000">
                <a:latin typeface="Calibri" panose="020F0502020204030204" pitchFamily="34" charset="0"/>
              </a:rPr>
              <a:t>	Case_Passed= True</a:t>
            </a:r>
          </a:p>
          <a:p>
            <a:pPr eaLnBrk="1" hangingPunct="1"/>
            <a:r>
              <a:rPr lang="en-US" sz="1000">
                <a:latin typeface="Calibri" panose="020F0502020204030204" pitchFamily="34" charset="0"/>
              </a:rPr>
              <a:t>}</a:t>
            </a:r>
          </a:p>
          <a:p>
            <a:pPr eaLnBrk="1" hangingPunct="1"/>
            <a:endParaRPr lang="en-US" sz="1000">
              <a:latin typeface="Calibri" panose="020F0502020204030204" pitchFamily="34" charset="0"/>
            </a:endParaRPr>
          </a:p>
          <a:p>
            <a:pPr eaLnBrk="1" hangingPunct="1"/>
            <a:r>
              <a:rPr lang="en-US" sz="1000">
                <a:latin typeface="Calibri" panose="020F0502020204030204" pitchFamily="34" charset="0"/>
              </a:rPr>
              <a:t># Case End</a:t>
            </a:r>
          </a:p>
          <a:p>
            <a:pPr eaLnBrk="1" hangingPunct="1"/>
            <a:endParaRPr lang="en-US" sz="1000">
              <a:latin typeface="Calibri" panose="020F0502020204030204" pitchFamily="34" charset="0"/>
            </a:endParaRPr>
          </a:p>
        </p:txBody>
      </p:sp>
      <p:sp>
        <p:nvSpPr>
          <p:cNvPr id="21" name="TextBox 55"/>
          <p:cNvSpPr txBox="1">
            <a:spLocks noChangeArrowheads="1"/>
          </p:cNvSpPr>
          <p:nvPr/>
        </p:nvSpPr>
        <p:spPr bwMode="auto">
          <a:xfrm>
            <a:off x="1262484" y="5562426"/>
            <a:ext cx="70739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buFont typeface="Arial" panose="020B0604020202020204" pitchFamily="34" charset="0"/>
              <a:buChar char="•"/>
            </a:pPr>
            <a:r>
              <a:rPr lang="en-US">
                <a:latin typeface="Calibri" panose="020F0502020204030204" pitchFamily="34" charset="0"/>
              </a:rPr>
              <a:t>STAX executes test script using PMRRadio virtual phone service interface</a:t>
            </a: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>
                <a:latin typeface="Calibri" panose="020F0502020204030204" pitchFamily="34" charset="0"/>
              </a:rPr>
              <a:t>Virtual phone implementation is DUT specific </a:t>
            </a:r>
          </a:p>
        </p:txBody>
      </p:sp>
    </p:spTree>
    <p:extLst>
      <p:ext uri="{BB962C8B-B14F-4D97-AF65-F5344CB8AC3E}">
        <p14:creationId xmlns:p14="http://schemas.microsoft.com/office/powerpoint/2010/main" val="378495633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 smtClean="0"/>
              <a:t>Ideas</a:t>
            </a:r>
            <a:r>
              <a:rPr lang="fi-FI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0"/>
              </a:spcBef>
              <a:buFontTx/>
              <a:buChar char="•"/>
              <a:defRPr/>
            </a:pPr>
            <a:r>
              <a:rPr lang="fi-FI" sz="3200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There</a:t>
            </a:r>
            <a:r>
              <a:rPr lang="fi-FI" sz="32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is </a:t>
            </a:r>
            <a:r>
              <a:rPr lang="fi-FI" sz="3200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need</a:t>
            </a:r>
            <a:r>
              <a:rPr lang="fi-FI" sz="32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for hardware to </a:t>
            </a:r>
            <a:r>
              <a:rPr lang="fi-FI" sz="3200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control</a:t>
            </a:r>
            <a:r>
              <a:rPr lang="fi-FI" sz="32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fi-FI" sz="3200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keypad</a:t>
            </a:r>
            <a:r>
              <a:rPr lang="fi-FI" sz="32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fi-FI" sz="3200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with</a:t>
            </a:r>
            <a:r>
              <a:rPr lang="fi-FI" sz="32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fi-FI" sz="3200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machine</a:t>
            </a:r>
            <a:endParaRPr lang="fi-FI" sz="3200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spcBef>
                <a:spcPts val="0"/>
              </a:spcBef>
              <a:buFontTx/>
              <a:buChar char="•"/>
              <a:defRPr/>
            </a:pPr>
            <a:r>
              <a:rPr lang="fi-FI" sz="3200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It’s</a:t>
            </a:r>
            <a:r>
              <a:rPr lang="fi-FI" sz="32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just a </a:t>
            </a:r>
            <a:r>
              <a:rPr lang="fi-FI" sz="3200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one</a:t>
            </a:r>
            <a:r>
              <a:rPr lang="fi-FI" sz="32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fi-FI" sz="3200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small</a:t>
            </a:r>
            <a:r>
              <a:rPr lang="fi-FI" sz="32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fi-FI" sz="3200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part</a:t>
            </a:r>
            <a:r>
              <a:rPr lang="fi-FI" sz="32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of </a:t>
            </a:r>
            <a:r>
              <a:rPr lang="fi-FI" sz="3200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whole</a:t>
            </a:r>
            <a:r>
              <a:rPr lang="fi-FI" sz="32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fi-FI" sz="3200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test</a:t>
            </a:r>
            <a:r>
              <a:rPr lang="fi-FI" sz="32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fi-FI" sz="3200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automation</a:t>
            </a:r>
            <a:endParaRPr lang="fi-FI" sz="3200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spcBef>
                <a:spcPts val="0"/>
              </a:spcBef>
              <a:buFontTx/>
              <a:buChar char="•"/>
              <a:defRPr/>
            </a:pPr>
            <a:r>
              <a:rPr lang="fi-FI" sz="32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How to </a:t>
            </a:r>
            <a:r>
              <a:rPr lang="fi-FI" sz="3200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control</a:t>
            </a:r>
            <a:r>
              <a:rPr lang="fi-FI" sz="32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fi-FI" sz="3200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screen</a:t>
            </a:r>
            <a:r>
              <a:rPr lang="fi-FI" sz="32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? </a:t>
            </a:r>
            <a:r>
              <a:rPr lang="fi-FI" sz="3200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You</a:t>
            </a:r>
            <a:r>
              <a:rPr lang="fi-FI" sz="32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fi-FI" sz="3200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will</a:t>
            </a:r>
            <a:r>
              <a:rPr lang="fi-FI" sz="32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fi-FI" sz="3200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need</a:t>
            </a:r>
            <a:r>
              <a:rPr lang="fi-FI" sz="32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fi-FI" sz="3200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another</a:t>
            </a:r>
            <a:r>
              <a:rPr lang="fi-FI" sz="32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fi-FI" sz="3200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test</a:t>
            </a:r>
            <a:r>
              <a:rPr lang="fi-FI" sz="32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fi-FI" sz="3200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tool</a:t>
            </a:r>
            <a:r>
              <a:rPr lang="fi-FI" sz="32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870305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 smtClean="0"/>
              <a:t>Code</a:t>
            </a:r>
            <a:r>
              <a:rPr lang="fi-FI" dirty="0" smtClean="0"/>
              <a:t> </a:t>
            </a:r>
            <a:r>
              <a:rPr lang="fi-FI" dirty="0" err="1" smtClean="0"/>
              <a:t>Analyzing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08363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4365" y="360364"/>
            <a:ext cx="8229600" cy="1143000"/>
          </a:xfrm>
        </p:spPr>
        <p:txBody>
          <a:bodyPr/>
          <a:lstStyle/>
          <a:p>
            <a:r>
              <a:rPr lang="fi-FI" dirty="0" err="1" smtClean="0"/>
              <a:t>Code</a:t>
            </a:r>
            <a:r>
              <a:rPr lang="fi-FI" dirty="0" smtClean="0"/>
              <a:t> </a:t>
            </a:r>
            <a:r>
              <a:rPr lang="fi-FI" dirty="0" err="1" smtClean="0"/>
              <a:t>Complexity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i-FI" dirty="0" err="1"/>
              <a:t>Example</a:t>
            </a:r>
            <a:r>
              <a:rPr lang="fi-FI" dirty="0"/>
              <a:t> </a:t>
            </a:r>
            <a:r>
              <a:rPr lang="fi-FI" dirty="0" err="1"/>
              <a:t>tool</a:t>
            </a:r>
            <a:r>
              <a:rPr lang="fi-FI" dirty="0"/>
              <a:t> </a:t>
            </a:r>
            <a:r>
              <a:rPr lang="fi-FI" dirty="0" smtClean="0"/>
              <a:t>CCCC</a:t>
            </a:r>
          </a:p>
          <a:p>
            <a:r>
              <a:rPr lang="fi-FI" dirty="0" smtClean="0"/>
              <a:t>https</a:t>
            </a:r>
            <a:r>
              <a:rPr lang="fi-FI" dirty="0"/>
              <a:t>://</a:t>
            </a:r>
            <a:r>
              <a:rPr lang="fi-FI" dirty="0" smtClean="0"/>
              <a:t>wiki.jenkins-ci.org/display/JENKINS/CCCC+Plugin</a:t>
            </a:r>
            <a:endParaRPr lang="fi-FI" dirty="0"/>
          </a:p>
          <a:p>
            <a:r>
              <a:rPr lang="fi-FI" dirty="0"/>
              <a:t>http://sourceforge.net/projects/codeanalyze-gpl/?source=recommended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868266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 smtClean="0"/>
              <a:t>Static</a:t>
            </a:r>
            <a:r>
              <a:rPr lang="fi-FI" dirty="0" smtClean="0"/>
              <a:t> </a:t>
            </a:r>
            <a:r>
              <a:rPr lang="fi-FI" dirty="0" err="1" smtClean="0"/>
              <a:t>Code</a:t>
            </a:r>
            <a:r>
              <a:rPr lang="fi-FI" dirty="0" smtClean="0"/>
              <a:t> </a:t>
            </a:r>
            <a:r>
              <a:rPr lang="fi-FI" dirty="0" err="1" smtClean="0"/>
              <a:t>Analyze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39552" y="1628800"/>
            <a:ext cx="4572000" cy="397031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10 CLS: PRINT TAB(15); "</a:t>
            </a:r>
            <a:r>
              <a:rPr lang="en-US" dirty="0" err="1"/>
              <a:t>Polysons</a:t>
            </a:r>
            <a:r>
              <a:rPr lang="en-US" dirty="0"/>
              <a:t>': PRINT </a:t>
            </a:r>
          </a:p>
          <a:p>
            <a:r>
              <a:rPr lang="en-US" dirty="0"/>
              <a:t>20 PI=3. 14159: TP=PI*2 </a:t>
            </a:r>
          </a:p>
          <a:p>
            <a:r>
              <a:rPr lang="en-US" dirty="0"/>
              <a:t>30 INPUT "Number of </a:t>
            </a:r>
            <a:r>
              <a:rPr lang="en-US" dirty="0" err="1"/>
              <a:t>Sides';SD</a:t>
            </a:r>
            <a:r>
              <a:rPr lang="en-US" dirty="0"/>
              <a:t> </a:t>
            </a:r>
          </a:p>
          <a:p>
            <a:r>
              <a:rPr lang="en-US" dirty="0"/>
              <a:t>40 INPUT "Size (5 to 80)';SZ </a:t>
            </a:r>
          </a:p>
          <a:p>
            <a:r>
              <a:rPr lang="en-US" dirty="0"/>
              <a:t>50 SP=TP/SD </a:t>
            </a:r>
          </a:p>
          <a:p>
            <a:r>
              <a:rPr lang="en-US" dirty="0"/>
              <a:t>60 SCREEN 1 </a:t>
            </a:r>
          </a:p>
          <a:p>
            <a:r>
              <a:rPr lang="en-US" dirty="0"/>
              <a:t>70 FOR A=0 TO TP+SP/2 STEP SP </a:t>
            </a:r>
          </a:p>
          <a:p>
            <a:r>
              <a:rPr lang="en-US" dirty="0"/>
              <a:t>90 X=SZ*SIN(A)+100 </a:t>
            </a:r>
          </a:p>
          <a:p>
            <a:r>
              <a:rPr lang="en-US" dirty="0"/>
              <a:t>100 Y=SZ OS(A)+96 </a:t>
            </a:r>
          </a:p>
          <a:p>
            <a:r>
              <a:rPr lang="en-US" dirty="0"/>
              <a:t>110 IF A=0 THEN 130 </a:t>
            </a:r>
          </a:p>
          <a:p>
            <a:r>
              <a:rPr lang="en-US" dirty="0"/>
              <a:t>120 LINE (X0, Y0)-(X, Y) </a:t>
            </a:r>
          </a:p>
          <a:p>
            <a:r>
              <a:rPr lang="en-US" dirty="0"/>
              <a:t>130 X0=X:Y0=Y </a:t>
            </a:r>
          </a:p>
          <a:p>
            <a:r>
              <a:rPr lang="en-US" dirty="0"/>
              <a:t>140 NEXT </a:t>
            </a:r>
          </a:p>
          <a:p>
            <a:r>
              <a:rPr lang="en-US" dirty="0"/>
              <a:t>150 GOTO 150 </a:t>
            </a:r>
          </a:p>
        </p:txBody>
      </p:sp>
      <p:sp>
        <p:nvSpPr>
          <p:cNvPr id="5" name="Right Arrow 4"/>
          <p:cNvSpPr/>
          <p:nvPr/>
        </p:nvSpPr>
        <p:spPr>
          <a:xfrm>
            <a:off x="4644008" y="3140968"/>
            <a:ext cx="1296144" cy="1193071"/>
          </a:xfrm>
          <a:prstGeom prst="rightArrow">
            <a:avLst>
              <a:gd name="adj1" fmla="val 50000"/>
              <a:gd name="adj2" fmla="val 5067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372200" y="3065765"/>
            <a:ext cx="129614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8800" dirty="0" smtClean="0"/>
              <a:t>?</a:t>
            </a:r>
            <a:endParaRPr lang="en-US" sz="8800" dirty="0"/>
          </a:p>
        </p:txBody>
      </p:sp>
      <p:sp>
        <p:nvSpPr>
          <p:cNvPr id="7" name="Vertical Scroll 6"/>
          <p:cNvSpPr/>
          <p:nvPr/>
        </p:nvSpPr>
        <p:spPr>
          <a:xfrm>
            <a:off x="251520" y="6021288"/>
            <a:ext cx="8568952" cy="576064"/>
          </a:xfrm>
          <a:prstGeom prst="verticalScroll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/>
              <a:t>http://www.atarimagazines.com/creative/v10n5/158_Simple_screen_graphics_wi.php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772255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i-FI" dirty="0" err="1" smtClean="0"/>
              <a:t>Static</a:t>
            </a:r>
            <a:r>
              <a:rPr lang="fi-FI" dirty="0" smtClean="0"/>
              <a:t> </a:t>
            </a:r>
            <a:r>
              <a:rPr lang="fi-FI" dirty="0" err="1" smtClean="0"/>
              <a:t>Code</a:t>
            </a:r>
            <a:r>
              <a:rPr lang="fi-FI" dirty="0" smtClean="0"/>
              <a:t> </a:t>
            </a:r>
            <a:r>
              <a:rPr lang="fi-FI" dirty="0" err="1" smtClean="0"/>
              <a:t>Analyze</a:t>
            </a:r>
            <a:r>
              <a:rPr lang="fi-FI" dirty="0" smtClean="0"/>
              <a:t> – </a:t>
            </a:r>
            <a:r>
              <a:rPr lang="fi-FI" dirty="0" err="1" smtClean="0"/>
              <a:t>Heat</a:t>
            </a:r>
            <a:r>
              <a:rPr lang="fi-FI" dirty="0" smtClean="0"/>
              <a:t> </a:t>
            </a:r>
            <a:r>
              <a:rPr lang="fi-FI" dirty="0" err="1" smtClean="0"/>
              <a:t>Map</a:t>
            </a:r>
            <a:endParaRPr lang="en-US" dirty="0"/>
          </a:p>
        </p:txBody>
      </p:sp>
      <p:sp>
        <p:nvSpPr>
          <p:cNvPr id="7" name="Vertical Scroll 6"/>
          <p:cNvSpPr/>
          <p:nvPr/>
        </p:nvSpPr>
        <p:spPr>
          <a:xfrm>
            <a:off x="251520" y="6021288"/>
            <a:ext cx="8568952" cy="576064"/>
          </a:xfrm>
          <a:prstGeom prst="verticalScroll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>
                <a:hlinkClick r:id="rId2"/>
              </a:rPr>
              <a:t>http://www.statsvn.org/demo/ruby/</a:t>
            </a:r>
            <a:endParaRPr lang="en-US" dirty="0"/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4" y="1417638"/>
            <a:ext cx="7018472" cy="4475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08804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 smtClean="0"/>
              <a:t>Code</a:t>
            </a:r>
            <a:r>
              <a:rPr lang="fi-FI" dirty="0" smtClean="0"/>
              <a:t> </a:t>
            </a:r>
            <a:r>
              <a:rPr lang="fi-FI" dirty="0" err="1" smtClean="0"/>
              <a:t>Coverage</a:t>
            </a:r>
            <a:endParaRPr lang="en-US" dirty="0"/>
          </a:p>
        </p:txBody>
      </p:sp>
      <p:pic>
        <p:nvPicPr>
          <p:cNvPr id="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911" y="1700808"/>
            <a:ext cx="7342177" cy="48647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2722080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i-FI" dirty="0" err="1" smtClean="0"/>
              <a:t>Code</a:t>
            </a:r>
            <a:r>
              <a:rPr lang="fi-FI" dirty="0" smtClean="0"/>
              <a:t> </a:t>
            </a:r>
            <a:r>
              <a:rPr lang="fi-FI" dirty="0" err="1" smtClean="0"/>
              <a:t>Coverage</a:t>
            </a:r>
            <a:r>
              <a:rPr lang="fi-FI" dirty="0" smtClean="0"/>
              <a:t> – </a:t>
            </a:r>
            <a:r>
              <a:rPr lang="fi-FI" dirty="0" err="1" smtClean="0"/>
              <a:t>Branch</a:t>
            </a:r>
            <a:r>
              <a:rPr lang="fi-FI" dirty="0" smtClean="0"/>
              <a:t> </a:t>
            </a:r>
            <a:r>
              <a:rPr lang="fi-FI" dirty="0" err="1" smtClean="0"/>
              <a:t>Coverage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528" y="2060848"/>
            <a:ext cx="7200800" cy="1944216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fi-FI" dirty="0" err="1">
                <a:latin typeface="Arial" pitchFamily="34"/>
                <a:cs typeface="Arial" pitchFamily="34"/>
              </a:rPr>
              <a:t>The</a:t>
            </a:r>
            <a:r>
              <a:rPr lang="fi-FI" dirty="0">
                <a:latin typeface="Arial" pitchFamily="34"/>
                <a:cs typeface="Arial" pitchFamily="34"/>
              </a:rPr>
              <a:t> </a:t>
            </a:r>
            <a:r>
              <a:rPr lang="fi-FI" dirty="0" err="1">
                <a:latin typeface="Arial" pitchFamily="34"/>
                <a:cs typeface="Arial" pitchFamily="34"/>
              </a:rPr>
              <a:t>percentage</a:t>
            </a:r>
            <a:r>
              <a:rPr lang="fi-FI" dirty="0">
                <a:latin typeface="Arial" pitchFamily="34"/>
                <a:cs typeface="Arial" pitchFamily="34"/>
              </a:rPr>
              <a:t> of </a:t>
            </a:r>
            <a:r>
              <a:rPr lang="fi-FI" dirty="0" err="1">
                <a:latin typeface="Arial" pitchFamily="34"/>
                <a:cs typeface="Arial" pitchFamily="34"/>
              </a:rPr>
              <a:t>branches</a:t>
            </a:r>
            <a:r>
              <a:rPr lang="fi-FI" dirty="0">
                <a:latin typeface="Arial" pitchFamily="34"/>
                <a:cs typeface="Arial" pitchFamily="34"/>
              </a:rPr>
              <a:t> </a:t>
            </a:r>
            <a:r>
              <a:rPr lang="fi-FI" dirty="0" err="1">
                <a:latin typeface="Arial" pitchFamily="34"/>
                <a:cs typeface="Arial" pitchFamily="34"/>
              </a:rPr>
              <a:t>that</a:t>
            </a:r>
            <a:r>
              <a:rPr lang="fi-FI" dirty="0">
                <a:latin typeface="Arial" pitchFamily="34"/>
                <a:cs typeface="Arial" pitchFamily="34"/>
              </a:rPr>
              <a:t> </a:t>
            </a:r>
            <a:r>
              <a:rPr lang="fi-FI" dirty="0" err="1">
                <a:latin typeface="Arial" pitchFamily="34"/>
                <a:cs typeface="Arial" pitchFamily="34"/>
              </a:rPr>
              <a:t>have</a:t>
            </a:r>
            <a:r>
              <a:rPr lang="fi-FI" dirty="0">
                <a:latin typeface="Arial" pitchFamily="34"/>
                <a:cs typeface="Arial" pitchFamily="34"/>
              </a:rPr>
              <a:t> </a:t>
            </a:r>
            <a:r>
              <a:rPr lang="fi-FI" dirty="0" err="1">
                <a:latin typeface="Arial" pitchFamily="34"/>
                <a:cs typeface="Arial" pitchFamily="34"/>
              </a:rPr>
              <a:t>been</a:t>
            </a:r>
            <a:endParaRPr lang="fi-FI" dirty="0">
              <a:latin typeface="Arial" pitchFamily="34"/>
              <a:cs typeface="Arial" pitchFamily="34"/>
            </a:endParaRPr>
          </a:p>
          <a:p>
            <a:pPr algn="ctr">
              <a:buNone/>
            </a:pPr>
            <a:r>
              <a:rPr lang="fi-FI" dirty="0" err="1">
                <a:latin typeface="Arial" pitchFamily="34"/>
                <a:cs typeface="Arial" pitchFamily="34"/>
              </a:rPr>
              <a:t>exercised</a:t>
            </a:r>
            <a:r>
              <a:rPr lang="fi-FI" dirty="0">
                <a:latin typeface="Arial" pitchFamily="34"/>
                <a:cs typeface="Arial" pitchFamily="34"/>
              </a:rPr>
              <a:t> </a:t>
            </a:r>
            <a:r>
              <a:rPr lang="fi-FI" dirty="0" err="1">
                <a:latin typeface="Arial" pitchFamily="34"/>
                <a:cs typeface="Arial" pitchFamily="34"/>
              </a:rPr>
              <a:t>by</a:t>
            </a:r>
            <a:r>
              <a:rPr lang="fi-FI" dirty="0">
                <a:latin typeface="Arial" pitchFamily="34"/>
                <a:cs typeface="Arial" pitchFamily="34"/>
              </a:rPr>
              <a:t> a </a:t>
            </a:r>
            <a:r>
              <a:rPr lang="fi-FI" dirty="0" err="1">
                <a:latin typeface="Arial" pitchFamily="34"/>
                <a:cs typeface="Arial" pitchFamily="34"/>
              </a:rPr>
              <a:t>test</a:t>
            </a:r>
            <a:r>
              <a:rPr lang="fi-FI" dirty="0">
                <a:latin typeface="Arial" pitchFamily="34"/>
                <a:cs typeface="Arial" pitchFamily="34"/>
              </a:rPr>
              <a:t> </a:t>
            </a:r>
            <a:r>
              <a:rPr lang="fi-FI" dirty="0" err="1">
                <a:latin typeface="Arial" pitchFamily="34"/>
                <a:cs typeface="Arial" pitchFamily="34"/>
              </a:rPr>
              <a:t>suite</a:t>
            </a:r>
            <a:r>
              <a:rPr lang="fi-FI" dirty="0">
                <a:latin typeface="Arial" pitchFamily="34"/>
                <a:cs typeface="Arial" pitchFamily="34"/>
              </a:rPr>
              <a:t>. 100% </a:t>
            </a:r>
            <a:r>
              <a:rPr lang="fi-FI" dirty="0" err="1">
                <a:latin typeface="Arial" pitchFamily="34"/>
                <a:cs typeface="Arial" pitchFamily="34"/>
              </a:rPr>
              <a:t>branch</a:t>
            </a:r>
            <a:r>
              <a:rPr lang="fi-FI" dirty="0">
                <a:latin typeface="Arial" pitchFamily="34"/>
                <a:cs typeface="Arial" pitchFamily="34"/>
              </a:rPr>
              <a:t> </a:t>
            </a:r>
            <a:r>
              <a:rPr lang="fi-FI" dirty="0" err="1">
                <a:latin typeface="Arial" pitchFamily="34"/>
                <a:cs typeface="Arial" pitchFamily="34"/>
              </a:rPr>
              <a:t>coverage</a:t>
            </a:r>
            <a:endParaRPr lang="fi-FI" dirty="0">
              <a:latin typeface="Arial" pitchFamily="34"/>
              <a:cs typeface="Arial" pitchFamily="34"/>
            </a:endParaRPr>
          </a:p>
          <a:p>
            <a:pPr algn="ctr">
              <a:buNone/>
            </a:pPr>
            <a:r>
              <a:rPr lang="fi-FI" dirty="0" err="1">
                <a:latin typeface="Arial" pitchFamily="34"/>
                <a:cs typeface="Arial" pitchFamily="34"/>
              </a:rPr>
              <a:t>implies</a:t>
            </a:r>
            <a:r>
              <a:rPr lang="fi-FI" dirty="0">
                <a:latin typeface="Arial" pitchFamily="34"/>
                <a:cs typeface="Arial" pitchFamily="34"/>
              </a:rPr>
              <a:t> </a:t>
            </a:r>
            <a:r>
              <a:rPr lang="fi-FI" dirty="0" err="1">
                <a:latin typeface="Arial" pitchFamily="34"/>
                <a:cs typeface="Arial" pitchFamily="34"/>
              </a:rPr>
              <a:t>both</a:t>
            </a:r>
            <a:r>
              <a:rPr lang="fi-FI" dirty="0">
                <a:latin typeface="Arial" pitchFamily="34"/>
                <a:cs typeface="Arial" pitchFamily="34"/>
              </a:rPr>
              <a:t> 100% </a:t>
            </a:r>
            <a:r>
              <a:rPr lang="fi-FI" dirty="0" err="1">
                <a:latin typeface="Arial" pitchFamily="34"/>
                <a:cs typeface="Arial" pitchFamily="34"/>
              </a:rPr>
              <a:t>decision</a:t>
            </a:r>
            <a:r>
              <a:rPr lang="fi-FI" dirty="0">
                <a:latin typeface="Arial" pitchFamily="34"/>
                <a:cs typeface="Arial" pitchFamily="34"/>
              </a:rPr>
              <a:t> </a:t>
            </a:r>
            <a:r>
              <a:rPr lang="fi-FI" dirty="0" err="1">
                <a:latin typeface="Arial" pitchFamily="34"/>
                <a:cs typeface="Arial" pitchFamily="34"/>
              </a:rPr>
              <a:t>coverage</a:t>
            </a:r>
            <a:r>
              <a:rPr lang="fi-FI" dirty="0">
                <a:latin typeface="Arial" pitchFamily="34"/>
                <a:cs typeface="Arial" pitchFamily="34"/>
              </a:rPr>
              <a:t> and 100%</a:t>
            </a:r>
          </a:p>
          <a:p>
            <a:pPr algn="ctr">
              <a:buNone/>
            </a:pPr>
            <a:r>
              <a:rPr lang="fi-FI" dirty="0" err="1">
                <a:latin typeface="Arial" pitchFamily="34"/>
                <a:cs typeface="Arial" pitchFamily="34"/>
              </a:rPr>
              <a:t>statement</a:t>
            </a:r>
            <a:r>
              <a:rPr lang="fi-FI" dirty="0">
                <a:latin typeface="Arial" pitchFamily="34"/>
                <a:cs typeface="Arial" pitchFamily="34"/>
              </a:rPr>
              <a:t> </a:t>
            </a:r>
            <a:r>
              <a:rPr lang="fi-FI" dirty="0" err="1" smtClean="0">
                <a:latin typeface="Arial" pitchFamily="34"/>
                <a:cs typeface="Arial" pitchFamily="34"/>
              </a:rPr>
              <a:t>coverage</a:t>
            </a:r>
            <a:r>
              <a:rPr lang="fi-FI" dirty="0" smtClean="0">
                <a:latin typeface="Arial" pitchFamily="34"/>
                <a:cs typeface="Arial" pitchFamily="34"/>
              </a:rPr>
              <a:t>.</a:t>
            </a:r>
            <a:endParaRPr lang="fi-FI" dirty="0">
              <a:latin typeface="Arial" pitchFamily="34"/>
              <a:cs typeface="Arial" pitchFamily="34"/>
            </a:endParaRPr>
          </a:p>
        </p:txBody>
      </p:sp>
      <p:sp>
        <p:nvSpPr>
          <p:cNvPr id="4" name="Vertical Scroll 3"/>
          <p:cNvSpPr/>
          <p:nvPr/>
        </p:nvSpPr>
        <p:spPr>
          <a:xfrm>
            <a:off x="1403648" y="6021288"/>
            <a:ext cx="6696744" cy="576064"/>
          </a:xfrm>
          <a:prstGeom prst="verticalScroll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/>
              <a:t>http://booster911.hubpages.com/hub/BranchDecisionTesting</a:t>
            </a:r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3773675"/>
            <a:ext cx="3368824" cy="17491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8484264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i-FI" dirty="0" err="1" smtClean="0"/>
              <a:t>Code</a:t>
            </a:r>
            <a:r>
              <a:rPr lang="fi-FI" dirty="0" smtClean="0"/>
              <a:t> </a:t>
            </a:r>
            <a:r>
              <a:rPr lang="fi-FI" dirty="0" err="1" smtClean="0"/>
              <a:t>Analyze</a:t>
            </a:r>
            <a:r>
              <a:rPr lang="fi-FI" dirty="0" smtClean="0"/>
              <a:t> – </a:t>
            </a:r>
            <a:r>
              <a:rPr lang="fi-FI" dirty="0" err="1" smtClean="0"/>
              <a:t>Cyclomatic</a:t>
            </a:r>
            <a:r>
              <a:rPr lang="fi-FI" dirty="0" smtClean="0"/>
              <a:t> </a:t>
            </a:r>
            <a:r>
              <a:rPr lang="fi-FI" dirty="0" err="1" smtClean="0"/>
              <a:t>Complexity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528" y="2060848"/>
            <a:ext cx="7200800" cy="1944216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fi-FI" sz="8800" dirty="0" smtClean="0">
                <a:latin typeface="Arial" pitchFamily="34"/>
                <a:cs typeface="Arial" pitchFamily="34"/>
              </a:rPr>
              <a:t>?</a:t>
            </a:r>
            <a:endParaRPr lang="fi-FI" sz="8800" dirty="0">
              <a:latin typeface="Arial" pitchFamily="34"/>
              <a:cs typeface="Arial" pitchFamily="34"/>
            </a:endParaRPr>
          </a:p>
        </p:txBody>
      </p:sp>
      <p:sp>
        <p:nvSpPr>
          <p:cNvPr id="4" name="Vertical Scroll 3"/>
          <p:cNvSpPr/>
          <p:nvPr/>
        </p:nvSpPr>
        <p:spPr>
          <a:xfrm>
            <a:off x="1403648" y="6021288"/>
            <a:ext cx="6696744" cy="576064"/>
          </a:xfrm>
          <a:prstGeom prst="verticalScroll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http://en.wikipedia.org/wiki/Cyclomatic_complexity</a:t>
            </a:r>
          </a:p>
        </p:txBody>
      </p:sp>
    </p:spTree>
    <p:extLst>
      <p:ext uri="{BB962C8B-B14F-4D97-AF65-F5344CB8AC3E}">
        <p14:creationId xmlns:p14="http://schemas.microsoft.com/office/powerpoint/2010/main" val="402286347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Build server 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http://</a:t>
            </a:r>
            <a:r>
              <a:rPr lang="en-US" dirty="0" smtClean="0"/>
              <a:t>buildbot.twistedmatrix.com/waterfall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1489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Light Freenest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Dark Freenest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1177</TotalTime>
  <Words>6134</Words>
  <Application>Microsoft Office PowerPoint</Application>
  <PresentationFormat>On-screen Show (4:3)</PresentationFormat>
  <Paragraphs>1676</Paragraphs>
  <Slides>166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166</vt:i4>
      </vt:variant>
    </vt:vector>
  </HeadingPairs>
  <TitlesOfParts>
    <vt:vector size="188" baseType="lpstr">
      <vt:lpstr>Arial Unicode MS</vt:lpstr>
      <vt:lpstr>MS Gothic</vt:lpstr>
      <vt:lpstr>SimSun</vt:lpstr>
      <vt:lpstr>Andale Sans UI</vt:lpstr>
      <vt:lpstr>Arial</vt:lpstr>
      <vt:lpstr>Arial Rounded MT Bold</vt:lpstr>
      <vt:lpstr>Bitstream Vera Sans Mono</vt:lpstr>
      <vt:lpstr>Calibri</vt:lpstr>
      <vt:lpstr>Californian FB</vt:lpstr>
      <vt:lpstr>DejaVu Sans</vt:lpstr>
      <vt:lpstr>EADS Sans</vt:lpstr>
      <vt:lpstr>Liberation Sans</vt:lpstr>
      <vt:lpstr>Roboto</vt:lpstr>
      <vt:lpstr>Roboto Bk</vt:lpstr>
      <vt:lpstr>Roboto Cn</vt:lpstr>
      <vt:lpstr>Roboto Lt</vt:lpstr>
      <vt:lpstr>Roboto Th</vt:lpstr>
      <vt:lpstr>StarSymbol</vt:lpstr>
      <vt:lpstr>Tahoma</vt:lpstr>
      <vt:lpstr>Wingdings</vt:lpstr>
      <vt:lpstr>Light Freenest Theme</vt:lpstr>
      <vt:lpstr>Dark Freenest Theme</vt:lpstr>
      <vt:lpstr>Testing Course Agenda</vt:lpstr>
      <vt:lpstr>PowerPoint Presentation</vt:lpstr>
      <vt:lpstr>ISTQB </vt:lpstr>
      <vt:lpstr>Verification &amp; Validation</vt:lpstr>
      <vt:lpstr>Requirement Engineering</vt:lpstr>
      <vt:lpstr>System Requirements?</vt:lpstr>
      <vt:lpstr>Different points of view on the product</vt:lpstr>
      <vt:lpstr>Different levels of requirements</vt:lpstr>
      <vt:lpstr>Requirements in different levels</vt:lpstr>
      <vt:lpstr>What is feature?</vt:lpstr>
      <vt:lpstr>Is product a combinatio of features?</vt:lpstr>
      <vt:lpstr>Is product a combination of features</vt:lpstr>
      <vt:lpstr>Customer/Business Requirements</vt:lpstr>
      <vt:lpstr>Customer strategy</vt:lpstr>
      <vt:lpstr>Features and roadmap</vt:lpstr>
      <vt:lpstr>Release plan for large system</vt:lpstr>
      <vt:lpstr>SW Project vs Open Source</vt:lpstr>
      <vt:lpstr>Discussion</vt:lpstr>
      <vt:lpstr>V-Model for testing</vt:lpstr>
      <vt:lpstr>Developer vs Tester???</vt:lpstr>
      <vt:lpstr>Verification &amp; Validation</vt:lpstr>
      <vt:lpstr>Testing in brief?</vt:lpstr>
      <vt:lpstr>Testing Orientation</vt:lpstr>
      <vt:lpstr>Testing Orientation</vt:lpstr>
      <vt:lpstr>Development Process (Waterfall)</vt:lpstr>
      <vt:lpstr>Development Process (Agile)</vt:lpstr>
      <vt:lpstr>Testing levels</vt:lpstr>
      <vt:lpstr>How to test?</vt:lpstr>
      <vt:lpstr>How to test?</vt:lpstr>
      <vt:lpstr>Verification of implementation</vt:lpstr>
      <vt:lpstr>What should be tested?</vt:lpstr>
      <vt:lpstr>Class model ?</vt:lpstr>
      <vt:lpstr>xUnit Framework</vt:lpstr>
      <vt:lpstr>Component/ Unit Testing</vt:lpstr>
      <vt:lpstr>Test Driven Development?</vt:lpstr>
      <vt:lpstr>Ideal project team and unit testing</vt:lpstr>
      <vt:lpstr>Integration Testing</vt:lpstr>
      <vt:lpstr>How to test ?</vt:lpstr>
      <vt:lpstr>Integrate early! Avoid Big Bang</vt:lpstr>
      <vt:lpstr>Integration Testing with stubs</vt:lpstr>
      <vt:lpstr>Integration Testing with stubs</vt:lpstr>
      <vt:lpstr>How to test?</vt:lpstr>
      <vt:lpstr>System Testing in Large</vt:lpstr>
      <vt:lpstr>System Testing in Large</vt:lpstr>
      <vt:lpstr>Acceptance Testing</vt:lpstr>
      <vt:lpstr>Test design &amp; execution</vt:lpstr>
      <vt:lpstr>What is test desing?</vt:lpstr>
      <vt:lpstr>Test Case ?</vt:lpstr>
      <vt:lpstr>Why we need test design ????</vt:lpstr>
      <vt:lpstr>Agile Thinking?</vt:lpstr>
      <vt:lpstr>Checklist vs Test Case?</vt:lpstr>
      <vt:lpstr>Sources for test design</vt:lpstr>
      <vt:lpstr>Mechanical route to design</vt:lpstr>
      <vt:lpstr>PowerPoint Presentation</vt:lpstr>
      <vt:lpstr>Test Driven Development in all testing levels?</vt:lpstr>
      <vt:lpstr>Release Management</vt:lpstr>
      <vt:lpstr>Release Management</vt:lpstr>
      <vt:lpstr>Release &amp; Configuration Management</vt:lpstr>
      <vt:lpstr>Release Management and integration testing</vt:lpstr>
      <vt:lpstr>Test Planning &amp; Management </vt:lpstr>
      <vt:lpstr>What should be tested first?</vt:lpstr>
      <vt:lpstr>What is a test target</vt:lpstr>
      <vt:lpstr>Who executes test cases and when</vt:lpstr>
      <vt:lpstr>Group of Test Cases = Test Plan</vt:lpstr>
      <vt:lpstr>Test plan life cycle</vt:lpstr>
      <vt:lpstr>Test Case Pool and version control</vt:lpstr>
      <vt:lpstr>Test Management</vt:lpstr>
      <vt:lpstr>Execution of Test Case</vt:lpstr>
      <vt:lpstr>Different Roles in Testing </vt:lpstr>
      <vt:lpstr>Test Designer ?</vt:lpstr>
      <vt:lpstr>Tester ?</vt:lpstr>
      <vt:lpstr>Test Manager ?</vt:lpstr>
      <vt:lpstr>Test Management</vt:lpstr>
      <vt:lpstr>Test Engineer ?</vt:lpstr>
      <vt:lpstr>Example Product verification &amp; validation organization</vt:lpstr>
      <vt:lpstr>Agile Team and testing</vt:lpstr>
      <vt:lpstr>Large Agile organization</vt:lpstr>
      <vt:lpstr>Testlink in brief</vt:lpstr>
      <vt:lpstr>PowerPoint Presentation</vt:lpstr>
      <vt:lpstr>Selecting Configuration</vt:lpstr>
      <vt:lpstr>PowerPoint Presentation</vt:lpstr>
      <vt:lpstr>Agile methods and testing</vt:lpstr>
      <vt:lpstr>Test Automation</vt:lpstr>
      <vt:lpstr>Test Automation Frameworks</vt:lpstr>
      <vt:lpstr>Why Test Automation Framework?</vt:lpstr>
      <vt:lpstr>STAF as foundation for test automation</vt:lpstr>
      <vt:lpstr>Test Environment Example</vt:lpstr>
      <vt:lpstr>TED ”virtual hand” </vt:lpstr>
      <vt:lpstr>Using STAF/STAX in PMR testing</vt:lpstr>
      <vt:lpstr>PowerPoint Presentation</vt:lpstr>
      <vt:lpstr>Ideas?</vt:lpstr>
      <vt:lpstr>Code Analyzing</vt:lpstr>
      <vt:lpstr>Code Complexity</vt:lpstr>
      <vt:lpstr>Static Code Analyze</vt:lpstr>
      <vt:lpstr>Static Code Analyze – Heat Map</vt:lpstr>
      <vt:lpstr>Code Coverage</vt:lpstr>
      <vt:lpstr>Code Coverage – Branch Coverage</vt:lpstr>
      <vt:lpstr>Code Analyze – Cyclomatic Complexity</vt:lpstr>
      <vt:lpstr>Build server ?</vt:lpstr>
      <vt:lpstr>Jenkins as build server</vt:lpstr>
      <vt:lpstr>Simple continuous integration</vt:lpstr>
      <vt:lpstr>Continuous Integration and code analyze?</vt:lpstr>
      <vt:lpstr>Advanced Continous Integration</vt:lpstr>
      <vt:lpstr>Multiple release targets</vt:lpstr>
      <vt:lpstr>Build Service and FreeNest</vt:lpstr>
      <vt:lpstr>Cloud as scalable CI enviroment </vt:lpstr>
      <vt:lpstr>Error Management</vt:lpstr>
      <vt:lpstr>Concepts</vt:lpstr>
      <vt:lpstr>Error/Bug/Defect Report</vt:lpstr>
      <vt:lpstr>Sources for error report</vt:lpstr>
      <vt:lpstr>PowerPoint Presentation</vt:lpstr>
      <vt:lpstr>Nature of bug</vt:lpstr>
      <vt:lpstr>Test Case execution and error reporting?</vt:lpstr>
      <vt:lpstr>Example of error process</vt:lpstr>
      <vt:lpstr>PowerPoint Presentation</vt:lpstr>
      <vt:lpstr>Bugzilla as example</vt:lpstr>
      <vt:lpstr>Reporting and metrics </vt:lpstr>
      <vt:lpstr>Error Management and  unit testing</vt:lpstr>
      <vt:lpstr>Error Management and  integration testing</vt:lpstr>
      <vt:lpstr>Error Management</vt:lpstr>
      <vt:lpstr>CMMI Process Framework</vt:lpstr>
      <vt:lpstr>Test &amp; Error Management</vt:lpstr>
      <vt:lpstr>Change Management</vt:lpstr>
      <vt:lpstr>Other issue trackers</vt:lpstr>
      <vt:lpstr>Regression Testing</vt:lpstr>
      <vt:lpstr>Regression testing reason for  test automation ?</vt:lpstr>
      <vt:lpstr>Test Plan &amp; Regression</vt:lpstr>
      <vt:lpstr>PowerPoint Presentation</vt:lpstr>
      <vt:lpstr>Team Work 1</vt:lpstr>
      <vt:lpstr>Team Work 2</vt:lpstr>
      <vt:lpstr>Team Work 3</vt:lpstr>
      <vt:lpstr>Team Work 4</vt:lpstr>
      <vt:lpstr>Team Work 5</vt:lpstr>
      <vt:lpstr>Team Work 6</vt:lpstr>
      <vt:lpstr>Team Work 7</vt:lpstr>
      <vt:lpstr>Team Work 8</vt:lpstr>
      <vt:lpstr>Team Work 9</vt:lpstr>
      <vt:lpstr>Team Work 10</vt:lpstr>
      <vt:lpstr>Team Work</vt:lpstr>
      <vt:lpstr>PowerPoint Presentation</vt:lpstr>
      <vt:lpstr>Team Work </vt:lpstr>
      <vt:lpstr>Pet Capsule Concept</vt:lpstr>
      <vt:lpstr>What is The FreeNest Brand?</vt:lpstr>
      <vt:lpstr>Logo</vt:lpstr>
      <vt:lpstr>Logo</vt:lpstr>
      <vt:lpstr>Logo</vt:lpstr>
      <vt:lpstr>Brand colors</vt:lpstr>
      <vt:lpstr>Brand colors</vt:lpstr>
      <vt:lpstr>Brand colors</vt:lpstr>
      <vt:lpstr>Web colors</vt:lpstr>
      <vt:lpstr>Web colors</vt:lpstr>
      <vt:lpstr>Typography</vt:lpstr>
      <vt:lpstr>Typography</vt:lpstr>
      <vt:lpstr>PowerPoint Presentation</vt:lpstr>
      <vt:lpstr>FreeNest Brand</vt:lpstr>
      <vt:lpstr>What is The FreeNest Brand?</vt:lpstr>
      <vt:lpstr>Logo</vt:lpstr>
      <vt:lpstr>Logo</vt:lpstr>
      <vt:lpstr>Logo</vt:lpstr>
      <vt:lpstr>Brand colors</vt:lpstr>
      <vt:lpstr>Brand colors</vt:lpstr>
      <vt:lpstr>Brand colors</vt:lpstr>
      <vt:lpstr>Web colors</vt:lpstr>
      <vt:lpstr>Web colors</vt:lpstr>
      <vt:lpstr>Typography</vt:lpstr>
      <vt:lpstr>Typography</vt:lpstr>
    </vt:vector>
  </TitlesOfParts>
  <Company>LabraNet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Administrator</dc:creator>
  <cp:lastModifiedBy>Timpuri</cp:lastModifiedBy>
  <cp:revision>85</cp:revision>
  <dcterms:created xsi:type="dcterms:W3CDTF">2013-07-03T09:01:28Z</dcterms:created>
  <dcterms:modified xsi:type="dcterms:W3CDTF">2015-01-03T12:11:55Z</dcterms:modified>
</cp:coreProperties>
</file>